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9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712080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13760" y="3456000"/>
            <a:ext cx="712080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262360" y="345600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13760" y="345600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62080" y="3455640"/>
            <a:ext cx="3275280" cy="2613240"/>
          </a:xfrm>
          <a:prstGeom prst="rect">
            <a:avLst/>
          </a:prstGeom>
          <a:ln>
            <a:noFill/>
          </a:ln>
        </p:spPr>
      </p:pic>
      <p:pic>
        <p:nvPicPr>
          <p:cNvPr descr="" id="4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713480" y="3455640"/>
            <a:ext cx="3275280" cy="2613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613760" y="594360"/>
            <a:ext cx="7120800" cy="5479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712080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594360"/>
            <a:ext cx="3200040" cy="5479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13760" y="345600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613760" y="594360"/>
            <a:ext cx="7120800" cy="5479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262360" y="345600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13760" y="3456000"/>
            <a:ext cx="712044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712080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13760" y="3456000"/>
            <a:ext cx="712080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262360" y="345600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13760" y="345600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9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62080" y="3455640"/>
            <a:ext cx="3275280" cy="2613240"/>
          </a:xfrm>
          <a:prstGeom prst="rect">
            <a:avLst/>
          </a:prstGeom>
          <a:ln>
            <a:noFill/>
          </a:ln>
        </p:spPr>
      </p:pic>
      <p:pic>
        <p:nvPicPr>
          <p:cNvPr descr="" id="9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713480" y="3455640"/>
            <a:ext cx="3275280" cy="2613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613760" y="594360"/>
            <a:ext cx="7120800" cy="5479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712080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712080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457200" y="594360"/>
            <a:ext cx="3200040" cy="5479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13760" y="345600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262360" y="345600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13760" y="3456000"/>
            <a:ext cx="712044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712080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13760" y="3456000"/>
            <a:ext cx="712080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262360" y="345600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613760" y="345600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3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62080" y="3455640"/>
            <a:ext cx="3275280" cy="2613240"/>
          </a:xfrm>
          <a:prstGeom prst="rect">
            <a:avLst/>
          </a:prstGeom>
          <a:ln>
            <a:noFill/>
          </a:ln>
        </p:spPr>
      </p:pic>
      <p:pic>
        <p:nvPicPr>
          <p:cNvPr descr="" id="134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713480" y="3455640"/>
            <a:ext cx="3275280" cy="2613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613760" y="594360"/>
            <a:ext cx="7120800" cy="5479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712080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57200" y="594360"/>
            <a:ext cx="3200040" cy="5479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13760" y="345600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262360" y="345600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13760" y="3456000"/>
            <a:ext cx="712044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712080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13760" y="3456000"/>
            <a:ext cx="712080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8262360" y="345600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613760" y="345600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7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62080" y="3455640"/>
            <a:ext cx="3275280" cy="2613240"/>
          </a:xfrm>
          <a:prstGeom prst="rect">
            <a:avLst/>
          </a:prstGeom>
          <a:ln>
            <a:noFill/>
          </a:ln>
        </p:spPr>
      </p:pic>
      <p:pic>
        <p:nvPicPr>
          <p:cNvPr descr="" id="17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713480" y="3455640"/>
            <a:ext cx="3275280" cy="2613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594360"/>
            <a:ext cx="3200040" cy="5479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13760" y="345600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8262360" y="345600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6137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262360" y="594360"/>
            <a:ext cx="347472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13760" y="3456000"/>
            <a:ext cx="712044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240" y="6498000"/>
            <a:ext cx="12188520" cy="359640"/>
          </a:xfrm>
          <a:prstGeom prst="rect">
            <a:avLst/>
          </a:prstGeom>
          <a:solidFill>
            <a:srgbClr val="5a6065"/>
          </a:solidFill>
          <a:ln w="15840">
            <a:noFill/>
          </a:ln>
        </p:spPr>
      </p:sp>
      <p:pic>
        <p:nvPicPr>
          <p:cNvPr descr="" id="1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1009880" y="226440"/>
            <a:ext cx="719640" cy="7196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6433920"/>
            <a:ext cx="12188520" cy="63720"/>
          </a:xfrm>
          <a:prstGeom prst="rect">
            <a:avLst/>
          </a:prstGeom>
          <a:solidFill>
            <a:srgbClr val="f6a800"/>
          </a:solidFill>
          <a:ln w="15840">
            <a:noFill/>
          </a:ln>
        </p:spPr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5082480"/>
          </a:xfrm>
          <a:prstGeom prst="rect">
            <a:avLst/>
          </a:prstGeom>
        </p:spPr>
        <p:txBody>
          <a:bodyPr lIns="457200" tIns="457200"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Seventh Outline LevelClick icon to add picture</a:t>
            </a:r>
            <a:endParaRPr/>
          </a:p>
        </p:txBody>
      </p:sp>
      <p:sp>
        <p:nvSpPr>
          <p:cNvPr id="4" name="CustomShape 4"/>
          <p:cNvSpPr/>
          <p:nvPr/>
        </p:nvSpPr>
        <p:spPr>
          <a:xfrm>
            <a:off x="0" y="5141520"/>
            <a:ext cx="12188520" cy="1716120"/>
          </a:xfrm>
          <a:prstGeom prst="rect">
            <a:avLst/>
          </a:prstGeom>
          <a:solidFill>
            <a:srgbClr val="5a6065"/>
          </a:solidFill>
          <a:ln w="15840">
            <a:noFill/>
          </a:ln>
        </p:spPr>
      </p:sp>
      <p:sp>
        <p:nvSpPr>
          <p:cNvPr id="5" name="CustomShape 5"/>
          <p:cNvSpPr/>
          <p:nvPr/>
        </p:nvSpPr>
        <p:spPr>
          <a:xfrm>
            <a:off x="0" y="5082840"/>
            <a:ext cx="12188520" cy="63720"/>
          </a:xfrm>
          <a:prstGeom prst="rect">
            <a:avLst/>
          </a:prstGeom>
          <a:solidFill>
            <a:srgbClr val="f6a800"/>
          </a:solidFill>
          <a:ln w="15840">
            <a:noFill/>
          </a:ln>
        </p:spPr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57200" y="5141520"/>
            <a:ext cx="11278080" cy="801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Neo Sans Std"/>
              </a:rPr>
              <a:t>Click to edit the title text formatClick to edit Master title style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5867280"/>
            <a:ext cx="11278080" cy="58716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 sz="1500">
                <a:solidFill>
                  <a:srgbClr val="ffffff"/>
                </a:solidFill>
                <a:latin typeface="Neo Sans Std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1500">
                <a:solidFill>
                  <a:srgbClr val="ffffff"/>
                </a:solidFill>
                <a:latin typeface="Neo Sans Std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1500">
                <a:solidFill>
                  <a:srgbClr val="ffffff"/>
                </a:solidFill>
                <a:latin typeface="Neo Sans Std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1500">
                <a:solidFill>
                  <a:srgbClr val="ffffff"/>
                </a:solidFill>
                <a:latin typeface="Neo Sans Std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1500">
                <a:solidFill>
                  <a:srgbClr val="ffffff"/>
                </a:solidFill>
                <a:latin typeface="Neo Sans Std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1500">
                <a:solidFill>
                  <a:srgbClr val="ffffff"/>
                </a:solidFill>
                <a:latin typeface="Neo Sans Std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Neo Sans Std"/>
              </a:rPr>
              <a:t>Seventh Outline LevelClick to edit Master text styles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dt"/>
          </p:nvPr>
        </p:nvSpPr>
        <p:spPr>
          <a:xfrm>
            <a:off x="457200" y="6498000"/>
            <a:ext cx="958680" cy="35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Neo Sans Std"/>
              </a:rPr>
              <a:t>24.03.2013</a:t>
            </a:r>
            <a:endParaRPr/>
          </a:p>
        </p:txBody>
      </p:sp>
      <p:sp>
        <p:nvSpPr>
          <p:cNvPr id="9" name="PlaceHolder 9"/>
          <p:cNvSpPr>
            <a:spLocks noGrp="1"/>
          </p:cNvSpPr>
          <p:nvPr>
            <p:ph type="ftr"/>
          </p:nvPr>
        </p:nvSpPr>
        <p:spPr>
          <a:xfrm>
            <a:off x="1451880" y="6498000"/>
            <a:ext cx="9291240" cy="359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Neo Sans Std"/>
              </a:rPr>
              <a:t>Gameprogramming 2013 - Voxellancer</a:t>
            </a:r>
            <a:endParaRPr/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10778760" y="6498000"/>
            <a:ext cx="956520" cy="359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C68AD7E-82CD-4ABF-96EB-09BEE35687A2}" type="slidenum">
              <a:rPr lang="en-US" sz="1100">
                <a:solidFill>
                  <a:srgbClr val="ffffff"/>
                </a:solidFill>
                <a:latin typeface="Neo Sans Std"/>
              </a:rPr>
              <a:t>&lt;number&gt;</a:t>
            </a:fld>
            <a:endParaRPr/>
          </a:p>
        </p:txBody>
      </p:sp>
      <p:pic>
        <p:nvPicPr>
          <p:cNvPr descr="" id="11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1009880" y="226440"/>
            <a:ext cx="719640" cy="719640"/>
          </a:xfrm>
          <a:prstGeom prst="rect">
            <a:avLst/>
          </a:prstGeom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240" y="6498000"/>
            <a:ext cx="12188520" cy="359640"/>
          </a:xfrm>
          <a:prstGeom prst="rect">
            <a:avLst/>
          </a:prstGeom>
          <a:solidFill>
            <a:srgbClr val="5a6065"/>
          </a:solidFill>
          <a:ln w="15840">
            <a:noFill/>
          </a:ln>
        </p:spPr>
      </p:sp>
      <p:pic>
        <p:nvPicPr>
          <p:cNvPr descr="" id="47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1009880" y="226440"/>
            <a:ext cx="719640" cy="71964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0" y="6433920"/>
            <a:ext cx="12188520" cy="63720"/>
          </a:xfrm>
          <a:prstGeom prst="rect">
            <a:avLst/>
          </a:prstGeom>
          <a:solidFill>
            <a:srgbClr val="f6a800"/>
          </a:solidFill>
          <a:ln w="15840">
            <a:noFill/>
          </a:ln>
        </p:spPr>
      </p:sp>
      <p:sp>
        <p:nvSpPr>
          <p:cNvPr id="49" name="CustomShape 3"/>
          <p:cNvSpPr/>
          <p:nvPr/>
        </p:nvSpPr>
        <p:spPr>
          <a:xfrm>
            <a:off x="0" y="0"/>
            <a:ext cx="4050360" cy="6865560"/>
          </a:xfrm>
          <a:prstGeom prst="rect">
            <a:avLst/>
          </a:prstGeom>
          <a:solidFill>
            <a:srgbClr val="5a6065"/>
          </a:solidFill>
          <a:ln w="15840">
            <a:noFill/>
          </a:ln>
        </p:spPr>
      </p:sp>
      <p:sp>
        <p:nvSpPr>
          <p:cNvPr id="50" name="CustomShape 4"/>
          <p:cNvSpPr/>
          <p:nvPr/>
        </p:nvSpPr>
        <p:spPr>
          <a:xfrm>
            <a:off x="4039920" y="0"/>
            <a:ext cx="63720" cy="6857640"/>
          </a:xfrm>
          <a:prstGeom prst="rect">
            <a:avLst/>
          </a:prstGeom>
          <a:solidFill>
            <a:srgbClr val="f6a800"/>
          </a:solidFill>
          <a:ln w="15840">
            <a:noFill/>
          </a:ln>
        </p:spPr>
      </p:sp>
      <p:sp>
        <p:nvSpPr>
          <p:cNvPr id="51" name="PlaceHolder 5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Neo Sans Std"/>
              </a:rPr>
              <a:t>Click to edit the title text formatClick to edit Master title style</a:t>
            </a:r>
            <a:endParaRPr/>
          </a:p>
        </p:txBody>
      </p: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4613760" y="594360"/>
            <a:ext cx="7120800" cy="547920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40404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40404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en-US" sz="1600">
                <a:solidFill>
                  <a:srgbClr val="40404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Calibri"/>
              <a:buChar char="◦"/>
            </a:pPr>
            <a:r>
              <a:rPr lang="en-US" sz="1600">
                <a:solidFill>
                  <a:srgbClr val="40404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Calibri"/>
              <a:buChar char="◦"/>
            </a:pPr>
            <a:r>
              <a:rPr lang="en-US" sz="1600">
                <a:solidFill>
                  <a:srgbClr val="40404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457200" y="2926080"/>
            <a:ext cx="3200040" cy="314748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 sz="1500">
                <a:solidFill>
                  <a:srgbClr val="ffffff"/>
                </a:solidFill>
                <a:latin typeface="Neo Sans Std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1500">
                <a:solidFill>
                  <a:srgbClr val="ffffff"/>
                </a:solidFill>
                <a:latin typeface="Neo Sans Std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1500">
                <a:solidFill>
                  <a:srgbClr val="ffffff"/>
                </a:solidFill>
                <a:latin typeface="Neo Sans Std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1500">
                <a:solidFill>
                  <a:srgbClr val="ffffff"/>
                </a:solidFill>
                <a:latin typeface="Neo Sans Std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1500">
                <a:solidFill>
                  <a:srgbClr val="ffffff"/>
                </a:solidFill>
                <a:latin typeface="Neo Sans Std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1500">
                <a:solidFill>
                  <a:srgbClr val="ffffff"/>
                </a:solidFill>
                <a:latin typeface="Neo Sans Std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Neo Sans Std"/>
              </a:rPr>
              <a:t>Seventh Outline LevelClick to edit Master text styles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dt"/>
          </p:nvPr>
        </p:nvSpPr>
        <p:spPr>
          <a:xfrm>
            <a:off x="457200" y="6498000"/>
            <a:ext cx="958680" cy="35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Neo Sans Std"/>
              </a:rPr>
              <a:t>24.03.2013</a:t>
            </a:r>
            <a:endParaRPr/>
          </a:p>
        </p:txBody>
      </p:sp>
      <p:sp>
        <p:nvSpPr>
          <p:cNvPr id="55" name="PlaceHolder 9"/>
          <p:cNvSpPr>
            <a:spLocks noGrp="1"/>
          </p:cNvSpPr>
          <p:nvPr>
            <p:ph type="ftr"/>
          </p:nvPr>
        </p:nvSpPr>
        <p:spPr>
          <a:xfrm>
            <a:off x="4613760" y="6498000"/>
            <a:ext cx="6129360" cy="359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100">
                <a:solidFill>
                  <a:srgbClr val="5a6065"/>
                </a:solidFill>
                <a:latin typeface="Neo Sans Std"/>
              </a:rPr>
              <a:t>Gameprogramming 2013 - Voxellancer</a:t>
            </a:r>
            <a:endParaRPr/>
          </a:p>
        </p:txBody>
      </p:sp>
      <p:sp>
        <p:nvSpPr>
          <p:cNvPr id="56" name="PlaceHolder 10"/>
          <p:cNvSpPr>
            <a:spLocks noGrp="1"/>
          </p:cNvSpPr>
          <p:nvPr>
            <p:ph type="sldNum"/>
          </p:nvPr>
        </p:nvSpPr>
        <p:spPr>
          <a:xfrm>
            <a:off x="10778760" y="6498000"/>
            <a:ext cx="956520" cy="35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E0C6AE2-E62A-4DB0-8DB9-D81FFD8E8B66}" type="slidenum">
              <a:rPr lang="en-US" sz="1100">
                <a:solidFill>
                  <a:srgbClr val="5a6065"/>
                </a:solidFill>
                <a:latin typeface="Neo Sans Std"/>
              </a:rPr>
              <a:t>&lt;number&gt;</a:t>
            </a:fld>
            <a:endParaRPr/>
          </a:p>
        </p:txBody>
      </p:sp>
      <p:pic>
        <p:nvPicPr>
          <p:cNvPr descr="" id="57" name="Picture 22"/>
          <p:cNvPicPr/>
          <p:nvPr/>
        </p:nvPicPr>
        <p:blipFill>
          <a:blip r:embed="rId4"/>
          <a:stretch>
            <a:fillRect/>
          </a:stretch>
        </p:blipFill>
        <p:spPr>
          <a:xfrm>
            <a:off x="11009880" y="226440"/>
            <a:ext cx="719640" cy="719640"/>
          </a:xfrm>
          <a:prstGeom prst="rect">
            <a:avLst/>
          </a:prstGeom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240" y="6498000"/>
            <a:ext cx="12188520" cy="359640"/>
          </a:xfrm>
          <a:prstGeom prst="rect">
            <a:avLst/>
          </a:prstGeom>
          <a:solidFill>
            <a:srgbClr val="5a6065"/>
          </a:solidFill>
          <a:ln w="15840">
            <a:noFill/>
          </a:ln>
        </p:spPr>
      </p:sp>
      <p:pic>
        <p:nvPicPr>
          <p:cNvPr descr="" id="93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1009880" y="226440"/>
            <a:ext cx="719640" cy="71964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0" y="6433920"/>
            <a:ext cx="12188520" cy="63720"/>
          </a:xfrm>
          <a:prstGeom prst="rect">
            <a:avLst/>
          </a:prstGeom>
          <a:solidFill>
            <a:srgbClr val="f6a800"/>
          </a:solidFill>
          <a:ln w="15840">
            <a:noFill/>
          </a:ln>
        </p:spPr>
      </p:sp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457200" y="0"/>
            <a:ext cx="10095120" cy="10022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5a6065"/>
                </a:solidFill>
                <a:latin typeface="Neo Sans Std"/>
              </a:rPr>
              <a:t>Click to edit the title text formatClick to edit Master title style</a:t>
            </a:r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1326960"/>
            <a:ext cx="11277360" cy="474660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97" name="PlaceHolder 5"/>
          <p:cNvSpPr>
            <a:spLocks noGrp="1"/>
          </p:cNvSpPr>
          <p:nvPr>
            <p:ph type="dt"/>
          </p:nvPr>
        </p:nvSpPr>
        <p:spPr>
          <a:xfrm>
            <a:off x="457200" y="6498000"/>
            <a:ext cx="958680" cy="35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Neo Sans Std"/>
              </a:rPr>
              <a:t>24.03.2013</a:t>
            </a:r>
            <a:endParaRPr/>
          </a:p>
        </p:txBody>
      </p:sp>
      <p:sp>
        <p:nvSpPr>
          <p:cNvPr id="98" name="PlaceHolder 6"/>
          <p:cNvSpPr>
            <a:spLocks noGrp="1"/>
          </p:cNvSpPr>
          <p:nvPr>
            <p:ph type="ftr"/>
          </p:nvPr>
        </p:nvSpPr>
        <p:spPr>
          <a:xfrm>
            <a:off x="1451880" y="6498000"/>
            <a:ext cx="9291240" cy="359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Neo Sans Std"/>
              </a:rPr>
              <a:t>Gameprogramming 2013 - Voxellancer</a:t>
            </a:r>
            <a:endParaRPr/>
          </a:p>
        </p:txBody>
      </p:sp>
      <p:sp>
        <p:nvSpPr>
          <p:cNvPr id="99" name="PlaceHolder 7"/>
          <p:cNvSpPr>
            <a:spLocks noGrp="1"/>
          </p:cNvSpPr>
          <p:nvPr>
            <p:ph type="sldNum"/>
          </p:nvPr>
        </p:nvSpPr>
        <p:spPr>
          <a:xfrm>
            <a:off x="10778760" y="6498000"/>
            <a:ext cx="956520" cy="359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C249FA5-6FC3-4504-B0C3-BE456418E288}" type="slidenum">
              <a:rPr lang="en-US" sz="1100">
                <a:solidFill>
                  <a:srgbClr val="ffffff"/>
                </a:solidFill>
                <a:latin typeface="Neo Sans Std"/>
              </a:rPr>
              <a:t>&lt;number&gt;</a:t>
            </a:fld>
            <a:endParaRPr/>
          </a:p>
        </p:txBody>
      </p:sp>
      <p:sp>
        <p:nvSpPr>
          <p:cNvPr id="100" name="CustomShape 8"/>
          <p:cNvSpPr/>
          <p:nvPr/>
        </p:nvSpPr>
        <p:spPr>
          <a:xfrm>
            <a:off x="0" y="6433920"/>
            <a:ext cx="12188520" cy="63720"/>
          </a:xfrm>
          <a:prstGeom prst="rect">
            <a:avLst/>
          </a:prstGeom>
          <a:solidFill>
            <a:srgbClr val="f6a800"/>
          </a:solidFill>
          <a:ln w="15840">
            <a:noFill/>
          </a:ln>
        </p:spPr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240" y="6498000"/>
            <a:ext cx="12188520" cy="359640"/>
          </a:xfrm>
          <a:prstGeom prst="rect">
            <a:avLst/>
          </a:prstGeom>
          <a:solidFill>
            <a:srgbClr val="5a6065"/>
          </a:solidFill>
          <a:ln w="15840">
            <a:noFill/>
          </a:ln>
        </p:spPr>
      </p:sp>
      <p:pic>
        <p:nvPicPr>
          <p:cNvPr descr="" id="136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1009880" y="226440"/>
            <a:ext cx="719640" cy="71964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0" y="6433920"/>
            <a:ext cx="12188520" cy="63720"/>
          </a:xfrm>
          <a:prstGeom prst="rect">
            <a:avLst/>
          </a:prstGeom>
          <a:solidFill>
            <a:srgbClr val="f6a800"/>
          </a:solidFill>
          <a:ln w="15840">
            <a:noFill/>
          </a:ln>
        </p:spPr>
      </p:sp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6498000"/>
            <a:ext cx="958680" cy="35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Neo Sans Std"/>
              </a:rPr>
              <a:t>24.03.2013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4613760" y="6498000"/>
            <a:ext cx="6129360" cy="359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100">
                <a:solidFill>
                  <a:srgbClr val="5a6065"/>
                </a:solidFill>
                <a:latin typeface="Neo Sans Std"/>
              </a:rPr>
              <a:t>Gameprogramming 2013 - Voxellancer</a:t>
            </a:r>
            <a:endParaRPr/>
          </a:p>
        </p:txBody>
      </p:sp>
      <p:sp>
        <p:nvSpPr>
          <p:cNvPr id="176" name="TextShape 3"/>
          <p:cNvSpPr txBox="1"/>
          <p:nvPr/>
        </p:nvSpPr>
        <p:spPr>
          <a:xfrm>
            <a:off x="10778760" y="6498000"/>
            <a:ext cx="956520" cy="35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8248D4F-84C8-412C-88E7-B4AC1B237682}" type="slidenum">
              <a:rPr lang="en-US" sz="1100">
                <a:solidFill>
                  <a:srgbClr val="5a6065"/>
                </a:solidFill>
                <a:latin typeface="Neo Sans Std"/>
              </a:rPr>
              <a:t>&lt;number&gt;</a:t>
            </a:fld>
            <a:endParaRPr/>
          </a:p>
        </p:txBody>
      </p:sp>
      <p:sp>
        <p:nvSpPr>
          <p:cNvPr id="177" name="TextShape 4"/>
          <p:cNvSpPr txBox="1"/>
          <p:nvPr/>
        </p:nvSpPr>
        <p:spPr>
          <a:xfrm>
            <a:off x="457200" y="822960"/>
            <a:ext cx="3649320" cy="2285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Neo Sans Std"/>
              </a:rPr>
              <a:t>WorldTree</a:t>
            </a:r>
            <a:endParaRPr/>
          </a:p>
        </p:txBody>
      </p:sp>
      <p:sp>
        <p:nvSpPr>
          <p:cNvPr id="178" name="TextShape 5"/>
          <p:cNvSpPr txBox="1"/>
          <p:nvPr/>
        </p:nvSpPr>
        <p:spPr>
          <a:xfrm>
            <a:off x="4572000" y="1195920"/>
            <a:ext cx="7120800" cy="547920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/>
              <a:t>Problems: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Objects interact with their close environment, don't care about what happens far away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Movement needs to know which objects could collide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AI wants to find an unblocked way to a target-point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Shoot bullets to objects targeted by crosshair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Requirement: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Speed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Solution: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Component that Objects can query for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Objects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Voxels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That intersect with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AABB, Capsule, Sphere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Ray / Line</a:t>
            </a:r>
            <a:endParaRPr/>
          </a:p>
          <a:p>
            <a:pPr lvl="2"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6498000"/>
            <a:ext cx="958680" cy="35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Neo Sans Std"/>
              </a:rPr>
              <a:t>24.03.2013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4613760" y="6498000"/>
            <a:ext cx="6129360" cy="359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100">
                <a:solidFill>
                  <a:srgbClr val="5a6065"/>
                </a:solidFill>
                <a:latin typeface="Neo Sans Std"/>
              </a:rPr>
              <a:t>Gameprogramming 2013 - Voxellancer</a:t>
            </a:r>
            <a:endParaRPr/>
          </a:p>
        </p:txBody>
      </p:sp>
      <p:sp>
        <p:nvSpPr>
          <p:cNvPr id="181" name="TextShape 3"/>
          <p:cNvSpPr txBox="1"/>
          <p:nvPr/>
        </p:nvSpPr>
        <p:spPr>
          <a:xfrm>
            <a:off x="10778760" y="6498000"/>
            <a:ext cx="956520" cy="35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375ED38-97EC-49B4-9595-DB2398FE6FA5}" type="slidenum">
              <a:rPr lang="en-US" sz="1100">
                <a:solidFill>
                  <a:srgbClr val="5a6065"/>
                </a:solidFill>
                <a:latin typeface="Neo Sans Std"/>
              </a:rPr>
              <a:t>&lt;number&gt;</a:t>
            </a:fld>
            <a:endParaRPr/>
          </a:p>
        </p:txBody>
      </p:sp>
      <p:sp>
        <p:nvSpPr>
          <p:cNvPr id="182" name="TextShape 4"/>
          <p:cNvSpPr txBox="1"/>
          <p:nvPr/>
        </p:nvSpPr>
        <p:spPr>
          <a:xfrm>
            <a:off x="282600" y="822960"/>
            <a:ext cx="3740760" cy="2285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Neo Sans Std"/>
              </a:rPr>
              <a:t>Implementation</a:t>
            </a:r>
            <a:endParaRPr/>
          </a:p>
        </p:txBody>
      </p:sp>
      <p:sp>
        <p:nvSpPr>
          <p:cNvPr id="183" name="TextShape 5"/>
          <p:cNvSpPr txBox="1"/>
          <p:nvPr/>
        </p:nvSpPr>
        <p:spPr>
          <a:xfrm>
            <a:off x="4572000" y="1195920"/>
            <a:ext cx="7120800" cy="547920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/>
              <a:t>OctTree with unbalanced depth and dynamic covered AABB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Split/Merge leafs depending on object-count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Objects know in which Leafs they are located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WorldTreeQuery: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AbstractShape: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  <p:pic>
        <p:nvPicPr>
          <p:cNvPr descr="" id="18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20640" y="3474720"/>
            <a:ext cx="4543200" cy="1257120"/>
          </a:xfrm>
          <a:prstGeom prst="rect">
            <a:avLst/>
          </a:prstGeom>
          <a:ln>
            <a:noFill/>
          </a:ln>
        </p:spPr>
      </p:pic>
      <p:pic>
        <p:nvPicPr>
          <p:cNvPr descr="" id="18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5212080"/>
            <a:ext cx="3647880" cy="79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6498000"/>
            <a:ext cx="958680" cy="35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Neo Sans Std"/>
              </a:rPr>
              <a:t>24.03.2013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4613760" y="6498000"/>
            <a:ext cx="6129360" cy="359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100">
                <a:solidFill>
                  <a:srgbClr val="5a6065"/>
                </a:solidFill>
                <a:latin typeface="Neo Sans Std"/>
              </a:rPr>
              <a:t>Gameprogramming 2013 - Voxellancer</a:t>
            </a:r>
            <a:endParaRPr/>
          </a:p>
        </p:txBody>
      </p:sp>
      <p:sp>
        <p:nvSpPr>
          <p:cNvPr id="188" name="TextShape 3"/>
          <p:cNvSpPr txBox="1"/>
          <p:nvPr/>
        </p:nvSpPr>
        <p:spPr>
          <a:xfrm>
            <a:off x="10778760" y="6498000"/>
            <a:ext cx="956520" cy="359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1DA9EF1-DCD6-4159-BCAF-FA1856D1B33D}" type="slidenum">
              <a:rPr lang="en-US" sz="1100">
                <a:solidFill>
                  <a:srgbClr val="5a6065"/>
                </a:solidFill>
                <a:latin typeface="Neo Sans Std"/>
              </a:rPr>
              <a:t>&lt;number&gt;</a:t>
            </a:fld>
            <a:endParaRPr/>
          </a:p>
        </p:txBody>
      </p:sp>
      <p:sp>
        <p:nvSpPr>
          <p:cNvPr id="189" name="TextShape 4"/>
          <p:cNvSpPr txBox="1"/>
          <p:nvPr/>
        </p:nvSpPr>
        <p:spPr>
          <a:xfrm>
            <a:off x="282600" y="822960"/>
            <a:ext cx="3740760" cy="2285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Neo Sans Std"/>
              </a:rPr>
              <a:t>Usage</a:t>
            </a:r>
            <a:endParaRPr/>
          </a:p>
        </p:txBody>
      </p:sp>
      <p:sp>
        <p:nvSpPr>
          <p:cNvPr id="190" name="TextShape 5"/>
          <p:cNvSpPr txBox="1"/>
          <p:nvPr/>
        </p:nvSpPr>
        <p:spPr>
          <a:xfrm>
            <a:off x="4309200" y="1188720"/>
            <a:ext cx="7120800" cy="547920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/>
              <a:t>AI wants to know if path to waypoint is clear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Compose capsule that contains object during the movement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Ask WorldTreeQuery for objects colliding with this capsule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[Calculate intermediate waypoint to evade nearest obstacle]</a:t>
            </a:r>
            <a:endParaRPr/>
          </a:p>
          <a:p>
            <a:pPr lvl="1">
              <a:buSzPct val="25000"/>
              <a:buFont typeface="StarSymbol"/>
              <a:buChar char="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  <p:pic>
        <p:nvPicPr>
          <p:cNvPr descr="" id="19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26600" y="2560320"/>
            <a:ext cx="5771880" cy="3009600"/>
          </a:xfrm>
          <a:prstGeom prst="rect">
            <a:avLst/>
          </a:prstGeom>
          <a:ln>
            <a:noFill/>
          </a:ln>
        </p:spPr>
      </p:pic>
      <p:sp>
        <p:nvSpPr>
          <p:cNvPr id="192" name="CustomShape 6"/>
          <p:cNvSpPr/>
          <p:nvPr/>
        </p:nvSpPr>
        <p:spPr>
          <a:xfrm>
            <a:off x="5178240" y="2701800"/>
            <a:ext cx="3417120" cy="498600"/>
          </a:xfrm>
          <a:prstGeom prst="rect">
            <a:avLst/>
          </a:prstGeom>
          <a:solidFill>
            <a:srgbClr val="ffff66"/>
          </a:solidFill>
          <a:ln>
            <a:solidFill>
              <a:srgbClr val="3465af"/>
            </a:solidFill>
          </a:ln>
        </p:spPr>
      </p:sp>
      <p:sp>
        <p:nvSpPr>
          <p:cNvPr id="193" name="CustomShape 7"/>
          <p:cNvSpPr/>
          <p:nvPr/>
        </p:nvSpPr>
        <p:spPr>
          <a:xfrm>
            <a:off x="5160960" y="3291840"/>
            <a:ext cx="3708720" cy="457200"/>
          </a:xfrm>
          <a:prstGeom prst="rect">
            <a:avLst/>
          </a:prstGeom>
          <a:solidFill>
            <a:srgbClr val="00ff00"/>
          </a:solidFill>
          <a:ln>
            <a:solidFill>
              <a:srgbClr val="3465af"/>
            </a:solidFill>
          </a:ln>
        </p:spPr>
      </p:sp>
      <p:sp>
        <p:nvSpPr>
          <p:cNvPr id="194" name="CustomShape 8"/>
          <p:cNvSpPr/>
          <p:nvPr/>
        </p:nvSpPr>
        <p:spPr>
          <a:xfrm>
            <a:off x="5152320" y="3792600"/>
            <a:ext cx="5546160" cy="596520"/>
          </a:xfrm>
          <a:prstGeom prst="rect">
            <a:avLst/>
          </a:prstGeom>
          <a:solidFill>
            <a:srgbClr val="800000"/>
          </a:solidFill>
          <a:ln>
            <a:solidFill>
              <a:srgbClr val="3465af"/>
            </a:solidFill>
          </a:ln>
        </p:spPr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