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321" r:id="rId5"/>
    <p:sldId id="483" r:id="rId6"/>
    <p:sldId id="517" r:id="rId7"/>
    <p:sldId id="523" r:id="rId8"/>
    <p:sldId id="358" r:id="rId9"/>
    <p:sldId id="496" r:id="rId10"/>
    <p:sldId id="514" r:id="rId11"/>
    <p:sldId id="518" r:id="rId12"/>
    <p:sldId id="515" r:id="rId13"/>
    <p:sldId id="521" r:id="rId14"/>
    <p:sldId id="522" r:id="rId15"/>
    <p:sldId id="507" r:id="rId16"/>
    <p:sldId id="513" r:id="rId17"/>
    <p:sldId id="520" r:id="rId18"/>
    <p:sldId id="511" r:id="rId19"/>
    <p:sldId id="302" r:id="rId2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39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EC6"/>
    <a:srgbClr val="2E75B6"/>
    <a:srgbClr val="5B9BD5"/>
    <a:srgbClr val="00B0F0"/>
    <a:srgbClr val="66DAFF"/>
    <a:srgbClr val="5A80C7"/>
    <a:srgbClr val="393A3F"/>
    <a:srgbClr val="66D9AB"/>
    <a:srgbClr val="27BDBA"/>
    <a:srgbClr val="68B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1534" autoAdjust="0"/>
  </p:normalViewPr>
  <p:slideViewPr>
    <p:cSldViewPr snapToGrid="0">
      <p:cViewPr varScale="1">
        <p:scale>
          <a:sx n="83" d="100"/>
          <a:sy n="83" d="100"/>
        </p:scale>
        <p:origin x="1550" y="77"/>
      </p:cViewPr>
      <p:guideLst>
        <p:guide orient="horz" pos="2207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2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9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这种卷积方式，卷积核的视野更大，所以语义能力更强，同时特征图的尺寸也没有减半，也就是保留了足够的空间信息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07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绿色，运动特征作为辅助信息输入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如果辅助信息只有一个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，第一个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之间没有区分，第二个逐层逐点加权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45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运动信息信息量不足以完成逐层逐点加权，这里不区分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6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结合原图像信息后可以逐层加权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35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中的虚线连接不存在，只是表示层次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编码器通过提取低级到高级视觉特征并降低特征图的分辨率来工作。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光场流动图包含信息更少，不需要太复杂的网络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光场流动：两个相邻帧级联，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8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43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86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注意力机制的有效性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本文使用注意力加权，而不是简单级联外观特征和运动特征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7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我的报告到此结束，谢谢各位老师。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3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0-1</a:t>
            </a:r>
            <a:r>
              <a:rPr lang="zh-CN" altLang="en-US" dirty="0" smtClean="0"/>
              <a:t>值表示是否显著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5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7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7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不同帧之间信息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43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2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之前的论文只使用图像本身，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一般移动的物体在图像中更易受到注意，所以本文从图像中提取动作（光场流动），做一个辅助信息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15.xml"/><Relationship Id="rId7" Type="http://schemas.openxmlformats.org/officeDocument/2006/relationships/image" Target="../media/image10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emf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3.emf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2.emf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5.em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4.emf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6.emf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7.emf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9.emf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455717" y="1624035"/>
            <a:ext cx="8963009" cy="230832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48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Motion Guided Attention for Video Salient Object Detection</a:t>
            </a:r>
            <a:endParaRPr lang="zh-CN" altLang="en-US" sz="4800" dirty="0" smtClean="0">
              <a:ln w="0"/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rot="10800000">
            <a:off x="305249" y="4609465"/>
            <a:ext cx="11559091" cy="112141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65305" y="4606925"/>
            <a:ext cx="227330" cy="112776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0375" y="4831715"/>
            <a:ext cx="11440795" cy="70548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 of Science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 of China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0160" y="4599940"/>
            <a:ext cx="227330" cy="1127760"/>
            <a:chOff x="5420076" y="1110496"/>
            <a:chExt cx="146809" cy="607640"/>
          </a:xfrm>
        </p:grpSpPr>
        <p:sp>
          <p:nvSpPr>
            <p:cNvPr id="11" name="矩形 10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21" y="262255"/>
            <a:ext cx="12190714" cy="497205"/>
            <a:chOff x="1921" y="262255"/>
            <a:chExt cx="12190714" cy="497205"/>
          </a:xfrm>
        </p:grpSpPr>
        <p:grpSp>
          <p:nvGrpSpPr>
            <p:cNvPr id="27" name="组合 26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778526" y="262255"/>
              <a:ext cx="11414109" cy="497205"/>
              <a:chOff x="509270" y="262255"/>
              <a:chExt cx="11683365" cy="49720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0800000">
                <a:off x="509270" y="262255"/>
                <a:ext cx="1090358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1497945" y="262255"/>
                <a:ext cx="694690" cy="492760"/>
                <a:chOff x="18107" y="413"/>
                <a:chExt cx="1094" cy="77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18107" y="413"/>
                  <a:ext cx="773" cy="776"/>
                  <a:chOff x="6627633" y="1382238"/>
                  <a:chExt cx="491115" cy="492879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6627633" y="1382238"/>
                    <a:ext cx="491115" cy="492879"/>
                  </a:xfrm>
                  <a:prstGeom prst="rect">
                    <a:avLst/>
                  </a:prstGeom>
                  <a:solidFill>
                    <a:srgbClr val="567EC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Freeform 96"/>
                  <p:cNvSpPr/>
                  <p:nvPr/>
                </p:nvSpPr>
                <p:spPr bwMode="auto">
                  <a:xfrm>
                    <a:off x="6732897" y="1492815"/>
                    <a:ext cx="280590" cy="270687"/>
                  </a:xfrm>
                  <a:custGeom>
                    <a:avLst/>
                    <a:gdLst>
                      <a:gd name="T0" fmla="*/ 184 w 216"/>
                      <a:gd name="T1" fmla="*/ 0 h 208"/>
                      <a:gd name="T2" fmla="*/ 152 w 216"/>
                      <a:gd name="T3" fmla="*/ 32 h 208"/>
                      <a:gd name="T4" fmla="*/ 154 w 216"/>
                      <a:gd name="T5" fmla="*/ 41 h 208"/>
                      <a:gd name="T6" fmla="*/ 60 w 216"/>
                      <a:gd name="T7" fmla="*/ 80 h 208"/>
                      <a:gd name="T8" fmla="*/ 32 w 216"/>
                      <a:gd name="T9" fmla="*/ 64 h 208"/>
                      <a:gd name="T10" fmla="*/ 0 w 216"/>
                      <a:gd name="T11" fmla="*/ 96 h 208"/>
                      <a:gd name="T12" fmla="*/ 32 w 216"/>
                      <a:gd name="T13" fmla="*/ 128 h 208"/>
                      <a:gd name="T14" fmla="*/ 56 w 216"/>
                      <a:gd name="T15" fmla="*/ 118 h 208"/>
                      <a:gd name="T16" fmla="*/ 116 w 216"/>
                      <a:gd name="T17" fmla="*/ 161 h 208"/>
                      <a:gd name="T18" fmla="*/ 112 w 216"/>
                      <a:gd name="T19" fmla="*/ 176 h 208"/>
                      <a:gd name="T20" fmla="*/ 144 w 216"/>
                      <a:gd name="T21" fmla="*/ 208 h 208"/>
                      <a:gd name="T22" fmla="*/ 176 w 216"/>
                      <a:gd name="T23" fmla="*/ 176 h 208"/>
                      <a:gd name="T24" fmla="*/ 144 w 216"/>
                      <a:gd name="T25" fmla="*/ 144 h 208"/>
                      <a:gd name="T26" fmla="*/ 121 w 216"/>
                      <a:gd name="T27" fmla="*/ 154 h 208"/>
                      <a:gd name="T28" fmla="*/ 61 w 216"/>
                      <a:gd name="T29" fmla="*/ 111 h 208"/>
                      <a:gd name="T30" fmla="*/ 64 w 216"/>
                      <a:gd name="T31" fmla="*/ 96 h 208"/>
                      <a:gd name="T32" fmla="*/ 63 w 216"/>
                      <a:gd name="T33" fmla="*/ 87 h 208"/>
                      <a:gd name="T34" fmla="*/ 157 w 216"/>
                      <a:gd name="T35" fmla="*/ 48 h 208"/>
                      <a:gd name="T36" fmla="*/ 184 w 216"/>
                      <a:gd name="T37" fmla="*/ 64 h 208"/>
                      <a:gd name="T38" fmla="*/ 216 w 216"/>
                      <a:gd name="T39" fmla="*/ 32 h 208"/>
                      <a:gd name="T40" fmla="*/ 184 w 216"/>
                      <a:gd name="T41" fmla="*/ 0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16" h="208">
                        <a:moveTo>
                          <a:pt x="184" y="0"/>
                        </a:moveTo>
                        <a:cubicBezTo>
                          <a:pt x="167" y="0"/>
                          <a:pt x="152" y="14"/>
                          <a:pt x="152" y="32"/>
                        </a:cubicBezTo>
                        <a:cubicBezTo>
                          <a:pt x="152" y="35"/>
                          <a:pt x="153" y="38"/>
                          <a:pt x="154" y="41"/>
                        </a:cubicBezTo>
                        <a:cubicBezTo>
                          <a:pt x="60" y="80"/>
                          <a:pt x="60" y="80"/>
                          <a:pt x="60" y="80"/>
                        </a:cubicBezTo>
                        <a:cubicBezTo>
                          <a:pt x="55" y="70"/>
                          <a:pt x="44" y="64"/>
                          <a:pt x="32" y="64"/>
                        </a:cubicBezTo>
                        <a:cubicBezTo>
                          <a:pt x="15" y="64"/>
                          <a:pt x="0" y="78"/>
                          <a:pt x="0" y="96"/>
                        </a:cubicBezTo>
                        <a:cubicBezTo>
                          <a:pt x="0" y="113"/>
                          <a:pt x="15" y="128"/>
                          <a:pt x="32" y="128"/>
                        </a:cubicBezTo>
                        <a:cubicBezTo>
                          <a:pt x="42" y="128"/>
                          <a:pt x="50" y="124"/>
                          <a:pt x="56" y="118"/>
                        </a:cubicBezTo>
                        <a:cubicBezTo>
                          <a:pt x="116" y="161"/>
                          <a:pt x="116" y="161"/>
                          <a:pt x="116" y="161"/>
                        </a:cubicBezTo>
                        <a:cubicBezTo>
                          <a:pt x="114" y="165"/>
                          <a:pt x="112" y="170"/>
                          <a:pt x="112" y="176"/>
                        </a:cubicBezTo>
                        <a:cubicBezTo>
                          <a:pt x="112" y="193"/>
                          <a:pt x="127" y="208"/>
                          <a:pt x="144" y="208"/>
                        </a:cubicBezTo>
                        <a:cubicBezTo>
                          <a:pt x="162" y="208"/>
                          <a:pt x="176" y="193"/>
                          <a:pt x="176" y="176"/>
                        </a:cubicBezTo>
                        <a:cubicBezTo>
                          <a:pt x="176" y="158"/>
                          <a:pt x="162" y="144"/>
                          <a:pt x="144" y="144"/>
                        </a:cubicBezTo>
                        <a:cubicBezTo>
                          <a:pt x="135" y="144"/>
                          <a:pt x="127" y="148"/>
                          <a:pt x="121" y="154"/>
                        </a:cubicBezTo>
                        <a:cubicBezTo>
                          <a:pt x="61" y="111"/>
                          <a:pt x="61" y="111"/>
                          <a:pt x="61" y="111"/>
                        </a:cubicBezTo>
                        <a:cubicBezTo>
                          <a:pt x="63" y="107"/>
                          <a:pt x="64" y="101"/>
                          <a:pt x="64" y="96"/>
                        </a:cubicBezTo>
                        <a:cubicBezTo>
                          <a:pt x="64" y="93"/>
                          <a:pt x="64" y="90"/>
                          <a:pt x="63" y="87"/>
                        </a:cubicBezTo>
                        <a:cubicBezTo>
                          <a:pt x="157" y="48"/>
                          <a:pt x="157" y="48"/>
                          <a:pt x="157" y="48"/>
                        </a:cubicBezTo>
                        <a:cubicBezTo>
                          <a:pt x="162" y="57"/>
                          <a:pt x="173" y="64"/>
                          <a:pt x="184" y="64"/>
                        </a:cubicBezTo>
                        <a:cubicBezTo>
                          <a:pt x="202" y="64"/>
                          <a:pt x="216" y="49"/>
                          <a:pt x="216" y="32"/>
                        </a:cubicBezTo>
                        <a:cubicBezTo>
                          <a:pt x="216" y="14"/>
                          <a:pt x="202" y="0"/>
                          <a:pt x="18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D1C2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" name="矩形 15"/>
          <p:cNvSpPr/>
          <p:nvPr/>
        </p:nvSpPr>
        <p:spPr>
          <a:xfrm>
            <a:off x="1448654" y="1602769"/>
            <a:ext cx="9164548" cy="2188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0365252" y="1479818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58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9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213437" y="1486141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61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2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071619" y="5872269"/>
            <a:ext cx="402634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ICCV 2019</a:t>
            </a:r>
            <a:endParaRPr lang="zh-CN" altLang="en-US" dirty="0"/>
          </a:p>
        </p:txBody>
      </p:sp>
    </p:spTree>
  </p:cSld>
  <p:clrMapOvr>
    <a:masterClrMapping/>
  </p:clrMapOvr>
  <p:transition spd="slow" advTm="11719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n-US" altLang="zh-CN" sz="2000" b="1" dirty="0" err="1">
                  <a:latin typeface="Calibri Light" panose="020F0302020204030204" charset="0"/>
                  <a:cs typeface="+mn-ea"/>
                </a:rPr>
                <a:t>Atrous</a:t>
              </a:r>
              <a:r>
                <a:rPr lang="en-US" altLang="zh-CN" sz="2000" b="1" dirty="0">
                  <a:latin typeface="Calibri Light" panose="020F0302020204030204" charset="0"/>
                  <a:cs typeface="+mn-ea"/>
                </a:rPr>
                <a:t> Convolution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 descr="https://miro.medium.com/max/1144/1*O5B0IRWewitfivGklGDJj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32" y="1686559"/>
            <a:ext cx="652277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9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n-US" altLang="zh-CN" sz="2000" b="1" dirty="0" err="1">
                  <a:latin typeface="Calibri Light" panose="020F0302020204030204" charset="0"/>
                  <a:cs typeface="+mn-ea"/>
                </a:rPr>
                <a:t>Atrous</a:t>
              </a:r>
              <a:r>
                <a:rPr lang="en-US" altLang="zh-CN" sz="2000" b="1" dirty="0">
                  <a:latin typeface="Calibri Light" panose="020F0302020204030204" charset="0"/>
                  <a:cs typeface="+mn-ea"/>
                </a:rPr>
                <a:t> Convolution</a:t>
              </a: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4" name="Picture 4" descr="https://miro.medium.com/max/1283/1*_8p_KTPr5N0HSeIKV35G_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2187699"/>
            <a:ext cx="65151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19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n-US" altLang="zh-CN" sz="2000" b="1" dirty="0">
                  <a:latin typeface="Calibri Light" panose="020F0302020204030204" charset="0"/>
                  <a:cs typeface="+mn-ea"/>
                </a:rPr>
                <a:t>Motion Guided Attention Modules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102" y="1724972"/>
            <a:ext cx="8429795" cy="2721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9102" y="4734825"/>
            <a:ext cx="3011514" cy="7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8343" y="4734824"/>
            <a:ext cx="3763857" cy="6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n-US" altLang="zh-CN" sz="2000" b="1" dirty="0">
                  <a:latin typeface="Calibri Light" panose="020F0302020204030204" charset="0"/>
                  <a:cs typeface="+mn-ea"/>
                </a:rPr>
                <a:t>Motion Guided Attention Modules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847" y="2113448"/>
            <a:ext cx="900181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3283" y="4669266"/>
            <a:ext cx="5412488" cy="5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n-US" altLang="zh-CN" sz="2000" b="1" dirty="0">
                  <a:latin typeface="Calibri Light" panose="020F0302020204030204" charset="0"/>
                  <a:cs typeface="+mn-ea"/>
                </a:rPr>
                <a:t>Motion Guided Attention Modules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102" y="1831068"/>
            <a:ext cx="8305370" cy="2285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0351" y="4511616"/>
            <a:ext cx="634794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2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n-US" altLang="zh-CN" sz="2000" b="1" dirty="0">
                  <a:latin typeface="Calibri Light" panose="020F0302020204030204" charset="0"/>
                  <a:cs typeface="+mn-ea"/>
                </a:rPr>
                <a:t>Motion Guided Attention Network.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072" y="1921087"/>
            <a:ext cx="9183053" cy="36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89355" y="1536366"/>
            <a:ext cx="283891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Resnet-101,stride = 2,2,1,1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298190" y="5521087"/>
            <a:ext cx="11825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Resnet-34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7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 err="1" smtClean="0"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resnet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262" y="2177878"/>
            <a:ext cx="8618508" cy="3240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04145" y="2059709"/>
            <a:ext cx="1228437" cy="3823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904182" y="1971964"/>
            <a:ext cx="1228437" cy="3823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2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 err="1">
                  <a:latin typeface="Calibri Light" panose="020F0302020204030204" charset="0"/>
                  <a:cs typeface="+mn-ea"/>
                </a:rPr>
                <a:t>FlowNet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 descr="https://miro.medium.com/max/1484/0*XVygX0wF3enVQJLe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51" y="2713528"/>
            <a:ext cx="90487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000" b="1" dirty="0"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效果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156" y="2114146"/>
            <a:ext cx="9456301" cy="31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0800000">
            <a:off x="305248" y="5495290"/>
            <a:ext cx="11578346" cy="118364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0795" y="5492115"/>
            <a:ext cx="227330" cy="1189990"/>
            <a:chOff x="5420076" y="1110496"/>
            <a:chExt cx="146809" cy="607640"/>
          </a:xfrm>
        </p:grpSpPr>
        <p:sp>
          <p:nvSpPr>
            <p:cNvPr id="5" name="矩形 4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760855" y="5739765"/>
            <a:ext cx="8923655" cy="76708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TNANKS FOR LISTENING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973039" y="5485765"/>
            <a:ext cx="227330" cy="1189990"/>
            <a:chOff x="5420076" y="1110496"/>
            <a:chExt cx="146809" cy="607640"/>
          </a:xfrm>
        </p:grpSpPr>
        <p:sp>
          <p:nvSpPr>
            <p:cNvPr id="13" name="矩形 12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21" y="262252"/>
            <a:ext cx="12190714" cy="497205"/>
            <a:chOff x="1921" y="262252"/>
            <a:chExt cx="12190714" cy="497205"/>
          </a:xfrm>
        </p:grpSpPr>
        <p:grpSp>
          <p:nvGrpSpPr>
            <p:cNvPr id="22" name="组合 21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778524" y="262252"/>
              <a:ext cx="11414111" cy="497205"/>
              <a:chOff x="509268" y="262252"/>
              <a:chExt cx="11683367" cy="497205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rot="10800000">
                <a:off x="509268" y="262252"/>
                <a:ext cx="1087413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1608435" y="267970"/>
                <a:ext cx="584200" cy="486410"/>
                <a:chOff x="18281" y="422"/>
                <a:chExt cx="920" cy="766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1" name="Freeform 96"/>
                <p:cNvSpPr/>
                <p:nvPr/>
              </p:nvSpPr>
              <p:spPr bwMode="auto">
                <a:xfrm>
                  <a:off x="18281" y="586"/>
                  <a:ext cx="442" cy="426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</p:grpSp>
      <p:sp>
        <p:nvSpPr>
          <p:cNvPr id="78" name="矩形 77"/>
          <p:cNvSpPr/>
          <p:nvPr/>
        </p:nvSpPr>
        <p:spPr>
          <a:xfrm>
            <a:off x="11497945" y="262255"/>
            <a:ext cx="490855" cy="49276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96"/>
          <p:cNvSpPr/>
          <p:nvPr/>
        </p:nvSpPr>
        <p:spPr bwMode="auto">
          <a:xfrm>
            <a:off x="11603153" y="372805"/>
            <a:ext cx="280441" cy="270622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10788" y="2116858"/>
            <a:ext cx="4970117" cy="1905091"/>
            <a:chOff x="3610788" y="2116858"/>
            <a:chExt cx="4970117" cy="1905091"/>
          </a:xfrm>
        </p:grpSpPr>
        <p:sp>
          <p:nvSpPr>
            <p:cNvPr id="66" name="文本框 65"/>
            <p:cNvSpPr txBox="1"/>
            <p:nvPr/>
          </p:nvSpPr>
          <p:spPr>
            <a:xfrm>
              <a:off x="4603816" y="2413736"/>
              <a:ext cx="3190343" cy="144654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zh-CN" altLang="en-US" sz="8800" dirty="0" smtClean="0">
                  <a:ln w="0"/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谢谢！</a:t>
              </a:r>
              <a:endParaRPr lang="zh-CN" altLang="en-US" sz="88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52810" y="2245537"/>
              <a:ext cx="4489807" cy="177641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48"/>
            <p:cNvGrpSpPr/>
            <p:nvPr/>
          </p:nvGrpSpPr>
          <p:grpSpPr>
            <a:xfrm>
              <a:off x="3610788" y="2116858"/>
              <a:ext cx="484560" cy="382542"/>
              <a:chOff x="4625149" y="6808109"/>
              <a:chExt cx="540316" cy="426560"/>
            </a:xfrm>
            <a:solidFill>
              <a:srgbClr val="4C98CF"/>
            </a:solidFill>
          </p:grpSpPr>
          <p:sp>
            <p:nvSpPr>
              <p:cNvPr id="54" name="Freeform 127"/>
              <p:cNvSpPr/>
              <p:nvPr/>
            </p:nvSpPr>
            <p:spPr bwMode="auto">
              <a:xfrm>
                <a:off x="4625149" y="6808109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  <p:grpSp>
          <p:nvGrpSpPr>
            <p:cNvPr id="56" name="组合 48"/>
            <p:cNvGrpSpPr/>
            <p:nvPr/>
          </p:nvGrpSpPr>
          <p:grpSpPr>
            <a:xfrm>
              <a:off x="8096345" y="2122249"/>
              <a:ext cx="484560" cy="382547"/>
              <a:chOff x="4625150" y="6808104"/>
              <a:chExt cx="540316" cy="426565"/>
            </a:xfrm>
            <a:solidFill>
              <a:srgbClr val="4C98CF"/>
            </a:solidFill>
          </p:grpSpPr>
          <p:sp>
            <p:nvSpPr>
              <p:cNvPr id="57" name="Freeform 127"/>
              <p:cNvSpPr/>
              <p:nvPr/>
            </p:nvSpPr>
            <p:spPr bwMode="auto">
              <a:xfrm>
                <a:off x="4625150" y="6808104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6200000">
            <a:off x="-2792730" y="2781300"/>
            <a:ext cx="6857365" cy="1278890"/>
          </a:xfrm>
          <a:prstGeom prst="rect">
            <a:avLst/>
          </a:prstGeom>
          <a:gradFill>
            <a:gsLst>
              <a:gs pos="54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rot="5400000">
            <a:off x="541655" y="6120765"/>
            <a:ext cx="189865" cy="1285240"/>
            <a:chOff x="5420076" y="1110496"/>
            <a:chExt cx="146809" cy="607640"/>
          </a:xfrm>
        </p:grpSpPr>
        <p:sp>
          <p:nvSpPr>
            <p:cNvPr id="18" name="矩形 17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24460" y="106045"/>
            <a:ext cx="1027430" cy="3599815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b="1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b="1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497945" y="262255"/>
            <a:ext cx="694690" cy="492760"/>
            <a:chOff x="18107" y="413"/>
            <a:chExt cx="1094" cy="776"/>
          </a:xfrm>
        </p:grpSpPr>
        <p:grpSp>
          <p:nvGrpSpPr>
            <p:cNvPr id="27" name="组合 26"/>
            <p:cNvGrpSpPr/>
            <p:nvPr/>
          </p:nvGrpSpPr>
          <p:grpSpPr>
            <a:xfrm>
              <a:off x="19027" y="422"/>
              <a:ext cx="174" cy="766"/>
              <a:chOff x="5420076" y="1110496"/>
              <a:chExt cx="146809" cy="60764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420076" y="1110496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420076" y="1237200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420076" y="1363904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420076" y="1490608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420076" y="1617313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8107" y="413"/>
              <a:ext cx="773" cy="776"/>
              <a:chOff x="6627633" y="1382238"/>
              <a:chExt cx="491115" cy="49287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627633" y="1382238"/>
                <a:ext cx="491115" cy="492879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96"/>
              <p:cNvSpPr/>
              <p:nvPr/>
            </p:nvSpPr>
            <p:spPr bwMode="auto">
              <a:xfrm>
                <a:off x="6732897" y="1492815"/>
                <a:ext cx="280590" cy="270687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660721" y="1905952"/>
            <a:ext cx="7451900" cy="2887979"/>
            <a:chOff x="2455023" y="1217737"/>
            <a:chExt cx="7451900" cy="2887979"/>
          </a:xfrm>
        </p:grpSpPr>
        <p:sp>
          <p:nvSpPr>
            <p:cNvPr id="87" name="文本框 86"/>
            <p:cNvSpPr txBox="1"/>
            <p:nvPr/>
          </p:nvSpPr>
          <p:spPr>
            <a:xfrm>
              <a:off x="3601588" y="1266569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875606" y="1288182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57826" y="3256804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183020" y="3256804"/>
              <a:ext cx="1107988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455023" y="1225357"/>
              <a:ext cx="1038225" cy="923924"/>
              <a:chOff x="821769" y="1826238"/>
              <a:chExt cx="1038225" cy="92392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rgbClr val="FFFFFF"/>
                    </a:solidFill>
                    <a:sym typeface="Arial" panose="020B0604020202020204" pitchFamily="34" charset="0"/>
                  </a:rPr>
                  <a:t>01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36069" y="235963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355169" y="235963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802233" y="1217737"/>
              <a:ext cx="1038225" cy="935354"/>
              <a:chOff x="821769" y="1826238"/>
              <a:chExt cx="1038225" cy="93535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02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2455023" y="3166552"/>
              <a:ext cx="1038225" cy="935354"/>
              <a:chOff x="821769" y="1826238"/>
              <a:chExt cx="1038225" cy="93535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03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6802233" y="3170362"/>
              <a:ext cx="1038225" cy="935354"/>
              <a:chOff x="821769" y="1826238"/>
              <a:chExt cx="1038225" cy="935354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04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651"/>
    </mc:Choice>
    <mc:Fallback xmlns="">
      <p:transition advTm="1765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270" y="262255"/>
            <a:ext cx="12193905" cy="523498"/>
            <a:chOff x="-1270" y="262255"/>
            <a:chExt cx="12193905" cy="523498"/>
          </a:xfrm>
        </p:grpSpPr>
        <p:sp>
          <p:nvSpPr>
            <p:cNvPr id="33" name="矩形 32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22234" y="319437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-1270" y="263525"/>
              <a:ext cx="490855" cy="522228"/>
              <a:chOff x="9916" y="358"/>
              <a:chExt cx="773" cy="88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9" y="358"/>
                <a:ext cx="475" cy="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946" y="1252623"/>
            <a:ext cx="6501207" cy="2542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4042881"/>
            <a:ext cx="7695261" cy="21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234" y="4057706"/>
            <a:ext cx="3857176" cy="21303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4157" y="1702958"/>
            <a:ext cx="46551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Video salient object detection </a:t>
            </a:r>
            <a:r>
              <a:rPr lang="en-US" altLang="zh-CN" sz="2800" dirty="0" smtClean="0"/>
              <a:t>: discovering </a:t>
            </a:r>
            <a:r>
              <a:rPr lang="en-US" altLang="zh-CN" sz="2800" dirty="0"/>
              <a:t>the most visually distinctive objects in a video.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623"/>
    </mc:Choice>
    <mc:Fallback xmlns="">
      <p:transition advTm="4162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8496" y="148640"/>
            <a:ext cx="10694670" cy="1031240"/>
          </a:xfrm>
          <a:prstGeom prst="rect">
            <a:avLst/>
          </a:prstGeom>
          <a:gradFill>
            <a:gsLst>
              <a:gs pos="45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0800000">
            <a:off x="-82517" y="156470"/>
            <a:ext cx="227330" cy="103632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6060" y="156470"/>
            <a:ext cx="1118114" cy="1026051"/>
            <a:chOff x="595" y="4504"/>
            <a:chExt cx="1761" cy="1506"/>
          </a:xfrm>
        </p:grpSpPr>
        <p:sp>
          <p:nvSpPr>
            <p:cNvPr id="50" name="矩形 49"/>
            <p:cNvSpPr/>
            <p:nvPr/>
          </p:nvSpPr>
          <p:spPr>
            <a:xfrm>
              <a:off x="595" y="4504"/>
              <a:ext cx="1761" cy="1506"/>
            </a:xfrm>
            <a:prstGeom prst="rect">
              <a:avLst/>
            </a:prstGeom>
            <a:solidFill>
              <a:srgbClr val="567E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85" y="4601"/>
              <a:ext cx="785" cy="1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</a:rPr>
                <a:t>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845002" y="142486"/>
            <a:ext cx="2544282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0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背景知识</a:t>
            </a:r>
          </a:p>
        </p:txBody>
      </p:sp>
      <p:sp>
        <p:nvSpPr>
          <p:cNvPr id="10" name="矩形 9"/>
          <p:cNvSpPr/>
          <p:nvPr/>
        </p:nvSpPr>
        <p:spPr>
          <a:xfrm>
            <a:off x="2213293" y="2613893"/>
            <a:ext cx="7632670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salient object </a:t>
            </a:r>
            <a:r>
              <a:rPr lang="en-US" altLang="zh-CN" sz="4400" dirty="0" smtClean="0">
                <a:solidFill>
                  <a:srgbClr val="FF0000"/>
                </a:solidFill>
              </a:rPr>
              <a:t>detection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/>
              <a:t>Static salient object </a:t>
            </a:r>
            <a:r>
              <a:rPr lang="en-US" altLang="zh-CN" sz="3200" dirty="0" smtClean="0"/>
              <a:t>detection</a:t>
            </a:r>
            <a:endParaRPr lang="zh-CN" alt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video </a:t>
            </a:r>
            <a:r>
              <a:rPr lang="en-US" altLang="zh-CN" sz="3200" dirty="0"/>
              <a:t>salient object </a:t>
            </a:r>
            <a:r>
              <a:rPr lang="en-US" altLang="zh-CN" sz="3200" dirty="0" smtClean="0"/>
              <a:t>detection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56"/>
    </mc:Choice>
    <mc:Fallback xmlns="">
      <p:transition advTm="655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/>
              <a:t>Static salient object detection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449212" y="1609217"/>
            <a:ext cx="4596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Static salient </a:t>
            </a:r>
            <a:r>
              <a:rPr lang="en-US" altLang="zh-CN" sz="2800" dirty="0"/>
              <a:t>object </a:t>
            </a:r>
            <a:r>
              <a:rPr lang="en-US" altLang="zh-CN" sz="2800" dirty="0" smtClean="0"/>
              <a:t>detection:</a:t>
            </a:r>
            <a:endParaRPr lang="zh-CN" altLang="en-US" sz="28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72" y="2601131"/>
            <a:ext cx="6501207" cy="254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/>
              <a:t>video salient object detection</a:t>
            </a:r>
          </a:p>
        </p:txBody>
      </p:sp>
      <p:sp>
        <p:nvSpPr>
          <p:cNvPr id="3" name="矩形 2"/>
          <p:cNvSpPr/>
          <p:nvPr/>
        </p:nvSpPr>
        <p:spPr>
          <a:xfrm>
            <a:off x="1860387" y="1524211"/>
            <a:ext cx="4497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video salient object detection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54" y="2170545"/>
            <a:ext cx="2114201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257" y="2170545"/>
            <a:ext cx="204305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5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/>
              <a:t>video salient object detection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623" y="1563113"/>
            <a:ext cx="6992806" cy="36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51688" y="5258629"/>
            <a:ext cx="1488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ConvLSTM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516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033328" y="1262524"/>
            <a:ext cx="5955472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Calibri Light" panose="020F0302020204030204" charset="0"/>
                <a:cs typeface="+mn-ea"/>
              </a:rPr>
              <a:t>基于三元哈希语义排序图像检索算法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50" name="矩形 49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604641" y="319437"/>
              <a:ext cx="2800952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CONTENT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659849" y="2873031"/>
            <a:ext cx="4602426" cy="513081"/>
            <a:chOff x="4498522" y="2576465"/>
            <a:chExt cx="2963636" cy="513081"/>
          </a:xfrm>
        </p:grpSpPr>
        <p:sp>
          <p:nvSpPr>
            <p:cNvPr id="42" name="矩形 41"/>
            <p:cNvSpPr/>
            <p:nvPr/>
          </p:nvSpPr>
          <p:spPr>
            <a:xfrm>
              <a:off x="5163958" y="2576465"/>
              <a:ext cx="2298200" cy="513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pc="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存在的问题</a:t>
              </a:r>
              <a:endParaRPr lang="zh-CN" altLang="en-US" sz="1800" spc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498522" y="2576466"/>
              <a:ext cx="493470" cy="513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3.1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659849" y="3776719"/>
            <a:ext cx="4602425" cy="513081"/>
            <a:chOff x="4498522" y="3422830"/>
            <a:chExt cx="3236137" cy="513081"/>
          </a:xfrm>
        </p:grpSpPr>
        <p:sp>
          <p:nvSpPr>
            <p:cNvPr id="45" name="矩形 44"/>
            <p:cNvSpPr/>
            <p:nvPr/>
          </p:nvSpPr>
          <p:spPr>
            <a:xfrm>
              <a:off x="5225143" y="3422830"/>
              <a:ext cx="2509516" cy="513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pc="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endParaRPr lang="zh-CN" altLang="en-US" sz="1800" spc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498522" y="3422831"/>
              <a:ext cx="538843" cy="513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3.2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659849" y="4680407"/>
            <a:ext cx="4602425" cy="513081"/>
            <a:chOff x="4498522" y="4383840"/>
            <a:chExt cx="3058615" cy="513081"/>
          </a:xfrm>
        </p:grpSpPr>
        <p:sp>
          <p:nvSpPr>
            <p:cNvPr id="48" name="矩形 47"/>
            <p:cNvSpPr/>
            <p:nvPr/>
          </p:nvSpPr>
          <p:spPr>
            <a:xfrm>
              <a:off x="5185283" y="4383840"/>
              <a:ext cx="2371854" cy="5130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pc="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实验评估</a:t>
              </a:r>
              <a:endParaRPr lang="zh-CN" altLang="en-US" sz="1800" spc="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98522" y="4383841"/>
              <a:ext cx="493470" cy="513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3.3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08"/>
    </mc:Choice>
    <mc:Fallback xmlns="">
      <p:transition advTm="640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000" b="1" dirty="0"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问题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324" y="2287972"/>
            <a:ext cx="769526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6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9691</TotalTime>
  <Words>462</Words>
  <Application>Microsoft Office PowerPoint</Application>
  <PresentationFormat>宽屏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Calibri Light</vt:lpstr>
      <vt:lpstr>Eras Light ITC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wong cavan</cp:lastModifiedBy>
  <cp:revision>4331</cp:revision>
  <dcterms:created xsi:type="dcterms:W3CDTF">2015-04-07T16:28:00Z</dcterms:created>
  <dcterms:modified xsi:type="dcterms:W3CDTF">2019-12-18T10:22:09Z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