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0" r:id="rId4"/>
    <p:sldId id="321" r:id="rId5"/>
    <p:sldId id="544" r:id="rId6"/>
    <p:sldId id="358" r:id="rId7"/>
    <p:sldId id="549" r:id="rId8"/>
    <p:sldId id="553" r:id="rId9"/>
    <p:sldId id="554" r:id="rId10"/>
    <p:sldId id="555" r:id="rId11"/>
    <p:sldId id="556" r:id="rId12"/>
    <p:sldId id="552" r:id="rId13"/>
    <p:sldId id="557" r:id="rId14"/>
    <p:sldId id="558" r:id="rId15"/>
    <p:sldId id="561" r:id="rId16"/>
    <p:sldId id="559" r:id="rId17"/>
    <p:sldId id="563" r:id="rId18"/>
    <p:sldId id="562" r:id="rId19"/>
    <p:sldId id="560" r:id="rId20"/>
    <p:sldId id="548" r:id="rId21"/>
    <p:sldId id="564" r:id="rId22"/>
    <p:sldId id="566" r:id="rId23"/>
    <p:sldId id="565" r:id="rId24"/>
    <p:sldId id="569" r:id="rId25"/>
    <p:sldId id="570" r:id="rId26"/>
    <p:sldId id="511" r:id="rId27"/>
    <p:sldId id="302" r:id="rId2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9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C6"/>
    <a:srgbClr val="2E75B6"/>
    <a:srgbClr val="5B9BD5"/>
    <a:srgbClr val="00B0F0"/>
    <a:srgbClr val="66DAFF"/>
    <a:srgbClr val="5A80C7"/>
    <a:srgbClr val="393A3F"/>
    <a:srgbClr val="66D9AB"/>
    <a:srgbClr val="27BDBA"/>
    <a:srgbClr val="68B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9836" autoAdjust="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>
        <p:guide orient="horz" pos="2207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yolov3</a:t>
            </a:r>
            <a:r>
              <a:rPr lang="zh-CN" altLang="en-US" dirty="0" smtClean="0"/>
              <a:t>基础上加上最新提出的各种结构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5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骨干网络的最后加一个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模块，最后的输出包含不同尺度的信息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1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结构换成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从最高层上采样，采样出来的特征空间信息不足，再加一层上采样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采样使用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maxpool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，下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采样使用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s=2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卷积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这张图片是从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文章上找到的，本文使用三层金字塔，就是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yolov3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那三层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anchors = 10,13, 16,30, 33,23, 30,61, 62,45, 59,119, 116,90, 156,198, 373,326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Input512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70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leaky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，增强方式为旋转，裁剪，亮度对比度变化（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hsv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49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思想是两张图片混合后还是属于原数据集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31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CutMix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的操作使得模型能够从一幅图像上的局部视图上识别出两个目标，提高训练的效率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。一张图片包含多个物体，可以使用更小的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batchsize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双边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模糊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当图像属于第一类，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groundtruth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。而是平滑后的，模型能力不足以完全区分，给他一个更容易达到的目标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smoth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就是每个类别都有一个基础值，正则化，避免过拟合，模型能力无法完全区分，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5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默认使用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leaky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，增强方式为旋转，裁剪，亮度对比度变化（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hsv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92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4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42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learning rate 0.01,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遗传算法找到的最优学习率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0.00261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21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余弦退火调度器调整学习率，原始版本采用阶跃衰减学习率调度策略，初始学习率为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0.01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，分别在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400,000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450,000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步处乘以系数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图像分辨率小，可以加载更多图片，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batchsize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更大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82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是包含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的矩形，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GIOU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在两个矩形没有交集时也能用，考虑两个矩形的离散程度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52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是指两个矩形中心点坐标，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时大矩形的对角线长度，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ρ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表示欧氏距离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重叠程度越大，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iou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越大，阿尔法越大，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越大，占整个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的比例越大，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更加关注预测准确的情况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07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09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使用的结构适合单个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，并行性好。使用了太多技巧，有可能再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COCO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数据集上过拟合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7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我的报告到此结束，谢谢各位老师。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速度快，准确率高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本文时</a:t>
            </a:r>
            <a:r>
              <a:rPr lang="en-US" altLang="zh-CN" dirty="0" smtClean="0"/>
              <a:t>yolo</a:t>
            </a:r>
            <a:r>
              <a:rPr lang="zh-CN" altLang="en-US" dirty="0" smtClean="0"/>
              <a:t>系列的延续，之前已经讲过</a:t>
            </a:r>
            <a:r>
              <a:rPr lang="en-US" altLang="zh-CN" dirty="0" smtClean="0"/>
              <a:t>yolov1---v3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Darknet+FPN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（金字塔结构）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3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骨干网络</a:t>
            </a:r>
            <a:r>
              <a:rPr lang="en-US" altLang="zh-CN" dirty="0" smtClean="0"/>
              <a:t>+neck+</a:t>
            </a:r>
            <a:r>
              <a:rPr lang="zh-CN" altLang="en-US" dirty="0" smtClean="0"/>
              <a:t>头部，本文使用新提出的结构代替</a:t>
            </a:r>
            <a:r>
              <a:rPr lang="en-US" altLang="zh-CN" dirty="0" smtClean="0"/>
              <a:t>yolov3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更大的接收场接受处理信息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0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首先调整骨干，跨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的大跨度链接，更高效，级联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Bottleneck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卷积，调整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1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链接，修改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3--》3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2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jp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0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0.xml"/><Relationship Id="rId7" Type="http://schemas.openxmlformats.org/officeDocument/2006/relationships/image" Target="../media/image1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6.xml"/><Relationship Id="rId7" Type="http://schemas.openxmlformats.org/officeDocument/2006/relationships/image" Target="../media/image1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0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9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24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57.xml"/><Relationship Id="rId7" Type="http://schemas.openxmlformats.org/officeDocument/2006/relationships/image" Target="../media/image26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320754" y="2060344"/>
            <a:ext cx="8963009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6000" dirty="0" smtClean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v4</a:t>
            </a:r>
            <a:endParaRPr lang="zh-CN" altLang="en-US" sz="6000" dirty="0" smtClean="0">
              <a:ln w="0"/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305249" y="4609465"/>
            <a:ext cx="11559091" cy="112141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65305" y="4606925"/>
            <a:ext cx="227330" cy="112776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0375" y="4831715"/>
            <a:ext cx="11440795" cy="70548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of Science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 of China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160" y="4599940"/>
            <a:ext cx="227330" cy="1127760"/>
            <a:chOff x="5420076" y="1110496"/>
            <a:chExt cx="146809" cy="607640"/>
          </a:xfrm>
        </p:grpSpPr>
        <p:sp>
          <p:nvSpPr>
            <p:cNvPr id="11" name="矩形 10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1" y="262255"/>
            <a:ext cx="12190714" cy="497205"/>
            <a:chOff x="1921" y="262255"/>
            <a:chExt cx="12190714" cy="497205"/>
          </a:xfrm>
        </p:grpSpPr>
        <p:grpSp>
          <p:nvGrpSpPr>
            <p:cNvPr id="27" name="组合 26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778526" y="262255"/>
              <a:ext cx="11414109" cy="497205"/>
              <a:chOff x="509270" y="262255"/>
              <a:chExt cx="11683365" cy="4972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509270" y="262255"/>
                <a:ext cx="1090358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497945" y="262255"/>
                <a:ext cx="694690" cy="492760"/>
                <a:chOff x="18107" y="413"/>
                <a:chExt cx="1094" cy="77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18107" y="413"/>
                  <a:ext cx="773" cy="776"/>
                  <a:chOff x="6627633" y="1382238"/>
                  <a:chExt cx="491115" cy="492879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6627633" y="1382238"/>
                    <a:ext cx="491115" cy="492879"/>
                  </a:xfrm>
                  <a:prstGeom prst="rect">
                    <a:avLst/>
                  </a:prstGeom>
                  <a:solidFill>
                    <a:srgbClr val="567E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96"/>
                  <p:cNvSpPr/>
                  <p:nvPr/>
                </p:nvSpPr>
                <p:spPr bwMode="auto">
                  <a:xfrm>
                    <a:off x="6732897" y="1492815"/>
                    <a:ext cx="280590" cy="270687"/>
                  </a:xfrm>
                  <a:custGeom>
                    <a:avLst/>
                    <a:gdLst>
                      <a:gd name="T0" fmla="*/ 184 w 216"/>
                      <a:gd name="T1" fmla="*/ 0 h 208"/>
                      <a:gd name="T2" fmla="*/ 152 w 216"/>
                      <a:gd name="T3" fmla="*/ 32 h 208"/>
                      <a:gd name="T4" fmla="*/ 154 w 216"/>
                      <a:gd name="T5" fmla="*/ 41 h 208"/>
                      <a:gd name="T6" fmla="*/ 60 w 216"/>
                      <a:gd name="T7" fmla="*/ 80 h 208"/>
                      <a:gd name="T8" fmla="*/ 32 w 216"/>
                      <a:gd name="T9" fmla="*/ 64 h 208"/>
                      <a:gd name="T10" fmla="*/ 0 w 216"/>
                      <a:gd name="T11" fmla="*/ 96 h 208"/>
                      <a:gd name="T12" fmla="*/ 32 w 216"/>
                      <a:gd name="T13" fmla="*/ 128 h 208"/>
                      <a:gd name="T14" fmla="*/ 56 w 216"/>
                      <a:gd name="T15" fmla="*/ 118 h 208"/>
                      <a:gd name="T16" fmla="*/ 116 w 216"/>
                      <a:gd name="T17" fmla="*/ 161 h 208"/>
                      <a:gd name="T18" fmla="*/ 112 w 216"/>
                      <a:gd name="T19" fmla="*/ 176 h 208"/>
                      <a:gd name="T20" fmla="*/ 144 w 216"/>
                      <a:gd name="T21" fmla="*/ 208 h 208"/>
                      <a:gd name="T22" fmla="*/ 176 w 216"/>
                      <a:gd name="T23" fmla="*/ 176 h 208"/>
                      <a:gd name="T24" fmla="*/ 144 w 216"/>
                      <a:gd name="T25" fmla="*/ 144 h 208"/>
                      <a:gd name="T26" fmla="*/ 121 w 216"/>
                      <a:gd name="T27" fmla="*/ 154 h 208"/>
                      <a:gd name="T28" fmla="*/ 61 w 216"/>
                      <a:gd name="T29" fmla="*/ 111 h 208"/>
                      <a:gd name="T30" fmla="*/ 64 w 216"/>
                      <a:gd name="T31" fmla="*/ 96 h 208"/>
                      <a:gd name="T32" fmla="*/ 63 w 216"/>
                      <a:gd name="T33" fmla="*/ 87 h 208"/>
                      <a:gd name="T34" fmla="*/ 157 w 216"/>
                      <a:gd name="T35" fmla="*/ 48 h 208"/>
                      <a:gd name="T36" fmla="*/ 184 w 216"/>
                      <a:gd name="T37" fmla="*/ 64 h 208"/>
                      <a:gd name="T38" fmla="*/ 216 w 216"/>
                      <a:gd name="T39" fmla="*/ 32 h 208"/>
                      <a:gd name="T40" fmla="*/ 184 w 216"/>
                      <a:gd name="T41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16" h="208">
                        <a:moveTo>
                          <a:pt x="184" y="0"/>
                        </a:moveTo>
                        <a:cubicBezTo>
                          <a:pt x="167" y="0"/>
                          <a:pt x="152" y="14"/>
                          <a:pt x="152" y="32"/>
                        </a:cubicBezTo>
                        <a:cubicBezTo>
                          <a:pt x="152" y="35"/>
                          <a:pt x="153" y="38"/>
                          <a:pt x="154" y="41"/>
                        </a:cubicBezTo>
                        <a:cubicBezTo>
                          <a:pt x="60" y="80"/>
                          <a:pt x="60" y="80"/>
                          <a:pt x="60" y="80"/>
                        </a:cubicBezTo>
                        <a:cubicBezTo>
                          <a:pt x="55" y="70"/>
                          <a:pt x="44" y="64"/>
                          <a:pt x="32" y="64"/>
                        </a:cubicBezTo>
                        <a:cubicBezTo>
                          <a:pt x="15" y="64"/>
                          <a:pt x="0" y="78"/>
                          <a:pt x="0" y="96"/>
                        </a:cubicBezTo>
                        <a:cubicBezTo>
                          <a:pt x="0" y="113"/>
                          <a:pt x="15" y="128"/>
                          <a:pt x="32" y="128"/>
                        </a:cubicBezTo>
                        <a:cubicBezTo>
                          <a:pt x="42" y="128"/>
                          <a:pt x="50" y="124"/>
                          <a:pt x="56" y="118"/>
                        </a:cubicBezTo>
                        <a:cubicBezTo>
                          <a:pt x="116" y="161"/>
                          <a:pt x="116" y="161"/>
                          <a:pt x="116" y="161"/>
                        </a:cubicBezTo>
                        <a:cubicBezTo>
                          <a:pt x="114" y="165"/>
                          <a:pt x="112" y="170"/>
                          <a:pt x="112" y="176"/>
                        </a:cubicBezTo>
                        <a:cubicBezTo>
                          <a:pt x="112" y="193"/>
                          <a:pt x="127" y="208"/>
                          <a:pt x="144" y="208"/>
                        </a:cubicBezTo>
                        <a:cubicBezTo>
                          <a:pt x="162" y="208"/>
                          <a:pt x="176" y="193"/>
                          <a:pt x="176" y="176"/>
                        </a:cubicBezTo>
                        <a:cubicBezTo>
                          <a:pt x="176" y="158"/>
                          <a:pt x="162" y="144"/>
                          <a:pt x="144" y="144"/>
                        </a:cubicBezTo>
                        <a:cubicBezTo>
                          <a:pt x="135" y="144"/>
                          <a:pt x="127" y="148"/>
                          <a:pt x="121" y="154"/>
                        </a:cubicBezTo>
                        <a:cubicBezTo>
                          <a:pt x="61" y="111"/>
                          <a:pt x="61" y="111"/>
                          <a:pt x="61" y="111"/>
                        </a:cubicBezTo>
                        <a:cubicBezTo>
                          <a:pt x="63" y="107"/>
                          <a:pt x="64" y="101"/>
                          <a:pt x="64" y="96"/>
                        </a:cubicBezTo>
                        <a:cubicBezTo>
                          <a:pt x="64" y="93"/>
                          <a:pt x="64" y="90"/>
                          <a:pt x="63" y="87"/>
                        </a:cubicBezTo>
                        <a:cubicBezTo>
                          <a:pt x="157" y="48"/>
                          <a:pt x="157" y="48"/>
                          <a:pt x="157" y="48"/>
                        </a:cubicBezTo>
                        <a:cubicBezTo>
                          <a:pt x="162" y="57"/>
                          <a:pt x="173" y="64"/>
                          <a:pt x="184" y="64"/>
                        </a:cubicBezTo>
                        <a:cubicBezTo>
                          <a:pt x="202" y="64"/>
                          <a:pt x="216" y="49"/>
                          <a:pt x="216" y="32"/>
                        </a:cubicBezTo>
                        <a:cubicBezTo>
                          <a:pt x="216" y="14"/>
                          <a:pt x="202" y="0"/>
                          <a:pt x="18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D1C2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" name="矩形 15"/>
          <p:cNvSpPr/>
          <p:nvPr/>
        </p:nvSpPr>
        <p:spPr>
          <a:xfrm>
            <a:off x="1455717" y="1276945"/>
            <a:ext cx="9164548" cy="29335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372315" y="1153994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58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20500" y="1160317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61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2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 advTm="11719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/>
                <a:t>CSPDarknet53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48"/>
          <a:stretch/>
        </p:blipFill>
        <p:spPr>
          <a:xfrm>
            <a:off x="3917497" y="1469956"/>
            <a:ext cx="3304397" cy="4683511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7137918" y="1978090"/>
            <a:ext cx="82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958436" y="2062065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7221894" y="2677886"/>
            <a:ext cx="736542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FFFF"/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SPP block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665" y="1580515"/>
            <a:ext cx="4750836" cy="432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16991" y="3548154"/>
            <a:ext cx="25133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Spatial pyramid pooling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0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FFFF"/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neck</a:t>
              </a: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r="16767"/>
          <a:stretch/>
        </p:blipFill>
        <p:spPr>
          <a:xfrm>
            <a:off x="1709103" y="1909808"/>
            <a:ext cx="6641796" cy="36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4390" y="4916150"/>
            <a:ext cx="165846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down-sampled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74137" y="4916150"/>
            <a:ext cx="135646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up</a:t>
            </a:r>
            <a:r>
              <a:rPr lang="en-US" altLang="zh-CN" dirty="0" smtClean="0"/>
              <a:t>-sampled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69363" y="4266814"/>
            <a:ext cx="9946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74599" y="2744150"/>
            <a:ext cx="83875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concat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33695" y="5677265"/>
            <a:ext cx="7938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PANet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4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124625" y="2655003"/>
            <a:ext cx="76728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Finally, we choose CSPDarknet53 backbone, SPP </a:t>
            </a:r>
            <a:r>
              <a:rPr lang="en-US" altLang="zh-CN" sz="2800" dirty="0" smtClean="0"/>
              <a:t>additional module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PANet</a:t>
            </a:r>
            <a:r>
              <a:rPr lang="en-US" altLang="zh-CN" sz="2800" dirty="0"/>
              <a:t> path-aggregation neck, and </a:t>
            </a:r>
            <a:r>
              <a:rPr lang="en-US" altLang="zh-CN" sz="2800" dirty="0" smtClean="0"/>
              <a:t>YOLOv3 head </a:t>
            </a:r>
            <a:r>
              <a:rPr lang="en-US" altLang="zh-CN" sz="2800" dirty="0"/>
              <a:t>as the architecture of YOLOv4.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51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346072" y="1628101"/>
            <a:ext cx="7057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Influence of different features </a:t>
            </a:r>
            <a:r>
              <a:rPr lang="en-US" altLang="zh-CN" sz="2400" dirty="0"/>
              <a:t>on the </a:t>
            </a:r>
            <a:r>
              <a:rPr lang="en-US" altLang="zh-CN" sz="2400" dirty="0" smtClean="0"/>
              <a:t>CSPResNeXt-50 Classifier </a:t>
            </a:r>
            <a:r>
              <a:rPr lang="en-US" altLang="zh-CN" sz="2400" dirty="0" smtClean="0"/>
              <a:t>training</a:t>
            </a:r>
            <a:endParaRPr lang="zh-CN" altLang="en-US" sz="2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350" y="2563204"/>
            <a:ext cx="6234547" cy="324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20426" y="3227308"/>
            <a:ext cx="1128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Leaky </a:t>
            </a:r>
            <a:r>
              <a:rPr lang="en-US" altLang="zh-CN" sz="1600" dirty="0" err="1"/>
              <a:t>ReLU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4329" y="2768023"/>
            <a:ext cx="19655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73" y="3834150"/>
            <a:ext cx="7087589" cy="781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0245" y="2238767"/>
            <a:ext cx="7338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/>
              <a:t>Mixup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extends the training distribution by incorporating the prior knowledge that linear interpolations of feature vectors should lead to linear interpolations of the associated targets.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867" y="4615309"/>
            <a:ext cx="1572246" cy="3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4813" y="2068393"/>
            <a:ext cx="290553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217156" y="2105776"/>
            <a:ext cx="5237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Mosaic represents a new data augmentation method </a:t>
            </a:r>
            <a:r>
              <a:rPr lang="en-US" altLang="zh-CN" sz="2400" dirty="0" smtClean="0"/>
              <a:t>that mixes </a:t>
            </a:r>
            <a:r>
              <a:rPr lang="en-US" altLang="zh-CN" sz="2400" dirty="0"/>
              <a:t>4 training </a:t>
            </a:r>
            <a:r>
              <a:rPr lang="en-US" altLang="zh-CN" sz="2400" dirty="0" smtClean="0"/>
              <a:t>images</a:t>
            </a:r>
            <a:r>
              <a:rPr lang="en-US" altLang="zh-CN" sz="2400" dirty="0"/>
              <a:t>, while </a:t>
            </a:r>
            <a:r>
              <a:rPr lang="en-US" altLang="zh-CN" sz="2400" dirty="0" err="1" smtClean="0"/>
              <a:t>cutMix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mixes only 2 input </a:t>
            </a:r>
            <a:r>
              <a:rPr lang="en-US" altLang="zh-CN" sz="2400" dirty="0" smtClean="0"/>
              <a:t>images.</a:t>
            </a:r>
          </a:p>
          <a:p>
            <a:r>
              <a:rPr lang="en-US" altLang="zh-CN" sz="2400" dirty="0" smtClean="0"/>
              <a:t>Blur : bilateral blurring.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350" y="1746851"/>
            <a:ext cx="3625297" cy="43200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217156" y="4792914"/>
            <a:ext cx="47532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 smtClean="0"/>
              <a:t>Label </a:t>
            </a:r>
            <a:r>
              <a:rPr lang="en-US" altLang="zh-CN" sz="2400" dirty="0"/>
              <a:t>smoothing with α = 0.1 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smtClean="0"/>
              <a:t>[</a:t>
            </a:r>
            <a:r>
              <a:rPr lang="en-US" altLang="zh-CN" sz="2400" dirty="0"/>
              <a:t>1, 0, 0]  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[0.9333, 0.0333, 0.0333]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16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783747" y="4889539"/>
            <a:ext cx="282596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Swish    f(x</a:t>
            </a:r>
            <a:r>
              <a:rPr lang="en-US" altLang="zh-CN" dirty="0"/>
              <a:t>) = x · sigmoid(x)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62" y="2789787"/>
            <a:ext cx="4142647" cy="1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83" y="4960100"/>
            <a:ext cx="3588261" cy="3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28" y="2275655"/>
            <a:ext cx="2582442" cy="2520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200981" y="4935379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4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102" y="1997878"/>
            <a:ext cx="6927274" cy="360000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636376" y="2742116"/>
            <a:ext cx="1128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Leaky </a:t>
            </a:r>
            <a:r>
              <a:rPr lang="en-US" altLang="zh-CN" sz="1600" dirty="0" err="1"/>
              <a:t>ReLU</a:t>
            </a:r>
            <a:endParaRPr lang="zh-CN" altLang="en-US" sz="16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279" y="2282831"/>
            <a:ext cx="19655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l="38941" t="45825"/>
          <a:stretch/>
        </p:blipFill>
        <p:spPr>
          <a:xfrm>
            <a:off x="4865638" y="3931689"/>
            <a:ext cx="4061773" cy="19502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26599" y="1774389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Influence of different features on </a:t>
            </a:r>
            <a:r>
              <a:rPr lang="en-US" altLang="zh-CN" dirty="0" smtClean="0"/>
              <a:t>Detector training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/>
          <a:srcRect l="38694" b="58824"/>
          <a:stretch/>
        </p:blipFill>
        <p:spPr>
          <a:xfrm>
            <a:off x="4846977" y="2417866"/>
            <a:ext cx="4078179" cy="14823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/>
          <a:srcRect r="69628" b="58824"/>
          <a:stretch/>
        </p:blipFill>
        <p:spPr>
          <a:xfrm>
            <a:off x="2826599" y="2417866"/>
            <a:ext cx="2020378" cy="148233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/>
          <a:srcRect t="45825" r="69067"/>
          <a:stretch/>
        </p:blipFill>
        <p:spPr>
          <a:xfrm>
            <a:off x="2826599" y="3931689"/>
            <a:ext cx="2057701" cy="19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-2792730" y="2781300"/>
            <a:ext cx="6857365" cy="1278890"/>
          </a:xfrm>
          <a:prstGeom prst="rect">
            <a:avLst/>
          </a:prstGeom>
          <a:gradFill>
            <a:gsLst>
              <a:gs pos="54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5400000">
            <a:off x="541655" y="6120765"/>
            <a:ext cx="189865" cy="1285240"/>
            <a:chOff x="5420076" y="1110496"/>
            <a:chExt cx="146809" cy="607640"/>
          </a:xfrm>
        </p:grpSpPr>
        <p:sp>
          <p:nvSpPr>
            <p:cNvPr id="18" name="矩形 17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60" y="106045"/>
            <a:ext cx="1027430" cy="3599815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97945" y="262255"/>
            <a:ext cx="694690" cy="492760"/>
            <a:chOff x="18107" y="413"/>
            <a:chExt cx="1094" cy="776"/>
          </a:xfrm>
        </p:grpSpPr>
        <p:grpSp>
          <p:nvGrpSpPr>
            <p:cNvPr id="27" name="组合 26"/>
            <p:cNvGrpSpPr/>
            <p:nvPr/>
          </p:nvGrpSpPr>
          <p:grpSpPr>
            <a:xfrm>
              <a:off x="19027" y="422"/>
              <a:ext cx="174" cy="766"/>
              <a:chOff x="5420076" y="1110496"/>
              <a:chExt cx="146809" cy="6076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420076" y="1110496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420076" y="1237200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420076" y="1363904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76" y="1490608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20076" y="1617313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8107" y="413"/>
              <a:ext cx="773" cy="776"/>
              <a:chOff x="6627633" y="1382238"/>
              <a:chExt cx="491115" cy="49287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27633" y="1382238"/>
                <a:ext cx="491115" cy="492879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/>
              <p:cNvSpPr/>
              <p:nvPr/>
            </p:nvSpPr>
            <p:spPr bwMode="auto">
              <a:xfrm>
                <a:off x="6732897" y="1492815"/>
                <a:ext cx="280590" cy="270687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660721" y="1905952"/>
            <a:ext cx="7451900" cy="2887979"/>
            <a:chOff x="2455023" y="1217737"/>
            <a:chExt cx="7451900" cy="2887979"/>
          </a:xfrm>
        </p:grpSpPr>
        <p:sp>
          <p:nvSpPr>
            <p:cNvPr id="87" name="文本框 86"/>
            <p:cNvSpPr txBox="1"/>
            <p:nvPr/>
          </p:nvSpPr>
          <p:spPr>
            <a:xfrm>
              <a:off x="3601588" y="1266569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875606" y="1288182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57826" y="3256804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183020" y="3256804"/>
              <a:ext cx="1107988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455023" y="1225357"/>
              <a:ext cx="1038225" cy="923924"/>
              <a:chOff x="821769" y="1826238"/>
              <a:chExt cx="1038225" cy="92392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36069" y="235963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355169" y="235963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802233" y="1217737"/>
              <a:ext cx="1038225" cy="935354"/>
              <a:chOff x="821769" y="1826238"/>
              <a:chExt cx="1038225" cy="93535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455023" y="3166552"/>
              <a:ext cx="1038225" cy="935354"/>
              <a:chOff x="821769" y="1826238"/>
              <a:chExt cx="1038225" cy="93535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6802233" y="3170362"/>
              <a:ext cx="1038225" cy="935354"/>
              <a:chOff x="821769" y="1826238"/>
              <a:chExt cx="1038225" cy="935354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04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651"/>
    </mc:Choice>
    <mc:Fallback xmlns="">
      <p:transition advTm="1765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90" y="3284652"/>
            <a:ext cx="3835738" cy="288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340" y="1650887"/>
            <a:ext cx="687801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975" y="1649729"/>
            <a:ext cx="7039957" cy="43344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79975" y="1548882"/>
            <a:ext cx="6882686" cy="989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79975" y="3688703"/>
            <a:ext cx="6882686" cy="135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480" y="2162837"/>
            <a:ext cx="6916115" cy="334374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519719" y="2126007"/>
            <a:ext cx="6882686" cy="989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4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571003" y="2099388"/>
            <a:ext cx="1250302" cy="159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14815" y="2780523"/>
            <a:ext cx="886408" cy="11849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1029" y="4500910"/>
            <a:ext cx="31589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 (x, y, h, w)</a:t>
            </a:r>
          </a:p>
          <a:p>
            <a:r>
              <a:rPr lang="en-US" altLang="zh-CN" dirty="0" err="1" smtClean="0"/>
              <a:t>Groundtruth</a:t>
            </a:r>
            <a:r>
              <a:rPr lang="en-US" altLang="zh-CN" dirty="0" smtClean="0"/>
              <a:t> (X, Y, H, W)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103845" y="1922106"/>
                <a:ext cx="4441371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MSE loss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𝑔𝑟𝑜𝑢𝑛𝑑𝑡𝑟𝑢𝑡h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845" y="1922106"/>
                <a:ext cx="4441371" cy="384721"/>
              </a:xfrm>
              <a:prstGeom prst="rect">
                <a:avLst/>
              </a:prstGeom>
              <a:blipFill>
                <a:blip r:embed="rId6"/>
                <a:stretch>
                  <a:fillRect l="-1235" t="-7937" b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3845" y="3600910"/>
            <a:ext cx="5293281" cy="1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03845" y="3127472"/>
            <a:ext cx="2453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GIoU</a:t>
            </a:r>
            <a:r>
              <a:rPr lang="en-US" altLang="zh-CN" dirty="0" smtClean="0"/>
              <a:t> loss = 1-GIoU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71003" y="2099388"/>
            <a:ext cx="1530220" cy="1866122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8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571003" y="2099388"/>
            <a:ext cx="1250302" cy="159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14815" y="2780523"/>
            <a:ext cx="886408" cy="11849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1029" y="4500910"/>
            <a:ext cx="31589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 (x, y, h, w)</a:t>
            </a:r>
          </a:p>
          <a:p>
            <a:r>
              <a:rPr lang="en-US" altLang="zh-CN" dirty="0" err="1" smtClean="0"/>
              <a:t>Groundtruth</a:t>
            </a:r>
            <a:r>
              <a:rPr lang="en-US" altLang="zh-CN" dirty="0" smtClean="0"/>
              <a:t> (X, Y, H, W)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71003" y="2099388"/>
            <a:ext cx="1530220" cy="1866122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s://miro.medium.com/max/466/1*KOfWuGYe3sVQwS88Ot8dx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63" y="2028006"/>
            <a:ext cx="3552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504/1*keGnApf5SRc4Z_nEFSlLaQ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57" y="3468825"/>
            <a:ext cx="383857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454/1*TKV4GfShVHObu69SlIZcaQ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49" y="4068901"/>
            <a:ext cx="34575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iro.medium.com/max/275/1*MJoY8qDtovUex_Po-h0k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132" y="4861110"/>
            <a:ext cx="2095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114245" y="1508492"/>
            <a:ext cx="16971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考虑位置信息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026048" y="2915251"/>
            <a:ext cx="3000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考虑位置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长宽比信息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78132" y="5394510"/>
            <a:ext cx="3763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by which the overlap area factor is given higher priority for </a:t>
            </a:r>
            <a:r>
              <a:rPr lang="en-US" altLang="zh-CN" sz="1800" dirty="0" smtClean="0"/>
              <a:t>regression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951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l="38941" t="45825"/>
          <a:stretch/>
        </p:blipFill>
        <p:spPr>
          <a:xfrm>
            <a:off x="4865638" y="3931689"/>
            <a:ext cx="4061773" cy="19502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26599" y="1774389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Influence of different features on </a:t>
            </a:r>
            <a:r>
              <a:rPr lang="en-US" altLang="zh-CN" dirty="0" smtClean="0"/>
              <a:t>Detector training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/>
          <a:srcRect l="38694" b="58824"/>
          <a:stretch/>
        </p:blipFill>
        <p:spPr>
          <a:xfrm>
            <a:off x="4846977" y="2417866"/>
            <a:ext cx="4078179" cy="14823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/>
          <a:srcRect r="69628" b="58824"/>
          <a:stretch/>
        </p:blipFill>
        <p:spPr>
          <a:xfrm>
            <a:off x="2826599" y="2417866"/>
            <a:ext cx="2020378" cy="148233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/>
          <a:srcRect t="45825" r="69067"/>
          <a:stretch/>
        </p:blipFill>
        <p:spPr>
          <a:xfrm>
            <a:off x="2826599" y="3931689"/>
            <a:ext cx="2057701" cy="19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>
                  <a:latin typeface="Calibri Light" panose="020F0302020204030204" charset="0"/>
                  <a:cs typeface="+mn-ea"/>
                </a:rPr>
                <a:t>comment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8125" y="1071562"/>
            <a:ext cx="0" cy="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79605" y="2405013"/>
            <a:ext cx="76704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Advantages: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 smtClean="0"/>
              <a:t>tate of-the-art </a:t>
            </a:r>
            <a:r>
              <a:rPr lang="en-US" altLang="zh-CN" sz="2400" dirty="0"/>
              <a:t>object </a:t>
            </a:r>
            <a:r>
              <a:rPr lang="en-US" altLang="zh-CN" sz="2400" dirty="0" smtClean="0"/>
              <a:t>detectors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Dis:</a:t>
            </a:r>
          </a:p>
          <a:p>
            <a:r>
              <a:rPr lang="en-US" altLang="zh-CN" sz="2400" dirty="0" smtClean="0"/>
              <a:t>Just on MS COCO, maybe </a:t>
            </a:r>
            <a:r>
              <a:rPr lang="en-US" altLang="zh-CN" sz="2400" dirty="0" err="1" smtClean="0"/>
              <a:t>overfit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65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305248" y="5495290"/>
            <a:ext cx="11578346" cy="118364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795" y="5492115"/>
            <a:ext cx="227330" cy="1189990"/>
            <a:chOff x="5420076" y="1110496"/>
            <a:chExt cx="146809" cy="607640"/>
          </a:xfrm>
        </p:grpSpPr>
        <p:sp>
          <p:nvSpPr>
            <p:cNvPr id="5" name="矩形 4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60855" y="5739765"/>
            <a:ext cx="8923655" cy="76708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TNANKS FOR LISTENING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973039" y="5485765"/>
            <a:ext cx="227330" cy="1189990"/>
            <a:chOff x="5420076" y="1110496"/>
            <a:chExt cx="146809" cy="607640"/>
          </a:xfrm>
        </p:grpSpPr>
        <p:sp>
          <p:nvSpPr>
            <p:cNvPr id="13" name="矩形 12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21" y="262252"/>
            <a:ext cx="12190714" cy="497205"/>
            <a:chOff x="1921" y="262252"/>
            <a:chExt cx="12190714" cy="497205"/>
          </a:xfrm>
        </p:grpSpPr>
        <p:grpSp>
          <p:nvGrpSpPr>
            <p:cNvPr id="22" name="组合 21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778524" y="262252"/>
              <a:ext cx="11414111" cy="497205"/>
              <a:chOff x="509268" y="262252"/>
              <a:chExt cx="11683367" cy="49720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>
                <a:off x="509268" y="262252"/>
                <a:ext cx="1087413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1608435" y="267970"/>
                <a:ext cx="584200" cy="486410"/>
                <a:chOff x="18281" y="422"/>
                <a:chExt cx="920" cy="766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Freeform 96"/>
                <p:cNvSpPr/>
                <p:nvPr/>
              </p:nvSpPr>
              <p:spPr bwMode="auto">
                <a:xfrm>
                  <a:off x="18281" y="586"/>
                  <a:ext cx="442" cy="426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</p:grpSp>
      <p:sp>
        <p:nvSpPr>
          <p:cNvPr id="78" name="矩形 77"/>
          <p:cNvSpPr/>
          <p:nvPr/>
        </p:nvSpPr>
        <p:spPr>
          <a:xfrm>
            <a:off x="11497945" y="262255"/>
            <a:ext cx="490855" cy="49276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96"/>
          <p:cNvSpPr/>
          <p:nvPr/>
        </p:nvSpPr>
        <p:spPr bwMode="auto">
          <a:xfrm>
            <a:off x="11603153" y="372805"/>
            <a:ext cx="280441" cy="270622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0788" y="2116858"/>
            <a:ext cx="4970117" cy="1905091"/>
            <a:chOff x="3610788" y="2116858"/>
            <a:chExt cx="4970117" cy="1905091"/>
          </a:xfrm>
        </p:grpSpPr>
        <p:sp>
          <p:nvSpPr>
            <p:cNvPr id="66" name="文本框 65"/>
            <p:cNvSpPr txBox="1"/>
            <p:nvPr/>
          </p:nvSpPr>
          <p:spPr>
            <a:xfrm>
              <a:off x="4603816" y="2413736"/>
              <a:ext cx="3190343" cy="144654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zh-CN" altLang="en-US" sz="8800" dirty="0" smtClean="0">
                  <a:ln w="0"/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8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2810" y="2245537"/>
              <a:ext cx="4489807" cy="17764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48"/>
            <p:cNvGrpSpPr/>
            <p:nvPr/>
          </p:nvGrpSpPr>
          <p:grpSpPr>
            <a:xfrm>
              <a:off x="3610788" y="2116858"/>
              <a:ext cx="484560" cy="382542"/>
              <a:chOff x="4625149" y="6808109"/>
              <a:chExt cx="540316" cy="426560"/>
            </a:xfrm>
            <a:solidFill>
              <a:srgbClr val="4C98CF"/>
            </a:solidFill>
          </p:grpSpPr>
          <p:sp>
            <p:nvSpPr>
              <p:cNvPr id="54" name="Freeform 127"/>
              <p:cNvSpPr/>
              <p:nvPr/>
            </p:nvSpPr>
            <p:spPr bwMode="auto">
              <a:xfrm>
                <a:off x="4625149" y="6808109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  <p:grpSp>
          <p:nvGrpSpPr>
            <p:cNvPr id="56" name="组合 48"/>
            <p:cNvGrpSpPr/>
            <p:nvPr/>
          </p:nvGrpSpPr>
          <p:grpSpPr>
            <a:xfrm>
              <a:off x="8096345" y="2122249"/>
              <a:ext cx="484560" cy="382547"/>
              <a:chOff x="4625150" y="6808104"/>
              <a:chExt cx="540316" cy="426565"/>
            </a:xfrm>
            <a:solidFill>
              <a:srgbClr val="4C98CF"/>
            </a:solidFill>
          </p:grpSpPr>
          <p:sp>
            <p:nvSpPr>
              <p:cNvPr id="57" name="Freeform 127"/>
              <p:cNvSpPr/>
              <p:nvPr/>
            </p:nvSpPr>
            <p:spPr bwMode="auto">
              <a:xfrm>
                <a:off x="4625150" y="6808104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270" y="262255"/>
            <a:ext cx="12193905" cy="523498"/>
            <a:chOff x="-1270" y="262255"/>
            <a:chExt cx="12193905" cy="523498"/>
          </a:xfrm>
        </p:grpSpPr>
        <p:sp>
          <p:nvSpPr>
            <p:cNvPr id="33" name="矩形 32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22234" y="319437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270" y="263525"/>
              <a:ext cx="490855" cy="522228"/>
              <a:chOff x="9916" y="358"/>
              <a:chExt cx="773" cy="88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9" y="358"/>
                <a:ext cx="475" cy="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1561148" y="4334249"/>
            <a:ext cx="8627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main goal of this work is designing a fast operating speed of an object detector in production </a:t>
            </a:r>
            <a:r>
              <a:rPr lang="en-US" altLang="zh-CN" sz="2800" dirty="0" smtClean="0"/>
              <a:t>systems.</a:t>
            </a:r>
          </a:p>
          <a:p>
            <a:r>
              <a:rPr lang="en-US" altLang="zh-CN" sz="2800" dirty="0"/>
              <a:t>We hope that the designed object can be easily trained and used.</a:t>
            </a:r>
            <a:endParaRPr lang="zh-CN" altLang="en-US" sz="28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642" y="1192992"/>
            <a:ext cx="4514592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23"/>
    </mc:Choice>
    <mc:Fallback xmlns="">
      <p:transition advTm="416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7330" y="0"/>
            <a:ext cx="10694670" cy="1031240"/>
          </a:xfrm>
          <a:prstGeom prst="rect">
            <a:avLst/>
          </a:prstGeom>
          <a:gradFill>
            <a:gsLst>
              <a:gs pos="45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6317" y="7830"/>
            <a:ext cx="227330" cy="103632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894" y="7830"/>
            <a:ext cx="1118114" cy="1026051"/>
            <a:chOff x="595" y="4504"/>
            <a:chExt cx="1761" cy="1506"/>
          </a:xfrm>
        </p:grpSpPr>
        <p:sp>
          <p:nvSpPr>
            <p:cNvPr id="50" name="矩形 49"/>
            <p:cNvSpPr/>
            <p:nvPr/>
          </p:nvSpPr>
          <p:spPr>
            <a:xfrm>
              <a:off x="595" y="4504"/>
              <a:ext cx="1761" cy="1506"/>
            </a:xfrm>
            <a:prstGeom prst="rect">
              <a:avLst/>
            </a:prstGeom>
            <a:solidFill>
              <a:srgbClr val="567E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5" y="4601"/>
              <a:ext cx="785" cy="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933836" y="-6154"/>
            <a:ext cx="2544282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0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背景知识</a:t>
            </a:r>
          </a:p>
        </p:txBody>
      </p:sp>
      <p:pic>
        <p:nvPicPr>
          <p:cNvPr id="9" name="Picture 2" descr="https://pjreddie.com/media/image/say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40" y="1895506"/>
            <a:ext cx="49350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56"/>
    </mc:Choice>
    <mc:Fallback xmlns="">
      <p:transition advTm="65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32380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2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YOLO v3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532322"/>
            <a:ext cx="10058400" cy="46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50" name="矩形 49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604641" y="319437"/>
              <a:ext cx="2800952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CONTENT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62" y="2115476"/>
            <a:ext cx="9303999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408"/>
    </mc:Choice>
    <mc:Fallback xmlns="">
      <p:transition advTm="640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FFFF"/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backbone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818550" y="2350231"/>
            <a:ext cx="85944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Good </a:t>
            </a:r>
            <a:r>
              <a:rPr lang="en-US" altLang="zh-CN" sz="2000" dirty="0"/>
              <a:t>detector </a:t>
            </a:r>
            <a:r>
              <a:rPr lang="en-US" altLang="zh-CN" sz="2000" dirty="0" smtClean="0"/>
              <a:t>requires:</a:t>
            </a:r>
          </a:p>
          <a:p>
            <a:r>
              <a:rPr lang="en-US" altLang="zh-CN" sz="2000" dirty="0" smtClean="0"/>
              <a:t>•  Higher </a:t>
            </a:r>
            <a:r>
              <a:rPr lang="en-US" altLang="zh-CN" sz="2000" dirty="0"/>
              <a:t>input network size (resolution)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for detecting multiple small-sized </a:t>
            </a:r>
            <a:r>
              <a:rPr lang="en-US" altLang="zh-CN" sz="2000" dirty="0" smtClean="0"/>
              <a:t>objects</a:t>
            </a:r>
          </a:p>
          <a:p>
            <a:r>
              <a:rPr lang="en-US" altLang="zh-CN" sz="2000" dirty="0" smtClean="0"/>
              <a:t>•  More </a:t>
            </a:r>
            <a:r>
              <a:rPr lang="en-US" altLang="zh-CN" sz="2000" dirty="0"/>
              <a:t>layers – for a higher receptive field to cover the increased size of input </a:t>
            </a:r>
            <a:r>
              <a:rPr lang="en-US" altLang="zh-CN" sz="2000" dirty="0" smtClean="0"/>
              <a:t>network</a:t>
            </a:r>
          </a:p>
          <a:p>
            <a:r>
              <a:rPr lang="en-US" altLang="zh-CN" sz="2000" dirty="0"/>
              <a:t>• </a:t>
            </a:r>
            <a:r>
              <a:rPr lang="en-US" altLang="zh-CN" sz="2000" dirty="0" smtClean="0"/>
              <a:t> More </a:t>
            </a:r>
            <a:r>
              <a:rPr lang="en-US" altLang="zh-CN" sz="2000" dirty="0"/>
              <a:t>parameters – for greater capacity of a model to detect multiple objects of different sizes in a single </a:t>
            </a:r>
            <a:r>
              <a:rPr lang="en-US" altLang="zh-CN" sz="2000" dirty="0" smtClean="0"/>
              <a:t>image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476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FFFFFF"/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backbone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993265" y="1801315"/>
            <a:ext cx="255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Cross Stage </a:t>
            </a:r>
            <a:r>
              <a:rPr lang="en-US" altLang="zh-CN" sz="2400" dirty="0" smtClean="0"/>
              <a:t>Partial: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420" y="2293448"/>
            <a:ext cx="642897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/>
                <a:t>CSPResNext50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r="28506"/>
          <a:stretch/>
        </p:blipFill>
        <p:spPr>
          <a:xfrm>
            <a:off x="847726" y="1649729"/>
            <a:ext cx="7335222" cy="41249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47045" y="1649729"/>
            <a:ext cx="447869" cy="3836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5356" y="2360645"/>
            <a:ext cx="101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1*1,64</a:t>
            </a:r>
          </a:p>
          <a:p>
            <a:r>
              <a:rPr lang="en-US" altLang="zh-CN" sz="1600" dirty="0" smtClean="0"/>
              <a:t>3*3,64</a:t>
            </a:r>
          </a:p>
          <a:p>
            <a:r>
              <a:rPr lang="en-US" altLang="zh-CN" sz="1600" dirty="0" smtClean="0"/>
              <a:t>1*1,128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9516749" y="2567683"/>
            <a:ext cx="76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*3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290454" y="2174033"/>
            <a:ext cx="1045029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363475" y="2211355"/>
            <a:ext cx="0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290454" y="3415004"/>
            <a:ext cx="1045029" cy="2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279677" y="2559335"/>
            <a:ext cx="85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1*1,128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8686550" y="3451344"/>
            <a:ext cx="159530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concatenation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303874" y="3836065"/>
            <a:ext cx="0" cy="43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863801" y="3926490"/>
            <a:ext cx="85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3*3,128</a:t>
            </a:r>
            <a:endParaRPr lang="zh-CN" altLang="en-US" sz="1600" dirty="0"/>
          </a:p>
        </p:txBody>
      </p:sp>
      <p:sp>
        <p:nvSpPr>
          <p:cNvPr id="19" name="右箭头 18"/>
          <p:cNvSpPr/>
          <p:nvPr/>
        </p:nvSpPr>
        <p:spPr>
          <a:xfrm>
            <a:off x="7850379" y="2640596"/>
            <a:ext cx="851671" cy="41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15795</TotalTime>
  <Words>1097</Words>
  <Application>Microsoft Office PowerPoint</Application>
  <PresentationFormat>宽屏</PresentationFormat>
  <Paragraphs>234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Calibri Light</vt:lpstr>
      <vt:lpstr>Cambria Math</vt:lpstr>
      <vt:lpstr>Eras Light ITC</vt:lpstr>
      <vt:lpstr>Segoe UI Semilight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wong cavan</cp:lastModifiedBy>
  <cp:revision>4566</cp:revision>
  <dcterms:created xsi:type="dcterms:W3CDTF">2015-04-07T16:28:00Z</dcterms:created>
  <dcterms:modified xsi:type="dcterms:W3CDTF">2020-05-07T10:48:46Z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