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321" r:id="rId5"/>
    <p:sldId id="514" r:id="rId6"/>
    <p:sldId id="515" r:id="rId7"/>
    <p:sldId id="516" r:id="rId8"/>
    <p:sldId id="519" r:id="rId9"/>
    <p:sldId id="520" r:id="rId10"/>
    <p:sldId id="358" r:id="rId11"/>
    <p:sldId id="521" r:id="rId12"/>
    <p:sldId id="496" r:id="rId13"/>
    <p:sldId id="522" r:id="rId14"/>
    <p:sldId id="525" r:id="rId15"/>
    <p:sldId id="524" r:id="rId16"/>
    <p:sldId id="526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1534" autoAdjust="0"/>
  </p:normalViewPr>
  <p:slideViewPr>
    <p:cSldViewPr snapToGrid="0">
      <p:cViewPr varScale="1">
        <p:scale>
          <a:sx n="83" d="100"/>
          <a:sy n="83" d="100"/>
        </p:scale>
        <p:origin x="1550" y="77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对前面的网络做一个总结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矩阵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运算，如果矩阵找不到巧妙的压缩方式，没办法减少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结构性修剪的拓扑结构</a:t>
            </a:r>
            <a:endParaRPr lang="zh-CN" altLang="en-US" sz="1200" b="0" i="0" u="none" strike="noStrike" kern="1200" baseline="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α=0.5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6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2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MBBlock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卷积减少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过程，这个过程可以交换不同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的信息，就不需要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2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右边计算量少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motivation of network pruning is: given a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network, an automatic algorithm is able to remove </a:t>
            </a:r>
          </a:p>
          <a:p>
            <a:r>
              <a:rPr lang="en-US" altLang="zh-CN" dirty="0" smtClean="0"/>
              <a:t>unimportant connections, to reduce computation and parameters.</a:t>
            </a:r>
          </a:p>
          <a:p>
            <a:r>
              <a:rPr lang="en-US" altLang="zh-CN" dirty="0" smtClean="0"/>
              <a:t>NAS attempts to automatically determine the best network connections, block designs and hyper-parameters.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降维，减少计算量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5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逐层卷积，减少计算量</a:t>
            </a:r>
            <a:endParaRPr lang="en-US" altLang="zh-CN" dirty="0" smtClean="0"/>
          </a:p>
          <a:p>
            <a:r>
              <a:rPr lang="zh-CN" altLang="en-US" dirty="0" smtClean="0"/>
              <a:t>实验表明：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数量增加有利于提高网络表达能力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分成两半</a:t>
            </a:r>
            <a:endParaRPr lang="en-US" altLang="zh-CN" dirty="0" smtClean="0"/>
          </a:p>
          <a:p>
            <a:r>
              <a:rPr lang="zh-CN" altLang="en-US" dirty="0" smtClean="0"/>
              <a:t>两部分分别做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卷积，没有信息交换，最后通过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进行信息交换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8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进一步降低</a:t>
            </a:r>
            <a:r>
              <a:rPr lang="zh-CN" altLang="en-US" dirty="0" smtClean="0"/>
              <a:t>计算量，有一半的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不做卷积运算</a:t>
            </a:r>
            <a:endParaRPr lang="en-US" altLang="zh-CN" dirty="0" smtClean="0"/>
          </a:p>
          <a:p>
            <a:r>
              <a:rPr lang="en-US" altLang="zh-CN" dirty="0" smtClean="0"/>
              <a:t>shuffle operation is not efficiently realizable on many hardware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3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all the state-of-art networks, to our best knowledge, the blocks are guaranteed to have full information exchange. In the second step, </a:t>
            </a:r>
          </a:p>
          <a:p>
            <a:r>
              <a:rPr lang="en-US" altLang="zh-CN" dirty="0" smtClean="0"/>
              <a:t>some connections are pruned, and it is not be guaranteed that each block has full information </a:t>
            </a:r>
            <a:r>
              <a:rPr lang="en-US" altLang="zh-CN" dirty="0" smtClean="0"/>
              <a:t>exchange</a:t>
            </a:r>
          </a:p>
          <a:p>
            <a:r>
              <a:rPr lang="zh-CN" altLang="en-US" dirty="0" smtClean="0"/>
              <a:t>重复基本模块（例如前面那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种）</a:t>
            </a:r>
            <a:endParaRPr lang="en-US" altLang="zh-CN" dirty="0" smtClean="0"/>
          </a:p>
          <a:p>
            <a:r>
              <a:rPr lang="zh-CN" altLang="en-US" dirty="0" smtClean="0"/>
              <a:t>剪枝后，不能保证每个块都有完整的信息交换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1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13691" y="1626567"/>
            <a:ext cx="9151815" cy="28007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 Composition with </a:t>
            </a:r>
            <a:r>
              <a:rPr lang="en-US" altLang="zh-CN" sz="4400" dirty="0" err="1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IdleBlock</a:t>
            </a:r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More Efficient Networks for Image</a:t>
            </a:r>
          </a:p>
          <a:p>
            <a:pPr algn="ctr"/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Recognition</a:t>
            </a:r>
            <a:endParaRPr lang="zh-CN" altLang="en-US" sz="44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48654" y="1602769"/>
            <a:ext cx="9164548" cy="28653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65252" y="1479818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13437" y="1486141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3484358" y="2291141"/>
            <a:ext cx="72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7104" y="2291140"/>
            <a:ext cx="3086101" cy="540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New ideal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484358" y="3284050"/>
            <a:ext cx="72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7104" y="3284049"/>
            <a:ext cx="3086101" cy="540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IdleBlock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3484358" y="4276959"/>
            <a:ext cx="72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7105" y="4276958"/>
            <a:ext cx="3086101" cy="5400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Hybrid </a:t>
            </a:r>
            <a:r>
              <a:rPr lang="en-US" altLang="zh-CN" sz="2800" dirty="0"/>
              <a:t>Composition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 smtClean="0"/>
                <a:t>New ideal</a:t>
              </a:r>
              <a:endParaRPr lang="zh-CN" altLang="en-US" sz="2000" dirty="0"/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85659" y="1909808"/>
            <a:ext cx="93453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attempting to reduce computation: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1, </a:t>
            </a:r>
            <a:r>
              <a:rPr lang="en-US" altLang="zh-CN" sz="2800" dirty="0" err="1"/>
              <a:t>D</a:t>
            </a:r>
            <a:r>
              <a:rPr lang="en-US" altLang="zh-CN" sz="2800" dirty="0" err="1" smtClean="0"/>
              <a:t>epthwise</a:t>
            </a:r>
            <a:r>
              <a:rPr lang="en-US" altLang="zh-CN" sz="2800" dirty="0" smtClean="0"/>
              <a:t> convolutions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is useful.</a:t>
            </a:r>
          </a:p>
          <a:p>
            <a:r>
              <a:rPr lang="en-US" altLang="zh-CN" sz="2800" dirty="0" smtClean="0"/>
              <a:t>    2, Pruning </a:t>
            </a:r>
            <a:r>
              <a:rPr lang="en-US" altLang="zh-CN" sz="2800" dirty="0"/>
              <a:t>will reduce computation, but without very </a:t>
            </a:r>
            <a:r>
              <a:rPr lang="en-US" altLang="zh-CN" sz="2800" dirty="0" smtClean="0"/>
              <a:t>specialized implementations</a:t>
            </a:r>
            <a:r>
              <a:rPr lang="en-US" altLang="zh-CN" sz="2800" dirty="0"/>
              <a:t>. So we seek to </a:t>
            </a:r>
            <a:r>
              <a:rPr lang="en-US" altLang="zh-CN" sz="2800" dirty="0" smtClean="0"/>
              <a:t>introduce </a:t>
            </a:r>
            <a:r>
              <a:rPr lang="en-US" altLang="zh-CN" sz="2800" dirty="0" smtClean="0">
                <a:solidFill>
                  <a:srgbClr val="FF0000"/>
                </a:solidFill>
              </a:rPr>
              <a:t>structured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pruned </a:t>
            </a:r>
            <a:r>
              <a:rPr lang="en-US" altLang="zh-CN" sz="2800" dirty="0" smtClean="0"/>
              <a:t>topology </a:t>
            </a:r>
            <a:r>
              <a:rPr lang="en-US" altLang="zh-CN" sz="2800" dirty="0"/>
              <a:t>into our block design, </a:t>
            </a:r>
            <a:r>
              <a:rPr lang="en-US" altLang="zh-CN" sz="2800" dirty="0" smtClean="0"/>
              <a:t>which </a:t>
            </a:r>
            <a:r>
              <a:rPr lang="en-US" altLang="zh-CN" sz="2800" dirty="0"/>
              <a:t>allows us to achieve real-world speed ups. It is </a:t>
            </a:r>
            <a:r>
              <a:rPr lang="en-US" altLang="zh-CN" sz="2800" dirty="0" smtClean="0">
                <a:solidFill>
                  <a:srgbClr val="FF0000"/>
                </a:solidFill>
              </a:rPr>
              <a:t>Idle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    3, The channel shuffle operation is not friendly to various accelerators, and should be avoided.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43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 smtClean="0"/>
                <a:t>New ideal</a:t>
              </a:r>
              <a:endParaRPr lang="zh-CN" altLang="en-US" sz="2000" dirty="0"/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09601" y="1997384"/>
            <a:ext cx="675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New ideal:</a:t>
            </a:r>
          </a:p>
          <a:p>
            <a:r>
              <a:rPr lang="en-US" altLang="zh-CN" sz="2400" dirty="0" smtClean="0"/>
              <a:t>Pruned block : </a:t>
            </a:r>
            <a:r>
              <a:rPr lang="en-US" altLang="zh-CN" sz="2400" dirty="0"/>
              <a:t>Idle </a:t>
            </a:r>
            <a:r>
              <a:rPr lang="en-US" altLang="zh-CN" sz="2400" dirty="0" smtClean="0"/>
              <a:t>(input passed </a:t>
            </a:r>
            <a:r>
              <a:rPr lang="en-US" altLang="zh-CN" sz="2400" dirty="0"/>
              <a:t>directly </a:t>
            </a:r>
            <a:r>
              <a:rPr lang="en-US" altLang="zh-CN" sz="2400" dirty="0" smtClean="0"/>
              <a:t>to output)</a:t>
            </a:r>
          </a:p>
          <a:p>
            <a:r>
              <a:rPr lang="en-US" altLang="zh-CN" sz="2400" dirty="0" smtClean="0"/>
              <a:t>Non-monotonous </a:t>
            </a:r>
            <a:r>
              <a:rPr lang="en-US" altLang="zh-CN" sz="2400" dirty="0"/>
              <a:t>design : Hybrid Composition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741" y="3837467"/>
            <a:ext cx="2793103" cy="16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928" y="1471712"/>
            <a:ext cx="4134000" cy="46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684" y="5847995"/>
            <a:ext cx="2728196" cy="3886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724" y="3837467"/>
            <a:ext cx="2966262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IdleBlock is an idled version of MBBlock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 err="1"/>
                <a:t>IdleBlock</a:t>
              </a:r>
              <a:endParaRPr lang="zh-CN" altLang="en-US" sz="2000" dirty="0"/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443" y="1649729"/>
            <a:ext cx="8672312" cy="37188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29002" y="5405441"/>
            <a:ext cx="13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L-</a:t>
            </a:r>
            <a:r>
              <a:rPr lang="en-US" altLang="zh-CN" sz="2000" dirty="0" err="1" smtClean="0"/>
              <a:t>IdleBlock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643270" y="5894268"/>
            <a:ext cx="40878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IdleBlock</a:t>
            </a:r>
            <a:r>
              <a:rPr lang="en-US" altLang="zh-CN" dirty="0"/>
              <a:t> is an idled version of </a:t>
            </a:r>
            <a:r>
              <a:rPr lang="en-US" altLang="zh-CN" dirty="0" err="1"/>
              <a:t>MBBlock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0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dirty="0"/>
                <a:t>Hybrid Composition</a:t>
              </a: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884" y="1724000"/>
            <a:ext cx="4709189" cy="432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37723" y="1436370"/>
            <a:ext cx="153151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MobileNet</a:t>
            </a:r>
            <a:r>
              <a:rPr lang="en-US" altLang="zh-CN" dirty="0"/>
              <a:t> v3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9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r>
                <a:rPr lang="en-US" altLang="zh-CN" sz="2000" dirty="0"/>
                <a:t>Hybrid Composition</a:t>
              </a:r>
              <a:endParaRPr lang="zh-CN" altLang="en-US" sz="2000" dirty="0"/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17156" y="1866751"/>
            <a:ext cx="98387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hybrid composition of </a:t>
            </a:r>
            <a:r>
              <a:rPr lang="en-US" altLang="zh-CN" sz="2800" dirty="0" err="1"/>
              <a:t>MBBlock</a:t>
            </a:r>
            <a:r>
              <a:rPr lang="en-US" altLang="zh-CN" sz="2800" dirty="0"/>
              <a:t> with </a:t>
            </a:r>
            <a:r>
              <a:rPr lang="en-US" altLang="zh-CN" sz="2800" dirty="0" err="1" smtClean="0"/>
              <a:t>IdleBlock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	Maximum : We </a:t>
            </a:r>
            <a:r>
              <a:rPr lang="en-US" altLang="zh-CN" sz="2800" dirty="0"/>
              <a:t>only use </a:t>
            </a:r>
            <a:r>
              <a:rPr lang="en-US" altLang="zh-CN" sz="2800" dirty="0" err="1"/>
              <a:t>MBBlock</a:t>
            </a:r>
            <a:r>
              <a:rPr lang="en-US" altLang="zh-CN" sz="2800" dirty="0"/>
              <a:t> as reduction block, or when the net-work changes the output dimension. All other </a:t>
            </a:r>
            <a:r>
              <a:rPr lang="en-US" altLang="zh-CN" sz="2800" dirty="0" err="1"/>
              <a:t>MBBlocks</a:t>
            </a:r>
            <a:r>
              <a:rPr lang="en-US" altLang="zh-CN" sz="2800" dirty="0"/>
              <a:t> will be replaced by </a:t>
            </a:r>
            <a:r>
              <a:rPr lang="en-US" altLang="zh-CN" sz="2800" dirty="0" err="1"/>
              <a:t>IdleBlock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	None </a:t>
            </a:r>
            <a:r>
              <a:rPr lang="en-US" altLang="zh-CN" sz="2800" dirty="0"/>
              <a:t>: none of any blocks in the stage will be replaced with </a:t>
            </a:r>
            <a:r>
              <a:rPr lang="en-US" altLang="zh-CN" sz="2800" dirty="0" err="1"/>
              <a:t>IdleBlock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	Adjacent  : We </a:t>
            </a:r>
            <a:r>
              <a:rPr lang="en-US" altLang="zh-CN" sz="2800" dirty="0"/>
              <a:t>iteratively replace each </a:t>
            </a:r>
            <a:r>
              <a:rPr lang="en-US" altLang="zh-CN" sz="2800" dirty="0" err="1"/>
              <a:t>MBBlock</a:t>
            </a:r>
            <a:r>
              <a:rPr lang="en-US" altLang="zh-CN" sz="2800" dirty="0"/>
              <a:t> that has an </a:t>
            </a:r>
            <a:r>
              <a:rPr lang="en-US" altLang="zh-CN" sz="2800" dirty="0" err="1"/>
              <a:t>MBBlock</a:t>
            </a:r>
            <a:r>
              <a:rPr lang="en-US" altLang="zh-CN" sz="2800" dirty="0"/>
              <a:t> input with an </a:t>
            </a:r>
            <a:r>
              <a:rPr lang="en-US" altLang="zh-CN" sz="2800" dirty="0" err="1"/>
              <a:t>IdleBlock</a:t>
            </a:r>
            <a:r>
              <a:rPr lang="en-US" altLang="zh-CN" sz="2800" dirty="0"/>
              <a:t>, stopping when we reach our specified </a:t>
            </a:r>
            <a:r>
              <a:rPr lang="en-US" altLang="zh-CN" sz="2800" dirty="0" smtClean="0"/>
              <a:t>computational </a:t>
            </a:r>
            <a:r>
              <a:rPr lang="en-US" altLang="zh-CN" sz="2800" dirty="0"/>
              <a:t>budget.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73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800219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结论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4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dirty="0"/>
                <a:t>Hybrid Composition</a:t>
              </a: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062" y="2228700"/>
            <a:ext cx="9000000" cy="1830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214" y="4696354"/>
            <a:ext cx="5733912" cy="12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7918" y="4262182"/>
            <a:ext cx="4693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Impact of Channel Shuffle </a:t>
            </a:r>
            <a:r>
              <a:rPr lang="en-US" altLang="zh-CN" sz="2400" dirty="0" smtClean="0"/>
              <a:t>Operator: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04524" y="1706220"/>
            <a:ext cx="9147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Applying different Hybrid Composition configurations on MobileNet-v3.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62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相关工作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938565" y="1602076"/>
            <a:ext cx="10044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Find </a:t>
            </a:r>
            <a:r>
              <a:rPr lang="en-US" altLang="zh-CN" sz="3200" dirty="0" smtClean="0"/>
              <a:t>efficient and state-of-the-art </a:t>
            </a:r>
            <a:r>
              <a:rPr lang="en-US" altLang="zh-CN" sz="3200" dirty="0"/>
              <a:t>image recognition </a:t>
            </a:r>
            <a:r>
              <a:rPr lang="en-US" altLang="zh-CN" sz="3200" dirty="0" smtClean="0"/>
              <a:t>block !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75" y="2095087"/>
            <a:ext cx="4857408" cy="32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41" y="2343923"/>
            <a:ext cx="4836521" cy="28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54315" y="5625171"/>
            <a:ext cx="6062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Accuracy and computation </a:t>
            </a:r>
            <a:r>
              <a:rPr lang="en-US" altLang="zh-CN" sz="3200" dirty="0"/>
              <a:t>budgets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32750" y="2501307"/>
            <a:ext cx="4978400" cy="2677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CNN block</a:t>
            </a:r>
          </a:p>
          <a:p>
            <a:r>
              <a:rPr lang="en-US" altLang="zh-CN" sz="2800" dirty="0"/>
              <a:t>Bottleneck </a:t>
            </a:r>
            <a:r>
              <a:rPr lang="en-US" altLang="zh-CN" sz="2800" dirty="0" smtClean="0"/>
              <a:t>block</a:t>
            </a:r>
          </a:p>
          <a:p>
            <a:r>
              <a:rPr lang="en-US" altLang="zh-CN" sz="2800" dirty="0"/>
              <a:t>Inverted Residual </a:t>
            </a:r>
            <a:r>
              <a:rPr lang="en-US" altLang="zh-CN" sz="2800" dirty="0" smtClean="0"/>
              <a:t>block(</a:t>
            </a:r>
            <a:r>
              <a:rPr lang="en-US" altLang="zh-CN" sz="2800" dirty="0" err="1" smtClean="0"/>
              <a:t>MBBlock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Shuffle block</a:t>
            </a:r>
          </a:p>
          <a:p>
            <a:r>
              <a:rPr lang="en-US" altLang="zh-CN" sz="2800" dirty="0"/>
              <a:t>Multiple resolutions information </a:t>
            </a:r>
            <a:r>
              <a:rPr lang="en-US" altLang="zh-CN" sz="2800" dirty="0" smtClean="0"/>
              <a:t>exchanges block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622474" y="2826556"/>
            <a:ext cx="43688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Neural Architecture Search (NAS) </a:t>
            </a:r>
            <a:endParaRPr lang="en-US" altLang="zh-CN" sz="2800" dirty="0" smtClean="0"/>
          </a:p>
          <a:p>
            <a:r>
              <a:rPr lang="en-US" altLang="zh-CN" sz="2800" dirty="0" smtClean="0"/>
              <a:t> Network Pruning </a:t>
            </a:r>
            <a:r>
              <a:rPr lang="en-US" altLang="zh-CN" sz="2800" dirty="0"/>
              <a:t>(NP)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241419" y="1949403"/>
            <a:ext cx="48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human expert-designed architectures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333370" y="2272522"/>
            <a:ext cx="3023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searched architectures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Bottleneck </a:t>
            </a:r>
            <a:r>
              <a:rPr lang="en-US" altLang="zh-CN" sz="2000" dirty="0" smtClean="0"/>
              <a:t>block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542" y="3707819"/>
            <a:ext cx="1725754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68" y="2096525"/>
            <a:ext cx="2967080" cy="396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077" y="1345346"/>
            <a:ext cx="7475868" cy="21871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47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altLang="zh-CN" sz="2000" dirty="0"/>
              <a:t>Inverted Residual </a:t>
            </a:r>
            <a:r>
              <a:rPr lang="en-US" altLang="zh-CN" sz="2000" dirty="0" smtClean="0"/>
              <a:t>block(</a:t>
            </a:r>
            <a:r>
              <a:rPr lang="en-US" altLang="zh-CN" dirty="0" err="1" smtClean="0"/>
              <a:t>MBBlock</a:t>
            </a:r>
            <a:r>
              <a:rPr lang="en-US" altLang="zh-CN" dirty="0" smtClean="0"/>
              <a:t>)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90" y="1715172"/>
            <a:ext cx="9552702" cy="2520000"/>
          </a:xfrm>
          <a:prstGeom prst="rect">
            <a:avLst/>
          </a:prstGeom>
        </p:spPr>
      </p:pic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28" y="3844910"/>
            <a:ext cx="41243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83397" y="5030773"/>
            <a:ext cx="352891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Depthwise</a:t>
            </a:r>
            <a:r>
              <a:rPr lang="en-US" altLang="zh-CN" dirty="0"/>
              <a:t> Separable Convolution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dirty="0" err="1" smtClean="0"/>
              <a:t>ShuffleBlock</a:t>
            </a:r>
            <a:r>
              <a:rPr lang="en-US" altLang="zh-CN" dirty="0" smtClean="0"/>
              <a:t> v1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15" y="1994475"/>
            <a:ext cx="10421738" cy="3600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020291" y="2715491"/>
            <a:ext cx="0" cy="15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dirty="0" err="1" smtClean="0"/>
              <a:t>ShuffleBlock</a:t>
            </a:r>
            <a:r>
              <a:rPr lang="en-US" altLang="zh-CN" dirty="0" smtClean="0"/>
              <a:t> v2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34" y="1788042"/>
            <a:ext cx="82234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revisit 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1013956" y="1722660"/>
            <a:ext cx="6689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the modern workflow of </a:t>
            </a:r>
            <a:r>
              <a:rPr lang="en-US" altLang="zh-CN" sz="2800" dirty="0" smtClean="0"/>
              <a:t>obtaining efficient </a:t>
            </a:r>
            <a:r>
              <a:rPr lang="en-US" altLang="zh-CN" sz="2800" dirty="0"/>
              <a:t>convolutional </a:t>
            </a:r>
            <a:r>
              <a:rPr lang="en-US" altLang="zh-CN" sz="2800" dirty="0" smtClean="0"/>
              <a:t>networks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F</a:t>
            </a:r>
            <a:r>
              <a:rPr lang="en-US" altLang="zh-CN" sz="2800" dirty="0" smtClean="0"/>
              <a:t>irst </a:t>
            </a:r>
            <a:r>
              <a:rPr lang="en-US" altLang="zh-CN" sz="2800" dirty="0"/>
              <a:t>step, we design a network </a:t>
            </a:r>
            <a:r>
              <a:rPr lang="en-US" altLang="zh-CN" sz="2800" dirty="0" smtClean="0"/>
              <a:t>architecture</a:t>
            </a:r>
            <a:r>
              <a:rPr lang="en-US" altLang="zh-CN" sz="2800" dirty="0"/>
              <a:t> (we insert a </a:t>
            </a:r>
            <a:r>
              <a:rPr lang="en-US" altLang="zh-CN" sz="2800" dirty="0" smtClean="0"/>
              <a:t>reduction </a:t>
            </a:r>
            <a:r>
              <a:rPr lang="en-US" altLang="zh-CN" sz="2800" dirty="0"/>
              <a:t>block, and m</a:t>
            </a:r>
            <a:r>
              <a:rPr lang="en-US" altLang="zh-CN" sz="2800" dirty="0" smtClean="0"/>
              <a:t>onotonous repeatedly </a:t>
            </a:r>
            <a:r>
              <a:rPr lang="en-US" altLang="zh-CN" sz="2800" dirty="0"/>
              <a:t>stack the normal </a:t>
            </a:r>
            <a:r>
              <a:rPr lang="en-US" altLang="zh-CN" sz="2800" dirty="0" smtClean="0"/>
              <a:t>block).</a:t>
            </a:r>
          </a:p>
          <a:p>
            <a:r>
              <a:rPr lang="en-US" altLang="zh-CN" sz="2800" dirty="0"/>
              <a:t>S</a:t>
            </a:r>
            <a:r>
              <a:rPr lang="en-US" altLang="zh-CN" sz="2800" dirty="0" smtClean="0"/>
              <a:t>econd </a:t>
            </a:r>
            <a:r>
              <a:rPr lang="en-US" altLang="zh-CN" sz="2800" dirty="0"/>
              <a:t>step, we prune </a:t>
            </a:r>
            <a:r>
              <a:rPr lang="en-US" altLang="zh-CN" sz="2800" dirty="0" smtClean="0"/>
              <a:t>connections </a:t>
            </a:r>
            <a:r>
              <a:rPr lang="en-US" altLang="zh-CN" sz="2800" dirty="0"/>
              <a:t>from </a:t>
            </a:r>
            <a:r>
              <a:rPr lang="en-US" altLang="zh-CN" sz="2800" dirty="0" smtClean="0"/>
              <a:t>the network (it </a:t>
            </a:r>
            <a:r>
              <a:rPr lang="en-US" altLang="zh-CN" sz="2800" dirty="0"/>
              <a:t>is not be guaranteed that each block has full information </a:t>
            </a:r>
            <a:r>
              <a:rPr lang="en-US" altLang="zh-CN" sz="2800" dirty="0" smtClean="0"/>
              <a:t>exchange).</a:t>
            </a:r>
            <a:endParaRPr lang="zh-CN" altLang="en-US" sz="28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36" y="1981764"/>
            <a:ext cx="390121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9948</TotalTime>
  <Words>641</Words>
  <Application>Microsoft Office PowerPoint</Application>
  <PresentationFormat>宽屏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4361</cp:revision>
  <dcterms:created xsi:type="dcterms:W3CDTF">2015-04-07T16:28:00Z</dcterms:created>
  <dcterms:modified xsi:type="dcterms:W3CDTF">2019-12-04T13:50:29Z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