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7" r:id="rId4"/>
    <p:sldId id="260" r:id="rId5"/>
    <p:sldId id="258" r:id="rId6"/>
    <p:sldId id="263" r:id="rId7"/>
    <p:sldId id="259" r:id="rId8"/>
    <p:sldId id="262" r:id="rId9"/>
    <p:sldId id="261" r:id="rId10"/>
    <p:sldId id="265" r:id="rId11"/>
    <p:sldId id="267" r:id="rId12"/>
    <p:sldId id="268" r:id="rId13"/>
    <p:sldId id="266" r:id="rId14"/>
    <p:sldId id="264" r:id="rId15"/>
    <p:sldId id="271" r:id="rId16"/>
    <p:sldId id="270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69039" autoAdjust="0"/>
  </p:normalViewPr>
  <p:slideViewPr>
    <p:cSldViewPr snapToGrid="0">
      <p:cViewPr varScale="1">
        <p:scale>
          <a:sx n="80" d="100"/>
          <a:sy n="80" d="100"/>
        </p:scale>
        <p:origin x="15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F7B87-435D-4051-9FDA-76339A05F0DF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D0241-E66A-40A9-A11E-614260C32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4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Fpn</a:t>
            </a:r>
            <a:r>
              <a:rPr lang="zh-CN" altLang="en-US" dirty="0" smtClean="0"/>
              <a:t>是特征金字塔网络，用于目标检测，</a:t>
            </a:r>
            <a:endParaRPr lang="en-US" altLang="zh-CN" dirty="0" smtClean="0"/>
          </a:p>
          <a:p>
            <a:r>
              <a:rPr lang="en-US" altLang="zh-CN" dirty="0" err="1" smtClean="0"/>
              <a:t>Nas</a:t>
            </a:r>
            <a:r>
              <a:rPr lang="zh-CN" altLang="en-US" dirty="0" smtClean="0"/>
              <a:t>是神经网络结构搜索，用于自动寻找最优网络结构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02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无论输出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尺寸，该层使用</a:t>
            </a:r>
            <a:r>
              <a:rPr lang="en-US" altLang="zh-CN" dirty="0" smtClean="0"/>
              <a:t>pool</a:t>
            </a:r>
            <a:r>
              <a:rPr lang="zh-CN" altLang="en-US" dirty="0" smtClean="0"/>
              <a:t>方法，尺寸变为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因为网络的输入尺寸只能一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r>
              <a:rPr lang="en-US" altLang="zh-CN" dirty="0" err="1" smtClean="0"/>
              <a:t>maxpool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6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识别过程，同时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bounding box regression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，获取更高精度的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79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FPN</a:t>
            </a:r>
            <a:r>
              <a:rPr lang="zh-CN" altLang="en-US" dirty="0" smtClean="0"/>
              <a:t>，因为图中物体大小不一，卷积网络抽象层次越高，分辨率越小，</a:t>
            </a:r>
            <a:endParaRPr lang="en-US" altLang="zh-CN" dirty="0" smtClean="0"/>
          </a:p>
          <a:p>
            <a:r>
              <a:rPr lang="zh-CN" altLang="en-US" dirty="0" smtClean="0"/>
              <a:t>这就是</a:t>
            </a:r>
            <a:r>
              <a:rPr lang="en-US" altLang="zh-CN" dirty="0" smtClean="0"/>
              <a:t>RPN</a:t>
            </a:r>
            <a:r>
              <a:rPr lang="zh-CN" altLang="en-US" dirty="0" smtClean="0"/>
              <a:t>的缺点，对不同尺寸物体的效果不好，因此引入特征金字塔，也就是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网络输出的中间层，一起输入</a:t>
            </a:r>
            <a:r>
              <a:rPr lang="en-US" altLang="zh-CN" dirty="0" smtClean="0"/>
              <a:t>RPN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每一层一种</a:t>
            </a:r>
            <a:r>
              <a:rPr lang="en-US" altLang="zh-CN" dirty="0" smtClean="0"/>
              <a:t>ROI(anchor</a:t>
            </a:r>
            <a:r>
              <a:rPr lang="zh-CN" altLang="en-US" dirty="0" smtClean="0"/>
              <a:t>尺寸），抽象级别越高，识别图像尺寸越大</a:t>
            </a:r>
            <a:endParaRPr lang="en-US" altLang="zh-CN" dirty="0" smtClean="0"/>
          </a:p>
          <a:p>
            <a:r>
              <a:rPr lang="zh-CN" altLang="en-US" dirty="0" smtClean="0"/>
              <a:t>从上到下的过程是：最高级特征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卷积，然后逐渐向下上采样，直到最后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卷积核用于调整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r>
              <a:rPr lang="zh-CN" altLang="en-US" dirty="0" smtClean="0"/>
              <a:t>右侧新生成的特征层由高级特征产生，然后再和原特征融合，得到更好的特征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10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用多尺寸特征图代替原先的单尺寸特征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2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51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FPN</a:t>
            </a:r>
            <a:r>
              <a:rPr lang="zh-CN" altLang="en-US" dirty="0" smtClean="0"/>
              <a:t>生成特征的方式比较简单，可以选择多种尺寸的特征图生成多种尺寸的特征图，比如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网络输出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种特征尺寸，那么可以从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种选择任意种，生成一种任意尺寸特征</a:t>
            </a:r>
            <a:endParaRPr lang="en-US" altLang="zh-CN" dirty="0" smtClean="0"/>
          </a:p>
          <a:p>
            <a:r>
              <a:rPr lang="zh-CN" altLang="en-US" dirty="0" smtClean="0"/>
              <a:t>这种组合方式指数级，</a:t>
            </a:r>
            <a:r>
              <a:rPr lang="en-US" altLang="zh-CN" dirty="0" smtClean="0"/>
              <a:t>NAS</a:t>
            </a:r>
            <a:r>
              <a:rPr lang="zh-CN" altLang="en-US" dirty="0" smtClean="0"/>
              <a:t>是一种搜索方法，可以从中选择一个好的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43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Global pooling: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高级特征</a:t>
            </a:r>
            <a:r>
              <a:rPr lang="en-US" altLang="zh-CN" dirty="0" err="1" smtClean="0"/>
              <a:t>Maxpool</a:t>
            </a:r>
            <a:r>
              <a:rPr lang="zh-CN" altLang="en-US" dirty="0" smtClean="0"/>
              <a:t>之后得到</a:t>
            </a:r>
            <a:r>
              <a:rPr lang="en-US" altLang="zh-CN" dirty="0" smtClean="0"/>
              <a:t>global attention</a:t>
            </a:r>
            <a:r>
              <a:rPr lang="zh-CN" altLang="en-US" dirty="0" smtClean="0"/>
              <a:t>，类似于每一个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的权重，对第二个输入加权</a:t>
            </a:r>
            <a:endParaRPr lang="en-US" altLang="zh-CN" dirty="0" smtClean="0"/>
          </a:p>
          <a:p>
            <a:r>
              <a:rPr lang="en-US" altLang="zh-CN" dirty="0" smtClean="0"/>
              <a:t>The input feature layers are adjusted to the output resolution by nearest neighbor </a:t>
            </a:r>
            <a:r>
              <a:rPr lang="en-US" altLang="zh-CN" dirty="0" err="1" smtClean="0"/>
              <a:t>upsampling</a:t>
            </a:r>
            <a:r>
              <a:rPr lang="en-US" altLang="zh-CN" dirty="0" smtClean="0"/>
              <a:t> or max pooling if needed before applying the binary operation.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06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层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网络选择参数，目标函数是</a:t>
            </a:r>
            <a:r>
              <a:rPr lang="zh-CN" altLang="en-US" baseline="0" dirty="0" smtClean="0"/>
              <a:t>平均准确度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7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找到的最好的结构，蓝色方框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个维度的特征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9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8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3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FPN</a:t>
            </a:r>
            <a:r>
              <a:rPr lang="zh-CN" altLang="en-US" dirty="0" smtClean="0"/>
              <a:t>由</a:t>
            </a:r>
            <a:r>
              <a:rPr lang="en-US" altLang="zh-CN" dirty="0" smtClean="0"/>
              <a:t>faster region 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发展而来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大致结构</a:t>
            </a:r>
            <a:endParaRPr lang="en-US" altLang="zh-CN" dirty="0" smtClean="0"/>
          </a:p>
          <a:p>
            <a:r>
              <a:rPr lang="zh-CN" altLang="en-US" dirty="0" smtClean="0"/>
              <a:t>图片，经过骨干网络（一般选择目前效果最好的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网络）提取特征图。后面整个部分叫做网络头部，用于实现特定功能，在这里就是目标识别</a:t>
            </a:r>
            <a:endParaRPr lang="en-US" altLang="zh-CN" dirty="0" smtClean="0"/>
          </a:p>
          <a:p>
            <a:r>
              <a:rPr lang="en-US" altLang="zh-CN" dirty="0" smtClean="0"/>
              <a:t>Region proposal</a:t>
            </a:r>
            <a:r>
              <a:rPr lang="zh-CN" altLang="en-US" dirty="0" smtClean="0"/>
              <a:t>给出包含目标的区域坐标（详细结构后面介绍），从特征图中取出这些坐标区域（这些就是原图像中目标区域经过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网络后的特征）</a:t>
            </a:r>
            <a:endParaRPr lang="en-US" altLang="zh-CN" dirty="0" smtClean="0"/>
          </a:p>
          <a:p>
            <a:r>
              <a:rPr lang="zh-CN" altLang="en-US" dirty="0" smtClean="0"/>
              <a:t>这些尺寸不一致的特征图经过</a:t>
            </a:r>
            <a:r>
              <a:rPr lang="en-US" altLang="zh-CN" dirty="0" smtClean="0"/>
              <a:t>ROI</a:t>
            </a:r>
            <a:r>
              <a:rPr lang="en-US" altLang="zh-CN" baseline="0" dirty="0" smtClean="0"/>
              <a:t> pooling </a:t>
            </a:r>
            <a:r>
              <a:rPr lang="zh-CN" altLang="en-US" baseline="0" dirty="0" smtClean="0"/>
              <a:t>，调整为尺寸一致，然后经过全连接层，上面这个是分类网络（识别目标区域是哪个种类），下面是回归网络（用于调整坐标，让检测区域更精准）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详细说明。</a:t>
            </a:r>
            <a:endParaRPr lang="en-US" altLang="zh-CN" dirty="0" smtClean="0"/>
          </a:p>
          <a:p>
            <a:r>
              <a:rPr lang="en-US" altLang="zh-CN" dirty="0" err="1" smtClean="0"/>
              <a:t>cnn</a:t>
            </a:r>
            <a:r>
              <a:rPr lang="zh-CN" altLang="en-US" dirty="0" smtClean="0"/>
              <a:t>是骨干网络，用于提取特征，一般选择目前表现最好的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网络，原始文章使用了</a:t>
            </a:r>
            <a:r>
              <a:rPr lang="en-US" altLang="zh-CN" dirty="0" err="1" smtClean="0"/>
              <a:t>VGGnet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Zfnet</a:t>
            </a:r>
            <a:r>
              <a:rPr lang="zh-CN" altLang="en-US" dirty="0" smtClean="0"/>
              <a:t>两种。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之后的部分称之为网络头部</a:t>
            </a:r>
            <a:r>
              <a:rPr lang="en-US" altLang="zh-CN" dirty="0" smtClean="0"/>
              <a:t>(head)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用于实现需要的功能，本文中就是目标检测</a:t>
            </a:r>
            <a:endParaRPr lang="en-US" altLang="zh-CN" dirty="0" smtClean="0"/>
          </a:p>
          <a:p>
            <a:r>
              <a:rPr lang="en-US" altLang="zh-CN" dirty="0" err="1" smtClean="0"/>
              <a:t>Maxpool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3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卷积增加鲁棒性；</a:t>
            </a:r>
            <a:r>
              <a:rPr lang="en-US" altLang="zh-CN" dirty="0" smtClean="0"/>
              <a:t>1*1</a:t>
            </a:r>
            <a:r>
              <a:rPr lang="zh-CN" altLang="en-US" dirty="0" smtClean="0"/>
              <a:t>卷积用于减少</a:t>
            </a:r>
            <a:r>
              <a:rPr lang="en-US" altLang="zh-CN" dirty="0" smtClean="0"/>
              <a:t>channel,</a:t>
            </a:r>
            <a:r>
              <a:rPr lang="zh-CN" altLang="en-US" dirty="0" smtClean="0"/>
              <a:t>减少到</a:t>
            </a:r>
            <a:r>
              <a:rPr lang="en-US" altLang="zh-CN" dirty="0" smtClean="0"/>
              <a:t>18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r>
              <a:rPr lang="zh-CN" altLang="en-US" dirty="0" smtClean="0"/>
              <a:t>上面判断目标框是否包含目标：</a:t>
            </a:r>
            <a:endParaRPr lang="en-US" altLang="zh-CN" dirty="0" smtClean="0"/>
          </a:p>
          <a:p>
            <a:r>
              <a:rPr lang="en-US" altLang="zh-CN" dirty="0" smtClean="0"/>
              <a:t>Anchors </a:t>
            </a:r>
            <a:r>
              <a:rPr lang="zh-CN" altLang="en-US" dirty="0" smtClean="0"/>
              <a:t>就是目标检测框，</a:t>
            </a:r>
            <a:r>
              <a:rPr lang="zh-CN" altLang="en-US" dirty="0" smtClean="0"/>
              <a:t>长方形，特征图上每个点都是一个检测框中心，对应于原图，就是每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个像素点一个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anchors 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种大小，其中每个大小又分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种形状（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1:2,1:1,2:1)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种形状，每个区域可以又</a:t>
            </a:r>
            <a:r>
              <a:rPr lang="en-US" altLang="zh-CN" dirty="0" smtClean="0"/>
              <a:t>positive/negative</a:t>
            </a:r>
            <a:r>
              <a:rPr lang="zh-CN" altLang="en-US" dirty="0" smtClean="0"/>
              <a:t>两种结果，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9=18</a:t>
            </a:r>
            <a:r>
              <a:rPr lang="zh-CN" altLang="en-US" dirty="0" smtClean="0"/>
              <a:t>，中大小要根据图像大小设计，原文</a:t>
            </a:r>
            <a:r>
              <a:rPr lang="en-US" altLang="zh-CN" dirty="0" smtClean="0"/>
              <a:t>128^2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256^2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512^2</a:t>
            </a:r>
            <a:endParaRPr lang="en-US" altLang="zh-CN" dirty="0" smtClean="0"/>
          </a:p>
          <a:p>
            <a:r>
              <a:rPr lang="zh-CN" altLang="en-US" dirty="0" smtClean="0"/>
              <a:t>所以标记</a:t>
            </a:r>
            <a:r>
              <a:rPr lang="en-US" altLang="zh-CN" dirty="0" smtClean="0"/>
              <a:t>18</a:t>
            </a:r>
            <a:r>
              <a:rPr lang="zh-CN" altLang="en-US" dirty="0" smtClean="0"/>
              <a:t>表示该层网络的输出是</a:t>
            </a:r>
            <a:r>
              <a:rPr lang="en-US" altLang="zh-CN" dirty="0" smtClean="0"/>
              <a:t>W</a:t>
            </a:r>
            <a:r>
              <a:rPr lang="zh-CN" altLang="en-US" dirty="0" smtClean="0"/>
              <a:t>（图像宽度）*</a:t>
            </a:r>
            <a:r>
              <a:rPr lang="en-US" altLang="zh-CN" dirty="0" smtClean="0"/>
              <a:t>H</a:t>
            </a:r>
            <a:r>
              <a:rPr lang="zh-CN" altLang="en-US" dirty="0" smtClean="0"/>
              <a:t>（高度）*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是为了</a:t>
            </a:r>
            <a:r>
              <a:rPr lang="en-US" altLang="zh-CN" dirty="0" err="1" smtClean="0"/>
              <a:t>caff</a:t>
            </a:r>
            <a:r>
              <a:rPr lang="zh-CN" altLang="en-US" dirty="0" smtClean="0"/>
              <a:t>计算</a:t>
            </a:r>
            <a:r>
              <a:rPr lang="zh-CN" altLang="en-US" dirty="0" smtClean="0"/>
              <a:t>方便</a:t>
            </a:r>
            <a:endParaRPr lang="en-US" altLang="zh-CN" dirty="0" smtClean="0"/>
          </a:p>
          <a:p>
            <a:r>
              <a:rPr lang="zh-CN" altLang="en-US" dirty="0" smtClean="0"/>
              <a:t>下面修正目标框：</a:t>
            </a:r>
            <a:endParaRPr lang="en-US" altLang="zh-CN" dirty="0" smtClean="0"/>
          </a:p>
          <a:p>
            <a:r>
              <a:rPr lang="en-US" altLang="zh-CN" dirty="0" smtClean="0"/>
              <a:t>36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就是检测框中心坐标，以及检测框长宽</a:t>
            </a:r>
            <a:endParaRPr lang="en-US" altLang="zh-CN" dirty="0" smtClean="0"/>
          </a:p>
          <a:p>
            <a:r>
              <a:rPr lang="en-US" altLang="zh-CN" dirty="0" err="1" smtClean="0"/>
              <a:t>Imfo</a:t>
            </a:r>
            <a:r>
              <a:rPr lang="zh-CN" altLang="en-US" dirty="0" smtClean="0"/>
              <a:t>：特征缩放多少，可以把特征点与原图对应起来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原文章中会</a:t>
            </a:r>
            <a:r>
              <a:rPr lang="en-US" altLang="zh-CN" dirty="0" smtClean="0"/>
              <a:t>IOU&gt;0.7</a:t>
            </a:r>
            <a:r>
              <a:rPr lang="zh-CN" altLang="en-US" dirty="0" smtClean="0"/>
              <a:t>随机选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&lt;0.3</a:t>
            </a:r>
            <a:r>
              <a:rPr lang="zh-CN" altLang="en-US" dirty="0" smtClean="0"/>
              <a:t>随机选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个做训练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原始分配的检测框可能不合适，这个过程就是修改原始检测框（位移缩放）</a:t>
            </a:r>
            <a:endParaRPr lang="en-US" altLang="zh-CN" dirty="0" smtClean="0"/>
          </a:p>
          <a:p>
            <a:r>
              <a:rPr lang="zh-CN" altLang="en-US" dirty="0" smtClean="0"/>
              <a:t>每张图片有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个坐标（中心点坐标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，宽高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*</a:t>
            </a:r>
            <a:r>
              <a:rPr lang="en-US" altLang="zh-CN" dirty="0" smtClean="0"/>
              <a:t>9=36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where x, y, w, and h denote the box’s center coordinates and its width and height. </a:t>
            </a:r>
          </a:p>
          <a:p>
            <a:r>
              <a:rPr lang="en-US" altLang="zh-CN" dirty="0" smtClean="0"/>
              <a:t>Variables x, </a:t>
            </a:r>
            <a:r>
              <a:rPr lang="en-US" altLang="zh-CN" dirty="0" err="1" smtClean="0"/>
              <a:t>xa</a:t>
            </a:r>
            <a:r>
              <a:rPr lang="en-US" altLang="zh-CN" dirty="0" smtClean="0"/>
              <a:t>, and x∗ are for the predicted box, anchor box, and ground-truth box respectively (likewise for y, w, h).</a:t>
            </a:r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*就是中心点真实位移的比例，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是估计值</a:t>
            </a:r>
            <a:endParaRPr lang="en-US" altLang="zh-CN" dirty="0" smtClean="0"/>
          </a:p>
          <a:p>
            <a:r>
              <a:rPr lang="zh-CN" altLang="en-US" dirty="0" smtClean="0"/>
              <a:t>回归过程只使用</a:t>
            </a:r>
            <a:r>
              <a:rPr lang="en-US" altLang="zh-CN" dirty="0" smtClean="0"/>
              <a:t>positive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r>
              <a:rPr lang="en-US" altLang="zh-CN" dirty="0" smtClean="0"/>
              <a:t>Smooth</a:t>
            </a:r>
            <a:r>
              <a:rPr lang="zh-CN" altLang="en-US" dirty="0" smtClean="0"/>
              <a:t>，因为如果全部使用指数级，误差较大的项影响太大了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69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IoU</a:t>
            </a:r>
            <a:r>
              <a:rPr lang="zh-CN" altLang="en-US" dirty="0" smtClean="0"/>
              <a:t>就是检测框和真实目标框的重叠比例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D0241-E66A-40A9-A11E-614260C326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7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6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77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5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4707-EC32-40DD-8B35-FE3527D92BCE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78C4-DCE2-45E7-B34D-86A8CB953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4475" y="17700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NAS-FPN: Learning Scalable Feature Pyramid Architecture</a:t>
            </a:r>
            <a:br>
              <a:rPr lang="en-US" altLang="zh-CN" dirty="0" smtClean="0"/>
            </a:br>
            <a:r>
              <a:rPr lang="en-US" altLang="zh-CN" dirty="0" smtClean="0"/>
              <a:t>for Object Detection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4475" y="424973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CVPR2019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35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814637"/>
            <a:ext cx="8629650" cy="1066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11298" y="3881437"/>
            <a:ext cx="36166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注：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IoU</a:t>
            </a:r>
            <a:r>
              <a:rPr lang="en-US" altLang="zh-CN" sz="2000" dirty="0" smtClean="0"/>
              <a:t>&gt;0.7 : P=1; </a:t>
            </a:r>
            <a:r>
              <a:rPr lang="en-US" altLang="zh-CN" sz="2000" dirty="0" err="1" smtClean="0"/>
              <a:t>IoU</a:t>
            </a:r>
            <a:r>
              <a:rPr lang="en-US" altLang="zh-CN" sz="2000" dirty="0" smtClean="0"/>
              <a:t> &lt;0.3, P=0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Reg_los</a:t>
            </a:r>
            <a:r>
              <a:rPr lang="zh-CN" altLang="en-US" sz="2000" dirty="0" smtClean="0"/>
              <a:t>只计算</a:t>
            </a:r>
            <a:r>
              <a:rPr lang="en-US" altLang="zh-CN" sz="2000" dirty="0" smtClean="0"/>
              <a:t>P=1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anchors</a:t>
            </a:r>
            <a:r>
              <a:rPr lang="zh-CN" altLang="en-US" sz="2000" dirty="0"/>
              <a:t>；</a:t>
            </a:r>
          </a:p>
        </p:txBody>
      </p:sp>
      <p:sp>
        <p:nvSpPr>
          <p:cNvPr id="11" name="矩形 10"/>
          <p:cNvSpPr/>
          <p:nvPr/>
        </p:nvSpPr>
        <p:spPr>
          <a:xfrm>
            <a:off x="1743299" y="1798974"/>
            <a:ext cx="2295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训练</a:t>
            </a:r>
            <a:r>
              <a:rPr lang="en-US" altLang="zh-CN" sz="2400" dirty="0"/>
              <a:t>RPN</a:t>
            </a:r>
            <a:r>
              <a:rPr lang="zh-CN" altLang="en-US" sz="2400" dirty="0" smtClean="0"/>
              <a:t>网络：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647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2" y="2497118"/>
            <a:ext cx="5857875" cy="2971800"/>
          </a:xfrm>
        </p:spPr>
      </p:pic>
      <p:sp>
        <p:nvSpPr>
          <p:cNvPr id="6" name="矩形 5"/>
          <p:cNvSpPr/>
          <p:nvPr/>
        </p:nvSpPr>
        <p:spPr>
          <a:xfrm>
            <a:off x="2003998" y="1987034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RoI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Pooling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61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03998" y="1987034"/>
            <a:ext cx="219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Classification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886869"/>
            <a:ext cx="6372225" cy="1466850"/>
          </a:xfr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73" y="4973905"/>
            <a:ext cx="5022475" cy="9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smtClean="0"/>
              <a:t>FPN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49" y="1846825"/>
            <a:ext cx="5225851" cy="4307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8280" y="4887135"/>
            <a:ext cx="309571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nearest neighbor upsampling</a:t>
            </a:r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flipH="1" flipV="1">
            <a:off x="4238625" y="4728091"/>
            <a:ext cx="1809655" cy="34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048280" y="2825793"/>
            <a:ext cx="5191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append a 3×3 convolution on each merged map to generate the final feature map, which is to reduce the </a:t>
            </a:r>
            <a:r>
              <a:rPr lang="zh-CN" altLang="en-US" dirty="0" smtClean="0"/>
              <a:t>aliasing </a:t>
            </a:r>
            <a:r>
              <a:rPr lang="zh-CN" altLang="en-US" dirty="0"/>
              <a:t>effect of upsampling.</a:t>
            </a:r>
          </a:p>
        </p:txBody>
      </p:sp>
    </p:spTree>
    <p:extLst>
      <p:ext uri="{BB962C8B-B14F-4D97-AF65-F5344CB8AC3E}">
        <p14:creationId xmlns:p14="http://schemas.microsoft.com/office/powerpoint/2010/main" val="165690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FPN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248694"/>
            <a:ext cx="9525000" cy="3505200"/>
          </a:xfrm>
        </p:spPr>
      </p:pic>
    </p:spTree>
    <p:extLst>
      <p:ext uri="{BB962C8B-B14F-4D97-AF65-F5344CB8AC3E}">
        <p14:creationId xmlns:p14="http://schemas.microsoft.com/office/powerpoint/2010/main" val="11262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About NAS-FPN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3317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smtClean="0"/>
              <a:t>NAS-FPN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99" y="2039237"/>
            <a:ext cx="7216651" cy="33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smtClean="0"/>
              <a:t>NAS-FPN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06" y="1348219"/>
            <a:ext cx="8149839" cy="2674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806" y="4108544"/>
            <a:ext cx="3499978" cy="252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903" y="4108544"/>
            <a:ext cx="3871586" cy="2160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295900" y="5295900"/>
            <a:ext cx="1362075" cy="4762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smtClean="0"/>
              <a:t>NAS-FPN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1" y="1583555"/>
            <a:ext cx="6187976" cy="16232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1" y="3070781"/>
            <a:ext cx="6149873" cy="1036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10" y="3809962"/>
            <a:ext cx="6905589" cy="2550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71875" y="4081959"/>
            <a:ext cx="361950" cy="19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645067" y="4088399"/>
            <a:ext cx="485775" cy="20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06957" y="4022183"/>
            <a:ext cx="441388" cy="312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10235" y="4022183"/>
            <a:ext cx="361950" cy="34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80235" y="4079333"/>
            <a:ext cx="361950" cy="19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015317" y="4079333"/>
            <a:ext cx="361950" cy="19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72847" y="4088399"/>
            <a:ext cx="485775" cy="20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15863" y="3997681"/>
            <a:ext cx="485775" cy="38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280465" y="4079333"/>
            <a:ext cx="485775" cy="20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201625" y="4107907"/>
            <a:ext cx="485775" cy="20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426" y="1353062"/>
            <a:ext cx="3452794" cy="24569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9919" y="3902431"/>
            <a:ext cx="1399781" cy="24957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69122" y="4079333"/>
            <a:ext cx="361950" cy="19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986338" y="4127424"/>
            <a:ext cx="485775" cy="20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32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smtClean="0"/>
              <a:t>NAS-FPN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8" y="1880474"/>
            <a:ext cx="1182124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About FPN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146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7875" y="26701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END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618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873" y="98165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About </a:t>
            </a:r>
            <a:r>
              <a:rPr lang="en-US" altLang="zh-CN" dirty="0"/>
              <a:t>Faster </a:t>
            </a:r>
            <a:r>
              <a:rPr lang="en-US" altLang="zh-CN" dirty="0" smtClean="0"/>
              <a:t>R-CNN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59873" y="2505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About </a:t>
            </a:r>
            <a:r>
              <a:rPr lang="en-US" altLang="zh-CN" dirty="0" smtClean="0">
                <a:solidFill>
                  <a:srgbClr val="FF0000"/>
                </a:solidFill>
              </a:rPr>
              <a:t>FPN</a:t>
            </a:r>
            <a:r>
              <a:rPr lang="en-US" altLang="zh-CN" dirty="0" smtClean="0"/>
              <a:t> (Feature Pyramid Network 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59873" y="4168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NAS-FPN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3539836" y="2140527"/>
            <a:ext cx="505691" cy="70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3609108" y="3676361"/>
            <a:ext cx="505691" cy="706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0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362994"/>
            <a:ext cx="10140845" cy="2880000"/>
          </a:xfrm>
        </p:spPr>
      </p:pic>
    </p:spTree>
    <p:extLst>
      <p:ext uri="{BB962C8B-B14F-4D97-AF65-F5344CB8AC3E}">
        <p14:creationId xmlns:p14="http://schemas.microsoft.com/office/powerpoint/2010/main" val="365285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24" y="2026253"/>
            <a:ext cx="8244443" cy="4032515"/>
          </a:xfrm>
        </p:spPr>
      </p:pic>
      <p:sp>
        <p:nvSpPr>
          <p:cNvPr id="8" name="文本框 7"/>
          <p:cNvSpPr txBox="1"/>
          <p:nvPr/>
        </p:nvSpPr>
        <p:spPr>
          <a:xfrm>
            <a:off x="7000875" y="897041"/>
            <a:ext cx="537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Conv</a:t>
            </a:r>
            <a:r>
              <a:rPr lang="en-US" altLang="zh-CN" dirty="0"/>
              <a:t>:  </a:t>
            </a:r>
            <a:r>
              <a:rPr lang="en-US" altLang="zh-CN" dirty="0" err="1"/>
              <a:t>kernel_size</a:t>
            </a:r>
            <a:r>
              <a:rPr lang="en-US" altLang="zh-CN" dirty="0"/>
              <a:t>=3</a:t>
            </a:r>
            <a:r>
              <a:rPr lang="zh-CN" altLang="en-US" dirty="0"/>
              <a:t>，</a:t>
            </a:r>
            <a:r>
              <a:rPr lang="en-US" altLang="zh-CN" dirty="0"/>
              <a:t>pad=1</a:t>
            </a:r>
            <a:r>
              <a:rPr lang="zh-CN" altLang="en-US" dirty="0"/>
              <a:t>，</a:t>
            </a:r>
            <a:r>
              <a:rPr lang="en-US" altLang="zh-CN" dirty="0" smtClean="0"/>
              <a:t>stride=1</a:t>
            </a:r>
          </a:p>
          <a:p>
            <a:endParaRPr lang="en-US" altLang="zh-CN" dirty="0"/>
          </a:p>
          <a:p>
            <a:r>
              <a:rPr lang="en-US" altLang="zh-CN" dirty="0" smtClean="0"/>
              <a:t>Pool</a:t>
            </a:r>
            <a:r>
              <a:rPr lang="en-US" altLang="zh-CN" dirty="0"/>
              <a:t>: </a:t>
            </a:r>
            <a:r>
              <a:rPr lang="en-US" altLang="zh-CN" dirty="0" err="1"/>
              <a:t>kernel_size</a:t>
            </a:r>
            <a:r>
              <a:rPr lang="en-US" altLang="zh-CN" dirty="0"/>
              <a:t>=2</a:t>
            </a:r>
            <a:r>
              <a:rPr lang="zh-CN" altLang="en-US" dirty="0"/>
              <a:t>，</a:t>
            </a:r>
            <a:r>
              <a:rPr lang="en-US" altLang="zh-CN" dirty="0"/>
              <a:t>stride=2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949170" y="3857844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(M/16)x(N/16)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423271" y="4090409"/>
            <a:ext cx="616928" cy="109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2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50" y="2027421"/>
            <a:ext cx="7496175" cy="2857500"/>
          </a:xfrm>
        </p:spPr>
      </p:pic>
    </p:spTree>
    <p:extLst>
      <p:ext uri="{BB962C8B-B14F-4D97-AF65-F5344CB8AC3E}">
        <p14:creationId xmlns:p14="http://schemas.microsoft.com/office/powerpoint/2010/main" val="151446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713"/>
          </a:xfrm>
        </p:spPr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14" y="3477050"/>
            <a:ext cx="8029575" cy="2085975"/>
          </a:xfrm>
        </p:spPr>
      </p:pic>
      <p:sp>
        <p:nvSpPr>
          <p:cNvPr id="5" name="文本框 4"/>
          <p:cNvSpPr txBox="1"/>
          <p:nvPr/>
        </p:nvSpPr>
        <p:spPr>
          <a:xfrm>
            <a:off x="4106008" y="1762885"/>
            <a:ext cx="538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Region Proposal Networks(RPN)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19" y="730310"/>
            <a:ext cx="2409825" cy="2333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01997" y="2632448"/>
            <a:ext cx="11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anchors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06008" y="3001780"/>
            <a:ext cx="35169" cy="302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1177" y="2533313"/>
            <a:ext cx="4448908" cy="878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64742" y="5081927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bounding box regression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45176" y="3411415"/>
            <a:ext cx="75468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判定</a:t>
            </a:r>
            <a:r>
              <a:rPr lang="en-US" altLang="zh-CN" dirty="0" smtClean="0"/>
              <a:t>positive/negative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anchors</a:t>
            </a:r>
            <a:r>
              <a:rPr lang="zh-CN" altLang="en-US" dirty="0" smtClean="0"/>
              <a:t>与原始图像标记框重合程度</a:t>
            </a:r>
            <a:r>
              <a:rPr lang="en-US" altLang="zh-CN" dirty="0" err="1" smtClean="0"/>
              <a:t>IoU</a:t>
            </a:r>
            <a:r>
              <a:rPr lang="en-US" altLang="zh-CN" dirty="0" smtClean="0"/>
              <a:t>&gt;0.7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9" y="4663025"/>
            <a:ext cx="2238685" cy="180000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3" idx="3"/>
          </p:cNvCxnSpPr>
          <p:nvPr/>
        </p:nvCxnSpPr>
        <p:spPr>
          <a:xfrm flipV="1">
            <a:off x="3173834" y="5451259"/>
            <a:ext cx="607591" cy="11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15" y="1174838"/>
            <a:ext cx="3426637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直接箭头连接符 10"/>
          <p:cNvCxnSpPr>
            <a:stCxn id="16" idx="3"/>
          </p:cNvCxnSpPr>
          <p:nvPr/>
        </p:nvCxnSpPr>
        <p:spPr>
          <a:xfrm>
            <a:off x="3895552" y="2254838"/>
            <a:ext cx="438323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3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81850" y="2291988"/>
            <a:ext cx="35865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那么</a:t>
            </a:r>
            <a:r>
              <a:rPr lang="en-US" altLang="zh-CN" sz="2800" dirty="0"/>
              <a:t>Anchor</a:t>
            </a:r>
            <a:r>
              <a:rPr lang="zh-CN" altLang="en-US" sz="2800" dirty="0"/>
              <a:t>一共有多少个？原图</a:t>
            </a:r>
            <a:r>
              <a:rPr lang="en-US" altLang="zh-CN" sz="2800" dirty="0"/>
              <a:t>800x600</a:t>
            </a:r>
            <a:r>
              <a:rPr lang="zh-CN" altLang="en-US" sz="2800" dirty="0"/>
              <a:t>，</a:t>
            </a:r>
            <a:r>
              <a:rPr lang="en-US" altLang="zh-CN" sz="2800" dirty="0"/>
              <a:t>VGG</a:t>
            </a:r>
            <a:r>
              <a:rPr lang="zh-CN" altLang="en-US" sz="2800" dirty="0"/>
              <a:t>下采样</a:t>
            </a:r>
            <a:r>
              <a:rPr lang="en-US" altLang="zh-CN" sz="2800" dirty="0"/>
              <a:t>16</a:t>
            </a:r>
            <a:r>
              <a:rPr lang="zh-CN" altLang="en-US" sz="2800" dirty="0"/>
              <a:t>倍，</a:t>
            </a:r>
            <a:r>
              <a:rPr lang="en-US" altLang="zh-CN" sz="2800" dirty="0"/>
              <a:t>feature map</a:t>
            </a:r>
            <a:r>
              <a:rPr lang="zh-CN" altLang="en-US" sz="2800" dirty="0"/>
              <a:t>每个点设置</a:t>
            </a:r>
            <a:r>
              <a:rPr lang="en-US" altLang="zh-CN" sz="2800" dirty="0"/>
              <a:t>9</a:t>
            </a:r>
            <a:r>
              <a:rPr lang="zh-CN" altLang="en-US" sz="2800" dirty="0"/>
              <a:t>个</a:t>
            </a:r>
            <a:r>
              <a:rPr lang="en-US" altLang="zh-CN" sz="2800" dirty="0"/>
              <a:t>Anchor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所以：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Ceil(800/16) * ceil(600/16) *9 = 50*38*9=17100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69" y="1942306"/>
            <a:ext cx="426220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Faster R-CNN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7" y="2759321"/>
            <a:ext cx="6600825" cy="1200150"/>
          </a:xfrm>
        </p:spPr>
      </p:pic>
      <p:sp>
        <p:nvSpPr>
          <p:cNvPr id="7" name="矩形 6"/>
          <p:cNvSpPr/>
          <p:nvPr/>
        </p:nvSpPr>
        <p:spPr>
          <a:xfrm>
            <a:off x="2009416" y="1867436"/>
            <a:ext cx="3802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bounding box </a:t>
            </a:r>
            <a:r>
              <a:rPr lang="en-US" altLang="zh-CN" sz="2400" dirty="0" smtClean="0"/>
              <a:t>regression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268275" y="4525788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中心点坐标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，矩形长宽（</a:t>
            </a:r>
            <a:r>
              <a:rPr lang="en-US" altLang="zh-CN" dirty="0" err="1" smtClean="0"/>
              <a:t>h,w</a:t>
            </a:r>
            <a:r>
              <a:rPr lang="en-US" altLang="zh-CN" dirty="0" smtClean="0"/>
              <a:t>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25" y="2938277"/>
            <a:ext cx="3990857" cy="144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4525788"/>
            <a:ext cx="48051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1.4435"/>
  <p:tag name="ORIGINALWIDTH" val="2471.691"/>
  <p:tag name="LATEXADDIN" val="\documentclass{article}&#10;\usepackage{amsmath}&#10;\pagestyle{empty}&#10;\begin{document}&#10;&#10;$L\left(p, u, t^{u}, v\right)=L_{\mathrm{cls}}(p, u)+\lambda[u \geq 1] L_{\mathrm{loc}}\left(t^{u}, v\right)$&#10;&#10;$L_{\mathrm{cls}}(p, u)=-\log p_{u}$&#10;&#10;$L_{\mathrm{loc}}\left(t^{u}, v\right)=\sum_{i \in\{x, y, w, \mathrm{h}\}} \operatorname{smooth}_{L_{1}}\left(t_{i}^{u}-v_{i}\right)$&#10;&#10;&#10;\end{document}"/>
  <p:tag name="IGUANATEXSIZE" val="20"/>
  <p:tag name="IGUANATEXCURSOR" val="22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1098</Words>
  <Application>Microsoft Office PowerPoint</Application>
  <PresentationFormat>宽屏</PresentationFormat>
  <Paragraphs>120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NAS-FPN: Learning Scalable Feature Pyramid Architecture for Object Detection</vt:lpstr>
      <vt:lpstr>PowerPoint 演示文稿</vt:lpstr>
      <vt:lpstr>1，About Faster R-CNN</vt:lpstr>
      <vt:lpstr>About Faster R-CNN</vt:lpstr>
      <vt:lpstr>About Faster R-CNN</vt:lpstr>
      <vt:lpstr>About Faster R-CNN</vt:lpstr>
      <vt:lpstr>About Faster R-CNN</vt:lpstr>
      <vt:lpstr>About Faster R-CNN</vt:lpstr>
      <vt:lpstr>About Faster R-CNN</vt:lpstr>
      <vt:lpstr>About Faster R-CNN</vt:lpstr>
      <vt:lpstr>About Faster R-CNN</vt:lpstr>
      <vt:lpstr>About Faster R-CNN</vt:lpstr>
      <vt:lpstr>About FPN</vt:lpstr>
      <vt:lpstr>About FPN</vt:lpstr>
      <vt:lpstr>PowerPoint 演示文稿</vt:lpstr>
      <vt:lpstr>About NAS-FPN</vt:lpstr>
      <vt:lpstr>About NAS-FPN</vt:lpstr>
      <vt:lpstr>About NAS-FPN</vt:lpstr>
      <vt:lpstr>About NAS-FPN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NAS-FPN: Learning Scalable Feature Pyramid Architecture for Object Detection</dc:title>
  <dc:creator>wong cavan</dc:creator>
  <cp:lastModifiedBy>wong cavan</cp:lastModifiedBy>
  <cp:revision>77</cp:revision>
  <dcterms:created xsi:type="dcterms:W3CDTF">2019-09-21T08:28:22Z</dcterms:created>
  <dcterms:modified xsi:type="dcterms:W3CDTF">2019-10-10T06:57:40Z</dcterms:modified>
</cp:coreProperties>
</file>