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321" r:id="rId5"/>
    <p:sldId id="483" r:id="rId6"/>
    <p:sldId id="531" r:id="rId7"/>
    <p:sldId id="534" r:id="rId8"/>
    <p:sldId id="358" r:id="rId9"/>
    <p:sldId id="525" r:id="rId10"/>
    <p:sldId id="535" r:id="rId11"/>
    <p:sldId id="539" r:id="rId12"/>
    <p:sldId id="538" r:id="rId13"/>
    <p:sldId id="529" r:id="rId14"/>
    <p:sldId id="536" r:id="rId15"/>
    <p:sldId id="527" r:id="rId16"/>
    <p:sldId id="511" r:id="rId17"/>
    <p:sldId id="302" r:id="rId1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>
          <p15:clr>
            <a:srgbClr val="A4A3A4"/>
          </p15:clr>
        </p15:guide>
        <p15:guide id="2" pos="39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EC6"/>
    <a:srgbClr val="2E75B6"/>
    <a:srgbClr val="5B9BD5"/>
    <a:srgbClr val="00B0F0"/>
    <a:srgbClr val="66DAFF"/>
    <a:srgbClr val="5A80C7"/>
    <a:srgbClr val="393A3F"/>
    <a:srgbClr val="66D9AB"/>
    <a:srgbClr val="27BDBA"/>
    <a:srgbClr val="68B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9836" autoAdjust="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>
        <p:guide orient="horz" pos="2207"/>
        <p:guide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2020/3/16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2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能学习到具有因果关系的特征表示的网络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9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对照组与实验组一致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441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不是考虑整个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的每个特征单独影响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，综合起来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10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0-1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指示变量，上式左侧表示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Z-1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可以近似表示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指示变量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某一维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表示某个样本属于实验组（也就是左侧是实验组），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（也就是右侧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1-I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）表示对照组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从特征角度考虑，划分对照组，包含的特征维度的信息。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05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077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94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热力图（梯度）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93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优点就是前面的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，缺点需要加载整个数据集训练或者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比较大才好，而且这种样本重新分配权重的方式本身就不好，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就好像一个平面的向量怎么组合都得不到法向量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看不见其他域，自己怎么知道自己在什么域，怎么知道通用域是什么样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比较有意思的是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7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我的报告到此结束，谢谢各位老师。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3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伪特征</a:t>
            </a:r>
            <a:endParaRPr lang="en-US" altLang="zh-CN" dirty="0" smtClean="0"/>
          </a:p>
          <a:p>
            <a:r>
              <a:rPr lang="zh-CN" altLang="en-US" dirty="0" smtClean="0"/>
              <a:t>无论什么情况下，因果关系都一致，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关系不变，本文定义为域不变性的关系定义为因果关系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5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Inductive </a:t>
            </a:r>
            <a:r>
              <a:rPr lang="zh-CN" altLang="en-US" dirty="0" smtClean="0"/>
              <a:t>归纳学习</a:t>
            </a:r>
            <a:endParaRPr lang="en-US" altLang="zh-CN" dirty="0" smtClean="0"/>
          </a:p>
          <a:p>
            <a:r>
              <a:rPr lang="zh-CN" altLang="en-US" dirty="0" smtClean="0"/>
              <a:t>迁移学习的一种</a:t>
            </a:r>
            <a:endParaRPr lang="en-US" altLang="zh-CN" dirty="0" smtClean="0"/>
          </a:p>
          <a:p>
            <a:r>
              <a:rPr lang="zh-CN" altLang="en-US" dirty="0" smtClean="0"/>
              <a:t>训练数据和测试数据分布不一致（例如下一页），但任务一致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7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数据分布不同，但任务都是识别数字</a:t>
            </a:r>
            <a:endParaRPr lang="en-US" altLang="zh-CN" dirty="0" smtClean="0"/>
          </a:p>
          <a:p>
            <a:r>
              <a:rPr lang="zh-CN" altLang="en-US" dirty="0" smtClean="0"/>
              <a:t>使源域和目标域经过网络的输出特征相匹配，也就是不同域输出特征一致</a:t>
            </a:r>
            <a:endParaRPr lang="en-US" altLang="zh-CN" dirty="0" smtClean="0"/>
          </a:p>
          <a:p>
            <a:r>
              <a:rPr lang="zh-CN" altLang="en-US" dirty="0" smtClean="0"/>
              <a:t>把目标域数据变换为源域，训练出的模型自然适用于源域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7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通过特征就能识别出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属于某个域的网络</a:t>
            </a:r>
            <a:r>
              <a:rPr lang="en-US" altLang="zh-CN" dirty="0" err="1" smtClean="0"/>
              <a:t>Gd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GAN</a:t>
            </a:r>
            <a:r>
              <a:rPr lang="zh-CN" altLang="en-US" dirty="0" smtClean="0"/>
              <a:t>类似思想，让原始网络输出的特征不包含域信息（无用信息）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5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用目标域（真图像）修正源域（</a:t>
            </a:r>
            <a:r>
              <a:rPr lang="en-US" altLang="zh-CN" dirty="0" smtClean="0"/>
              <a:t>synthetic</a:t>
            </a:r>
            <a:r>
              <a:rPr lang="zh-CN" altLang="en-US" dirty="0" smtClean="0"/>
              <a:t>合成图像），变成更真实的图像</a:t>
            </a:r>
            <a:r>
              <a:rPr lang="en-US" altLang="zh-CN" dirty="0" smtClean="0"/>
              <a:t>refined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4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属于第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类方法</a:t>
            </a:r>
            <a:endParaRPr lang="en-US" altLang="zh-CN" dirty="0" smtClean="0"/>
          </a:p>
          <a:p>
            <a:r>
              <a:rPr lang="en-US" altLang="zh-CN" dirty="0" smtClean="0"/>
              <a:t>Want</a:t>
            </a:r>
            <a:r>
              <a:rPr lang="en-US" altLang="zh-CN" baseline="0" dirty="0" smtClean="0"/>
              <a:t> P=Q</a:t>
            </a:r>
          </a:p>
          <a:p>
            <a:r>
              <a:rPr lang="zh-CN" altLang="en-US" baseline="0" dirty="0" smtClean="0"/>
              <a:t>网络能力足够，但</a:t>
            </a:r>
            <a:r>
              <a:rPr lang="en-US" altLang="zh-CN" baseline="0" dirty="0" smtClean="0"/>
              <a:t>P</a:t>
            </a:r>
            <a:r>
              <a:rPr lang="zh-CN" altLang="en-US" baseline="0" dirty="0" smtClean="0"/>
              <a:t>≠</a:t>
            </a:r>
            <a:r>
              <a:rPr lang="en-US" altLang="zh-CN" baseline="0" dirty="0" smtClean="0"/>
              <a:t>Q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每个样本赋予一个权重，这样就把源域变换到另一个域，理想情况是变换到一个通用域，用通用域训练的模型具有域自适应性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5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3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7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603048" y="1392983"/>
            <a:ext cx="8963009" cy="28007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44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CAUSAL REPRESENTATION LEARNING FOR</a:t>
            </a:r>
          </a:p>
          <a:p>
            <a:pPr algn="ctr"/>
            <a:r>
              <a:rPr lang="en-US" altLang="zh-CN" sz="44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UNSUPERVISED DOMAIN ADAPTATION</a:t>
            </a:r>
            <a:endParaRPr lang="zh-CN" altLang="en-US" sz="4400" dirty="0" smtClean="0">
              <a:ln w="0"/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 rot="10800000">
            <a:off x="305249" y="4609465"/>
            <a:ext cx="11559091" cy="112141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65305" y="4606925"/>
            <a:ext cx="227330" cy="1127760"/>
            <a:chOff x="5420076" y="1110496"/>
            <a:chExt cx="146809" cy="607640"/>
          </a:xfrm>
        </p:grpSpPr>
        <p:sp>
          <p:nvSpPr>
            <p:cNvPr id="4" name="矩形 3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0375" y="4831715"/>
            <a:ext cx="11440795" cy="70548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University of Science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Technology of China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0160" y="4599940"/>
            <a:ext cx="227330" cy="1127760"/>
            <a:chOff x="5420076" y="1110496"/>
            <a:chExt cx="146809" cy="607640"/>
          </a:xfrm>
        </p:grpSpPr>
        <p:sp>
          <p:nvSpPr>
            <p:cNvPr id="11" name="矩形 10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21" y="262255"/>
            <a:ext cx="12190714" cy="497205"/>
            <a:chOff x="1921" y="262255"/>
            <a:chExt cx="12190714" cy="497205"/>
          </a:xfrm>
        </p:grpSpPr>
        <p:grpSp>
          <p:nvGrpSpPr>
            <p:cNvPr id="27" name="组合 26"/>
            <p:cNvGrpSpPr/>
            <p:nvPr/>
          </p:nvGrpSpPr>
          <p:grpSpPr>
            <a:xfrm>
              <a:off x="1921" y="265952"/>
              <a:ext cx="688340" cy="492760"/>
              <a:chOff x="4327" y="9165"/>
              <a:chExt cx="1084" cy="77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4327" y="9174"/>
                <a:ext cx="174" cy="766"/>
                <a:chOff x="5420076" y="1110496"/>
                <a:chExt cx="146809" cy="607640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39" y="9165"/>
                <a:ext cx="773" cy="776"/>
                <a:chOff x="6627633" y="1382238"/>
                <a:chExt cx="491115" cy="49287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grpSp>
          <p:nvGrpSpPr>
            <p:cNvPr id="28" name="组合 27"/>
            <p:cNvGrpSpPr/>
            <p:nvPr/>
          </p:nvGrpSpPr>
          <p:grpSpPr>
            <a:xfrm>
              <a:off x="778526" y="262255"/>
              <a:ext cx="11414109" cy="497205"/>
              <a:chOff x="509270" y="262255"/>
              <a:chExt cx="11683365" cy="49720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7958436" y="304762"/>
                <a:ext cx="3390408" cy="40010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 BACKGROUND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0800000">
                <a:off x="509270" y="262255"/>
                <a:ext cx="10903585" cy="497205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1497945" y="262255"/>
                <a:ext cx="694690" cy="492760"/>
                <a:chOff x="18107" y="413"/>
                <a:chExt cx="1094" cy="77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19027" y="422"/>
                  <a:ext cx="174" cy="766"/>
                  <a:chOff x="5420076" y="1110496"/>
                  <a:chExt cx="146809" cy="607640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5420076" y="1110496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5420076" y="1237200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5420076" y="1363904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5420076" y="1490608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5420076" y="1617313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18107" y="413"/>
                  <a:ext cx="773" cy="776"/>
                  <a:chOff x="6627633" y="1382238"/>
                  <a:chExt cx="491115" cy="492879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6627633" y="1382238"/>
                    <a:ext cx="491115" cy="492879"/>
                  </a:xfrm>
                  <a:prstGeom prst="rect">
                    <a:avLst/>
                  </a:prstGeom>
                  <a:solidFill>
                    <a:srgbClr val="567EC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Freeform 96"/>
                  <p:cNvSpPr/>
                  <p:nvPr/>
                </p:nvSpPr>
                <p:spPr bwMode="auto">
                  <a:xfrm>
                    <a:off x="6732897" y="1492815"/>
                    <a:ext cx="280590" cy="270687"/>
                  </a:xfrm>
                  <a:custGeom>
                    <a:avLst/>
                    <a:gdLst>
                      <a:gd name="T0" fmla="*/ 184 w 216"/>
                      <a:gd name="T1" fmla="*/ 0 h 208"/>
                      <a:gd name="T2" fmla="*/ 152 w 216"/>
                      <a:gd name="T3" fmla="*/ 32 h 208"/>
                      <a:gd name="T4" fmla="*/ 154 w 216"/>
                      <a:gd name="T5" fmla="*/ 41 h 208"/>
                      <a:gd name="T6" fmla="*/ 60 w 216"/>
                      <a:gd name="T7" fmla="*/ 80 h 208"/>
                      <a:gd name="T8" fmla="*/ 32 w 216"/>
                      <a:gd name="T9" fmla="*/ 64 h 208"/>
                      <a:gd name="T10" fmla="*/ 0 w 216"/>
                      <a:gd name="T11" fmla="*/ 96 h 208"/>
                      <a:gd name="T12" fmla="*/ 32 w 216"/>
                      <a:gd name="T13" fmla="*/ 128 h 208"/>
                      <a:gd name="T14" fmla="*/ 56 w 216"/>
                      <a:gd name="T15" fmla="*/ 118 h 208"/>
                      <a:gd name="T16" fmla="*/ 116 w 216"/>
                      <a:gd name="T17" fmla="*/ 161 h 208"/>
                      <a:gd name="T18" fmla="*/ 112 w 216"/>
                      <a:gd name="T19" fmla="*/ 176 h 208"/>
                      <a:gd name="T20" fmla="*/ 144 w 216"/>
                      <a:gd name="T21" fmla="*/ 208 h 208"/>
                      <a:gd name="T22" fmla="*/ 176 w 216"/>
                      <a:gd name="T23" fmla="*/ 176 h 208"/>
                      <a:gd name="T24" fmla="*/ 144 w 216"/>
                      <a:gd name="T25" fmla="*/ 144 h 208"/>
                      <a:gd name="T26" fmla="*/ 121 w 216"/>
                      <a:gd name="T27" fmla="*/ 154 h 208"/>
                      <a:gd name="T28" fmla="*/ 61 w 216"/>
                      <a:gd name="T29" fmla="*/ 111 h 208"/>
                      <a:gd name="T30" fmla="*/ 64 w 216"/>
                      <a:gd name="T31" fmla="*/ 96 h 208"/>
                      <a:gd name="T32" fmla="*/ 63 w 216"/>
                      <a:gd name="T33" fmla="*/ 87 h 208"/>
                      <a:gd name="T34" fmla="*/ 157 w 216"/>
                      <a:gd name="T35" fmla="*/ 48 h 208"/>
                      <a:gd name="T36" fmla="*/ 184 w 216"/>
                      <a:gd name="T37" fmla="*/ 64 h 208"/>
                      <a:gd name="T38" fmla="*/ 216 w 216"/>
                      <a:gd name="T39" fmla="*/ 32 h 208"/>
                      <a:gd name="T40" fmla="*/ 184 w 216"/>
                      <a:gd name="T41" fmla="*/ 0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16" h="208">
                        <a:moveTo>
                          <a:pt x="184" y="0"/>
                        </a:moveTo>
                        <a:cubicBezTo>
                          <a:pt x="167" y="0"/>
                          <a:pt x="152" y="14"/>
                          <a:pt x="152" y="32"/>
                        </a:cubicBezTo>
                        <a:cubicBezTo>
                          <a:pt x="152" y="35"/>
                          <a:pt x="153" y="38"/>
                          <a:pt x="154" y="41"/>
                        </a:cubicBezTo>
                        <a:cubicBezTo>
                          <a:pt x="60" y="80"/>
                          <a:pt x="60" y="80"/>
                          <a:pt x="60" y="80"/>
                        </a:cubicBezTo>
                        <a:cubicBezTo>
                          <a:pt x="55" y="70"/>
                          <a:pt x="44" y="64"/>
                          <a:pt x="32" y="64"/>
                        </a:cubicBezTo>
                        <a:cubicBezTo>
                          <a:pt x="15" y="64"/>
                          <a:pt x="0" y="78"/>
                          <a:pt x="0" y="96"/>
                        </a:cubicBezTo>
                        <a:cubicBezTo>
                          <a:pt x="0" y="113"/>
                          <a:pt x="15" y="128"/>
                          <a:pt x="32" y="128"/>
                        </a:cubicBezTo>
                        <a:cubicBezTo>
                          <a:pt x="42" y="128"/>
                          <a:pt x="50" y="124"/>
                          <a:pt x="56" y="118"/>
                        </a:cubicBezTo>
                        <a:cubicBezTo>
                          <a:pt x="116" y="161"/>
                          <a:pt x="116" y="161"/>
                          <a:pt x="116" y="161"/>
                        </a:cubicBezTo>
                        <a:cubicBezTo>
                          <a:pt x="114" y="165"/>
                          <a:pt x="112" y="170"/>
                          <a:pt x="112" y="176"/>
                        </a:cubicBezTo>
                        <a:cubicBezTo>
                          <a:pt x="112" y="193"/>
                          <a:pt x="127" y="208"/>
                          <a:pt x="144" y="208"/>
                        </a:cubicBezTo>
                        <a:cubicBezTo>
                          <a:pt x="162" y="208"/>
                          <a:pt x="176" y="193"/>
                          <a:pt x="176" y="176"/>
                        </a:cubicBezTo>
                        <a:cubicBezTo>
                          <a:pt x="176" y="158"/>
                          <a:pt x="162" y="144"/>
                          <a:pt x="144" y="144"/>
                        </a:cubicBezTo>
                        <a:cubicBezTo>
                          <a:pt x="135" y="144"/>
                          <a:pt x="127" y="148"/>
                          <a:pt x="121" y="154"/>
                        </a:cubicBezTo>
                        <a:cubicBezTo>
                          <a:pt x="61" y="111"/>
                          <a:pt x="61" y="111"/>
                          <a:pt x="61" y="111"/>
                        </a:cubicBezTo>
                        <a:cubicBezTo>
                          <a:pt x="63" y="107"/>
                          <a:pt x="64" y="101"/>
                          <a:pt x="64" y="96"/>
                        </a:cubicBezTo>
                        <a:cubicBezTo>
                          <a:pt x="64" y="93"/>
                          <a:pt x="64" y="90"/>
                          <a:pt x="63" y="87"/>
                        </a:cubicBezTo>
                        <a:cubicBezTo>
                          <a:pt x="157" y="48"/>
                          <a:pt x="157" y="48"/>
                          <a:pt x="157" y="48"/>
                        </a:cubicBezTo>
                        <a:cubicBezTo>
                          <a:pt x="162" y="57"/>
                          <a:pt x="173" y="64"/>
                          <a:pt x="184" y="64"/>
                        </a:cubicBezTo>
                        <a:cubicBezTo>
                          <a:pt x="202" y="64"/>
                          <a:pt x="216" y="49"/>
                          <a:pt x="216" y="32"/>
                        </a:cubicBezTo>
                        <a:cubicBezTo>
                          <a:pt x="216" y="14"/>
                          <a:pt x="202" y="0"/>
                          <a:pt x="18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D1C2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" name="矩形 15"/>
          <p:cNvSpPr/>
          <p:nvPr/>
        </p:nvSpPr>
        <p:spPr>
          <a:xfrm>
            <a:off x="1455717" y="1276945"/>
            <a:ext cx="9164548" cy="293354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0372315" y="1153994"/>
            <a:ext cx="484560" cy="382543"/>
            <a:chOff x="4625150" y="6808108"/>
            <a:chExt cx="540316" cy="426561"/>
          </a:xfrm>
          <a:solidFill>
            <a:srgbClr val="4C98CF"/>
          </a:solidFill>
        </p:grpSpPr>
        <p:sp>
          <p:nvSpPr>
            <p:cNvPr id="58" name="Freeform 127"/>
            <p:cNvSpPr/>
            <p:nvPr/>
          </p:nvSpPr>
          <p:spPr bwMode="auto">
            <a:xfrm>
              <a:off x="4625150" y="6808108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9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220500" y="1160317"/>
            <a:ext cx="484560" cy="382543"/>
            <a:chOff x="4625150" y="6808108"/>
            <a:chExt cx="540316" cy="426561"/>
          </a:xfrm>
          <a:solidFill>
            <a:srgbClr val="4C98CF"/>
          </a:solidFill>
        </p:grpSpPr>
        <p:sp>
          <p:nvSpPr>
            <p:cNvPr id="61" name="Freeform 127"/>
            <p:cNvSpPr/>
            <p:nvPr/>
          </p:nvSpPr>
          <p:spPr bwMode="auto">
            <a:xfrm>
              <a:off x="4625150" y="6808108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2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</p:spTree>
  </p:cSld>
  <p:clrMapOvr>
    <a:masterClrMapping/>
  </p:clrMapOvr>
  <p:transition spd="slow" advTm="11719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1925042" y="2535420"/>
            <a:ext cx="4614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One way, sample </a:t>
            </a:r>
            <a:r>
              <a:rPr lang="en-US" altLang="zh-CN" sz="2800" dirty="0"/>
              <a:t>weights </a:t>
            </a:r>
            <a:r>
              <a:rPr lang="en-US" altLang="zh-CN" sz="2800" dirty="0" smtClean="0"/>
              <a:t>W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7524" y="3633815"/>
            <a:ext cx="6534150" cy="10477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227354" y="4826074"/>
            <a:ext cx="560666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variables X on treated (T = 1) and control (T = 0) groups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00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681" y="1794238"/>
            <a:ext cx="89439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8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2216896" y="2101118"/>
            <a:ext cx="6819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 smtClean="0"/>
              <a:t>Futher</a:t>
            </a:r>
            <a:r>
              <a:rPr lang="en-US" altLang="zh-CN" sz="2800" dirty="0" smtClean="0"/>
              <a:t> more : a </a:t>
            </a:r>
            <a:r>
              <a:rPr lang="en-US" altLang="zh-CN" sz="2800" dirty="0"/>
              <a:t>global balancing </a:t>
            </a:r>
            <a:r>
              <a:rPr lang="en-US" altLang="zh-CN" sz="2800" dirty="0" err="1" smtClean="0"/>
              <a:t>regularizer</a:t>
            </a:r>
            <a:r>
              <a:rPr lang="en-US" altLang="zh-CN" sz="2800" dirty="0" smtClean="0"/>
              <a:t> G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8924" y="3063823"/>
            <a:ext cx="6991350" cy="10763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44624" y="4217838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I</a:t>
            </a:r>
            <a:r>
              <a:rPr lang="en-US" altLang="zh-CN" dirty="0"/>
              <a:t> is and indicator matrix that indicates whether the feature</a:t>
            </a:r>
          </a:p>
          <a:p>
            <a:r>
              <a:rPr lang="en-US" altLang="zh-CN" dirty="0"/>
              <a:t>exists in data samples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744623" y="4883636"/>
                <a:ext cx="6781931" cy="689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is </a:t>
                </a:r>
                <a:r>
                  <a:rPr lang="en-US" altLang="zh-CN" dirty="0"/>
                  <a:t>a vector of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feature representation of all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.,−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is the set of all features </a:t>
                </a:r>
                <a:r>
                  <a:rPr lang="en-US" altLang="zh-CN" dirty="0" smtClean="0"/>
                  <a:t>representations except </a:t>
                </a:r>
                <a:r>
                  <a:rPr lang="en-US" altLang="zh-CN" dirty="0"/>
                  <a:t>the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ones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623" y="4883636"/>
                <a:ext cx="6781931" cy="689997"/>
              </a:xfrm>
              <a:prstGeom prst="rect">
                <a:avLst/>
              </a:prstGeom>
              <a:blipFill>
                <a:blip r:embed="rId7"/>
                <a:stretch>
                  <a:fillRect l="-809" t="-3540" b="-15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15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3267" y="2449516"/>
            <a:ext cx="5628169" cy="18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17156" y="4267442"/>
            <a:ext cx="335630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all the weights are non-negative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05567" y="4997817"/>
            <a:ext cx="291099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reduce the sample variance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3191069" y="3989829"/>
            <a:ext cx="951723" cy="259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598367" y="4065344"/>
            <a:ext cx="18662" cy="92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71743" y="4267441"/>
            <a:ext cx="436818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avoids </a:t>
            </a:r>
            <a:r>
              <a:rPr lang="en-US" altLang="zh-CN" dirty="0" smtClean="0"/>
              <a:t>all sample </a:t>
            </a:r>
            <a:r>
              <a:rPr lang="en-US" altLang="zh-CN" dirty="0"/>
              <a:t>weights from being zero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800392" y="3989829"/>
            <a:ext cx="721044" cy="268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7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690" y="1686559"/>
            <a:ext cx="9381818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000" b="1" dirty="0">
                  <a:latin typeface="Calibri Light" panose="020F0302020204030204" charset="0"/>
                  <a:ea typeface="宋体" panose="02010600030101010101" pitchFamily="2" charset="-122"/>
                  <a:cs typeface="+mn-ea"/>
                </a:rPr>
                <a:t>效果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8190" y="1566221"/>
            <a:ext cx="601714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3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b="1" dirty="0" smtClean="0">
                  <a:latin typeface="Calibri Light" panose="020F0302020204030204" charset="0"/>
                  <a:ea typeface="宋体" panose="02010600030101010101" pitchFamily="2" charset="-122"/>
                  <a:cs typeface="+mn-ea"/>
                </a:rPr>
                <a:t>new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8125" y="1071562"/>
            <a:ext cx="0" cy="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235" y="2187302"/>
            <a:ext cx="96727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0800000">
            <a:off x="305248" y="5495290"/>
            <a:ext cx="11578346" cy="118364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10795" y="5492115"/>
            <a:ext cx="227330" cy="1189990"/>
            <a:chOff x="5420076" y="1110496"/>
            <a:chExt cx="146809" cy="607640"/>
          </a:xfrm>
        </p:grpSpPr>
        <p:sp>
          <p:nvSpPr>
            <p:cNvPr id="5" name="矩形 4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760855" y="5739765"/>
            <a:ext cx="8923655" cy="76708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TNANKS FOR LISTENING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973039" y="5485765"/>
            <a:ext cx="227330" cy="1189990"/>
            <a:chOff x="5420076" y="1110496"/>
            <a:chExt cx="146809" cy="607640"/>
          </a:xfrm>
        </p:grpSpPr>
        <p:sp>
          <p:nvSpPr>
            <p:cNvPr id="13" name="矩形 12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921" y="262252"/>
            <a:ext cx="12190714" cy="497205"/>
            <a:chOff x="1921" y="262252"/>
            <a:chExt cx="12190714" cy="497205"/>
          </a:xfrm>
        </p:grpSpPr>
        <p:grpSp>
          <p:nvGrpSpPr>
            <p:cNvPr id="22" name="组合 21"/>
            <p:cNvGrpSpPr/>
            <p:nvPr/>
          </p:nvGrpSpPr>
          <p:grpSpPr>
            <a:xfrm>
              <a:off x="1921" y="265952"/>
              <a:ext cx="688340" cy="492760"/>
              <a:chOff x="4327" y="9165"/>
              <a:chExt cx="1084" cy="77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4327" y="9174"/>
                <a:ext cx="174" cy="766"/>
                <a:chOff x="5420076" y="1110496"/>
                <a:chExt cx="146809" cy="607640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4639" y="9165"/>
                <a:ext cx="773" cy="776"/>
                <a:chOff x="6627633" y="1382238"/>
                <a:chExt cx="491115" cy="492879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778524" y="262252"/>
              <a:ext cx="11414111" cy="497205"/>
              <a:chOff x="509268" y="262252"/>
              <a:chExt cx="11683367" cy="497205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7958436" y="304762"/>
                <a:ext cx="3390408" cy="40010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 BACKGROUND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 rot="10800000">
                <a:off x="509268" y="262252"/>
                <a:ext cx="10874135" cy="497205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11608435" y="267970"/>
                <a:ext cx="584200" cy="486410"/>
                <a:chOff x="18281" y="422"/>
                <a:chExt cx="920" cy="766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19027" y="422"/>
                  <a:ext cx="174" cy="766"/>
                  <a:chOff x="5420076" y="1110496"/>
                  <a:chExt cx="146809" cy="607640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420076" y="1110496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矩形 62"/>
                  <p:cNvSpPr/>
                  <p:nvPr/>
                </p:nvSpPr>
                <p:spPr>
                  <a:xfrm>
                    <a:off x="5420076" y="1237200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>
                    <a:off x="5420076" y="1363904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矩形 64"/>
                  <p:cNvSpPr/>
                  <p:nvPr/>
                </p:nvSpPr>
                <p:spPr>
                  <a:xfrm>
                    <a:off x="5420076" y="1490608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/>
                  <p:cNvSpPr/>
                  <p:nvPr/>
                </p:nvSpPr>
                <p:spPr>
                  <a:xfrm>
                    <a:off x="5420076" y="1617313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1" name="Freeform 96"/>
                <p:cNvSpPr/>
                <p:nvPr/>
              </p:nvSpPr>
              <p:spPr bwMode="auto">
                <a:xfrm>
                  <a:off x="18281" y="586"/>
                  <a:ext cx="442" cy="426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</p:grpSp>
      <p:sp>
        <p:nvSpPr>
          <p:cNvPr id="78" name="矩形 77"/>
          <p:cNvSpPr/>
          <p:nvPr/>
        </p:nvSpPr>
        <p:spPr>
          <a:xfrm>
            <a:off x="11497945" y="262255"/>
            <a:ext cx="490855" cy="49276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96"/>
          <p:cNvSpPr/>
          <p:nvPr/>
        </p:nvSpPr>
        <p:spPr bwMode="auto">
          <a:xfrm>
            <a:off x="11603153" y="372805"/>
            <a:ext cx="280441" cy="270622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10788" y="2116858"/>
            <a:ext cx="4970117" cy="1905091"/>
            <a:chOff x="3610788" y="2116858"/>
            <a:chExt cx="4970117" cy="1905091"/>
          </a:xfrm>
        </p:grpSpPr>
        <p:sp>
          <p:nvSpPr>
            <p:cNvPr id="66" name="文本框 65"/>
            <p:cNvSpPr txBox="1"/>
            <p:nvPr/>
          </p:nvSpPr>
          <p:spPr>
            <a:xfrm>
              <a:off x="4603816" y="2413736"/>
              <a:ext cx="3190343" cy="1446548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zh-CN" altLang="en-US" sz="8800" dirty="0" smtClean="0">
                  <a:ln w="0"/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谢谢！</a:t>
              </a:r>
              <a:endParaRPr lang="zh-CN" altLang="en-US" sz="88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852810" y="2245537"/>
              <a:ext cx="4489807" cy="177641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48"/>
            <p:cNvGrpSpPr/>
            <p:nvPr/>
          </p:nvGrpSpPr>
          <p:grpSpPr>
            <a:xfrm>
              <a:off x="3610788" y="2116858"/>
              <a:ext cx="484560" cy="382542"/>
              <a:chOff x="4625149" y="6808109"/>
              <a:chExt cx="540316" cy="426560"/>
            </a:xfrm>
            <a:solidFill>
              <a:srgbClr val="4C98CF"/>
            </a:solidFill>
          </p:grpSpPr>
          <p:sp>
            <p:nvSpPr>
              <p:cNvPr id="54" name="Freeform 127"/>
              <p:cNvSpPr/>
              <p:nvPr/>
            </p:nvSpPr>
            <p:spPr bwMode="auto">
              <a:xfrm>
                <a:off x="4625149" y="6808109"/>
                <a:ext cx="540316" cy="35204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Freeform 128"/>
              <p:cNvSpPr/>
              <p:nvPr/>
            </p:nvSpPr>
            <p:spPr bwMode="auto">
              <a:xfrm>
                <a:off x="4736940" y="7025799"/>
                <a:ext cx="314776" cy="208870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3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3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  <p:grpSp>
          <p:nvGrpSpPr>
            <p:cNvPr id="56" name="组合 48"/>
            <p:cNvGrpSpPr/>
            <p:nvPr/>
          </p:nvGrpSpPr>
          <p:grpSpPr>
            <a:xfrm>
              <a:off x="8096345" y="2122249"/>
              <a:ext cx="484560" cy="382547"/>
              <a:chOff x="4625150" y="6808104"/>
              <a:chExt cx="540316" cy="426565"/>
            </a:xfrm>
            <a:solidFill>
              <a:srgbClr val="4C98CF"/>
            </a:solidFill>
          </p:grpSpPr>
          <p:sp>
            <p:nvSpPr>
              <p:cNvPr id="57" name="Freeform 127"/>
              <p:cNvSpPr/>
              <p:nvPr/>
            </p:nvSpPr>
            <p:spPr bwMode="auto">
              <a:xfrm>
                <a:off x="4625150" y="6808104"/>
                <a:ext cx="540316" cy="35204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Freeform 128"/>
              <p:cNvSpPr/>
              <p:nvPr/>
            </p:nvSpPr>
            <p:spPr bwMode="auto">
              <a:xfrm>
                <a:off x="4736940" y="7025799"/>
                <a:ext cx="314776" cy="208870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3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3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6200000">
            <a:off x="-2792730" y="2781300"/>
            <a:ext cx="6857365" cy="1278890"/>
          </a:xfrm>
          <a:prstGeom prst="rect">
            <a:avLst/>
          </a:prstGeom>
          <a:gradFill>
            <a:gsLst>
              <a:gs pos="54000">
                <a:srgbClr val="567EC6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 rot="5400000">
            <a:off x="541655" y="6120765"/>
            <a:ext cx="189865" cy="1285240"/>
            <a:chOff x="5420076" y="1110496"/>
            <a:chExt cx="146809" cy="607640"/>
          </a:xfrm>
        </p:grpSpPr>
        <p:sp>
          <p:nvSpPr>
            <p:cNvPr id="18" name="矩形 17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24460" y="106045"/>
            <a:ext cx="1027430" cy="3599815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b="1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b="1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497945" y="262255"/>
            <a:ext cx="694690" cy="492760"/>
            <a:chOff x="18107" y="413"/>
            <a:chExt cx="1094" cy="776"/>
          </a:xfrm>
        </p:grpSpPr>
        <p:grpSp>
          <p:nvGrpSpPr>
            <p:cNvPr id="27" name="组合 26"/>
            <p:cNvGrpSpPr/>
            <p:nvPr/>
          </p:nvGrpSpPr>
          <p:grpSpPr>
            <a:xfrm>
              <a:off x="19027" y="422"/>
              <a:ext cx="174" cy="766"/>
              <a:chOff x="5420076" y="1110496"/>
              <a:chExt cx="146809" cy="60764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420076" y="1110496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420076" y="1237200"/>
                <a:ext cx="146809" cy="10082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420076" y="1363904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420076" y="1490608"/>
                <a:ext cx="146809" cy="10082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420076" y="1617313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8107" y="413"/>
              <a:ext cx="773" cy="776"/>
              <a:chOff x="6627633" y="1382238"/>
              <a:chExt cx="491115" cy="492879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627633" y="1382238"/>
                <a:ext cx="491115" cy="492879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Freeform 96"/>
              <p:cNvSpPr/>
              <p:nvPr/>
            </p:nvSpPr>
            <p:spPr bwMode="auto">
              <a:xfrm>
                <a:off x="6732897" y="1492815"/>
                <a:ext cx="280590" cy="270687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660721" y="1905952"/>
            <a:ext cx="7451900" cy="2887979"/>
            <a:chOff x="2455023" y="1217737"/>
            <a:chExt cx="7451900" cy="2887979"/>
          </a:xfrm>
        </p:grpSpPr>
        <p:sp>
          <p:nvSpPr>
            <p:cNvPr id="87" name="文本框 86"/>
            <p:cNvSpPr txBox="1"/>
            <p:nvPr/>
          </p:nvSpPr>
          <p:spPr>
            <a:xfrm>
              <a:off x="3601588" y="1266569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3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875606" y="1288182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857826" y="3256804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183020" y="3256804"/>
              <a:ext cx="1107988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2455023" y="1225357"/>
              <a:ext cx="1038225" cy="923924"/>
              <a:chOff x="821769" y="1826238"/>
              <a:chExt cx="1038225" cy="92392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rgbClr val="FFFFFF"/>
                    </a:solidFill>
                    <a:sym typeface="Arial" panose="020B0604020202020204" pitchFamily="34" charset="0"/>
                  </a:rPr>
                  <a:t>01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36069" y="235963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355169" y="235963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802233" y="1217737"/>
              <a:ext cx="1038225" cy="935354"/>
              <a:chOff x="821769" y="1826238"/>
              <a:chExt cx="1038225" cy="935354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02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2455023" y="3166552"/>
              <a:ext cx="1038225" cy="935354"/>
              <a:chOff x="821769" y="1826238"/>
              <a:chExt cx="1038225" cy="935354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03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6802233" y="3170362"/>
              <a:ext cx="1038225" cy="935354"/>
              <a:chOff x="821769" y="1826238"/>
              <a:chExt cx="1038225" cy="935354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04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651"/>
    </mc:Choice>
    <mc:Fallback xmlns="">
      <p:transition advTm="1765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1270" y="262255"/>
            <a:ext cx="12193905" cy="523498"/>
            <a:chOff x="-1270" y="262255"/>
            <a:chExt cx="12193905" cy="523498"/>
          </a:xfrm>
        </p:grpSpPr>
        <p:sp>
          <p:nvSpPr>
            <p:cNvPr id="33" name="矩形 32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22234" y="319437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问题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-1270" y="263525"/>
              <a:ext cx="490855" cy="522228"/>
              <a:chOff x="9916" y="358"/>
              <a:chExt cx="773" cy="88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019" y="358"/>
                <a:ext cx="475" cy="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sp>
        <p:nvSpPr>
          <p:cNvPr id="7" name="矩形 6"/>
          <p:cNvSpPr/>
          <p:nvPr/>
        </p:nvSpPr>
        <p:spPr>
          <a:xfrm>
            <a:off x="5961062" y="2950636"/>
            <a:ext cx="53736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learn </a:t>
            </a:r>
            <a:r>
              <a:rPr lang="en-US" altLang="zh-CN" sz="2800" dirty="0">
                <a:solidFill>
                  <a:srgbClr val="FF0000"/>
                </a:solidFill>
              </a:rPr>
              <a:t>domain-invariant</a:t>
            </a:r>
            <a:r>
              <a:rPr lang="en-US" altLang="zh-CN" sz="2800" dirty="0"/>
              <a:t> causal representations of the input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68" y="2452007"/>
            <a:ext cx="3105150" cy="2476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30780" y="2067286"/>
            <a:ext cx="189474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spurious features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92102" y="3904743"/>
            <a:ext cx="166507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causal </a:t>
            </a:r>
            <a:r>
              <a:rPr lang="en-US" altLang="zh-CN" dirty="0"/>
              <a:t>features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091543" y="3060441"/>
            <a:ext cx="12441" cy="122902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623"/>
    </mc:Choice>
    <mc:Fallback xmlns="">
      <p:transition advTm="4162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8496" y="148640"/>
            <a:ext cx="10694670" cy="1031240"/>
          </a:xfrm>
          <a:prstGeom prst="rect">
            <a:avLst/>
          </a:prstGeom>
          <a:gradFill>
            <a:gsLst>
              <a:gs pos="45000">
                <a:srgbClr val="567EC6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0800000">
            <a:off x="-82517" y="156470"/>
            <a:ext cx="227330" cy="1036320"/>
            <a:chOff x="5420076" y="1110496"/>
            <a:chExt cx="146809" cy="607640"/>
          </a:xfrm>
        </p:grpSpPr>
        <p:sp>
          <p:nvSpPr>
            <p:cNvPr id="4" name="矩形 3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6060" y="156470"/>
            <a:ext cx="1118114" cy="1026051"/>
            <a:chOff x="595" y="4504"/>
            <a:chExt cx="1761" cy="1506"/>
          </a:xfrm>
        </p:grpSpPr>
        <p:sp>
          <p:nvSpPr>
            <p:cNvPr id="50" name="矩形 49"/>
            <p:cNvSpPr/>
            <p:nvPr/>
          </p:nvSpPr>
          <p:spPr>
            <a:xfrm>
              <a:off x="595" y="4504"/>
              <a:ext cx="1761" cy="1506"/>
            </a:xfrm>
            <a:prstGeom prst="rect">
              <a:avLst/>
            </a:prstGeom>
            <a:solidFill>
              <a:srgbClr val="567E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800" dirty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85" y="4601"/>
              <a:ext cx="785" cy="1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</a:rPr>
                <a:t>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845002" y="142486"/>
            <a:ext cx="2544282" cy="7078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40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背景知识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34" y="2108482"/>
            <a:ext cx="5936675" cy="3600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320474" y="2108482"/>
            <a:ext cx="53736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Domain </a:t>
            </a:r>
            <a:r>
              <a:rPr lang="en-US" altLang="zh-CN" sz="2800" dirty="0" smtClean="0">
                <a:solidFill>
                  <a:srgbClr val="FF0000"/>
                </a:solidFill>
              </a:rPr>
              <a:t>adaptation </a:t>
            </a:r>
            <a:r>
              <a:rPr lang="en-US" altLang="zh-CN" sz="2800" dirty="0" smtClean="0"/>
              <a:t>is </a:t>
            </a:r>
            <a:r>
              <a:rPr lang="en-US" altLang="zh-CN" sz="2800" dirty="0"/>
              <a:t>a field associated with machine learning and transfer learning. This scenario arises when we aim at learning from a source data distribution a well performing model on a different (but related) target data distribution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56"/>
    </mc:Choice>
    <mc:Fallback xmlns="">
      <p:transition advTm="655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背景知识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sz="2000" dirty="0" smtClean="0"/>
              <a:t>DA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90" y="1454475"/>
            <a:ext cx="898030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背景知识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sz="2000" dirty="0" smtClean="0"/>
              <a:t>DA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98" y="1454475"/>
            <a:ext cx="7443276" cy="468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47988" y="1903445"/>
            <a:ext cx="477054" cy="32937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Source/target feature </a:t>
            </a:r>
            <a:r>
              <a:rPr lang="en-US" altLang="zh-CN" dirty="0" smtClean="0"/>
              <a:t>matching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425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背景知识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sz="2000" dirty="0" smtClean="0"/>
              <a:t>DA</a:t>
            </a: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686515" y="2250885"/>
            <a:ext cx="477054" cy="32937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Target data augmentation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49" y="1647738"/>
            <a:ext cx="7604478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033328" y="1262524"/>
            <a:ext cx="5955472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Calibri Light" panose="020F0302020204030204" charset="0"/>
                <a:cs typeface="+mn-ea"/>
              </a:rPr>
              <a:t>基于三元哈希语义排序图像检索算法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50" name="矩形 49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604641" y="319437"/>
              <a:ext cx="2800952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CONTENT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033195" y="1389289"/>
            <a:ext cx="3734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DCDAD</a:t>
            </a:r>
            <a:endParaRPr lang="en-US" altLang="zh-CN" sz="3600" dirty="0">
              <a:ln w="0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033328" y="2288805"/>
                <a:ext cx="29333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𝑤𝑎𝑛𝑡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328" y="2288805"/>
                <a:ext cx="29333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6077674" y="4931220"/>
                <a:ext cx="29333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674" y="4931220"/>
                <a:ext cx="29333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38429" y="3295252"/>
                <a:ext cx="2933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429" y="3295252"/>
                <a:ext cx="2933390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647940" y="3923513"/>
                <a:ext cx="2933390" cy="461665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940" y="3923513"/>
                <a:ext cx="2933390" cy="461665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/>
          <p:cNvSpPr/>
          <p:nvPr/>
        </p:nvSpPr>
        <p:spPr>
          <a:xfrm>
            <a:off x="5141167" y="3127100"/>
            <a:ext cx="606490" cy="125963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25042" y="2827233"/>
            <a:ext cx="2612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two basic </a:t>
            </a:r>
            <a:r>
              <a:rPr lang="en-US" altLang="zh-CN" sz="2000" dirty="0" smtClean="0"/>
              <a:t>assumptions:</a:t>
            </a:r>
            <a:endParaRPr lang="zh-CN" altLang="en-US" sz="2000" dirty="0"/>
          </a:p>
        </p:txBody>
      </p:sp>
      <p:sp>
        <p:nvSpPr>
          <p:cNvPr id="10" name="不等号 9"/>
          <p:cNvSpPr/>
          <p:nvPr/>
        </p:nvSpPr>
        <p:spPr>
          <a:xfrm rot="5400000">
            <a:off x="6238081" y="3037888"/>
            <a:ext cx="2612573" cy="1743279"/>
          </a:xfrm>
          <a:prstGeom prst="mathNotEqual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408"/>
    </mc:Choice>
    <mc:Fallback xmlns="">
      <p:transition advTm="640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0157" y="1471712"/>
            <a:ext cx="630895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12341</TotalTime>
  <Words>756</Words>
  <Application>Microsoft Office PowerPoint</Application>
  <PresentationFormat>宽屏</PresentationFormat>
  <Paragraphs>143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宋体</vt:lpstr>
      <vt:lpstr>微软雅黑</vt:lpstr>
      <vt:lpstr>Arial</vt:lpstr>
      <vt:lpstr>Calibri</vt:lpstr>
      <vt:lpstr>Calibri Light</vt:lpstr>
      <vt:lpstr>Cambria Math</vt:lpstr>
      <vt:lpstr>Eras Light ITC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wong cavan</cp:lastModifiedBy>
  <cp:revision>4432</cp:revision>
  <dcterms:created xsi:type="dcterms:W3CDTF">2015-04-07T16:28:00Z</dcterms:created>
  <dcterms:modified xsi:type="dcterms:W3CDTF">2020-03-16T04:24:15Z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