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321" r:id="rId5"/>
    <p:sldId id="483" r:id="rId6"/>
    <p:sldId id="524" r:id="rId7"/>
    <p:sldId id="358" r:id="rId8"/>
    <p:sldId id="518" r:id="rId9"/>
    <p:sldId id="522" r:id="rId10"/>
    <p:sldId id="525" r:id="rId11"/>
    <p:sldId id="526" r:id="rId12"/>
    <p:sldId id="511" r:id="rId13"/>
    <p:sldId id="527" r:id="rId14"/>
    <p:sldId id="528" r:id="rId15"/>
    <p:sldId id="302" r:id="rId1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71534" autoAdjust="0"/>
  </p:normalViewPr>
  <p:slideViewPr>
    <p:cSldViewPr snapToGrid="0">
      <p:cViewPr varScale="1">
        <p:scale>
          <a:sx n="83" d="100"/>
          <a:sy n="83" d="100"/>
        </p:scale>
        <p:origin x="1550" y="77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2019/12/30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56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也算是神经网络的一层，而算法中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key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是同一个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mini-batch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增强而来，可认为是同一组数据，所以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query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key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有一致效果，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 key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有另一种效果，这样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函数就不能公平评价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negative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，所以要把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positive key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做特殊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shuffling BN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从另一篇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的文章看到：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alexnet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vggnet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这类网络，后面的网络层输出的特征做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representation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效果不好，因为后面的网络层倾向于面向分类进行优化，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丢弃了中间层中存在的更一般的语义特征，但是带有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没有这种问题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2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imagenet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预训练得到特征，训练一个全连接线性分类器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9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目标检测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表示监督学习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moco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pascal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数据集上预训练分类，把骨干网络拿出来用于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RCNN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训练（迭代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次）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监督预训练同样操作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6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词向量，图张量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就像字典做映射</a:t>
            </a:r>
            <a:endParaRPr lang="en-US" altLang="zh-CN" dirty="0" smtClean="0"/>
          </a:p>
          <a:p>
            <a:r>
              <a:rPr lang="zh-CN" altLang="en-US" dirty="0" smtClean="0"/>
              <a:t>和同类距离近，和异类距离远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Query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中每一个样本经过各自网络得到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，计算</a:t>
            </a:r>
            <a:r>
              <a:rPr lang="en-US" altLang="zh-CN" dirty="0" smtClean="0"/>
              <a:t>loss</a:t>
            </a:r>
          </a:p>
          <a:p>
            <a:r>
              <a:rPr lang="zh-CN" altLang="en-US" dirty="0" smtClean="0"/>
              <a:t>因为图像存在于一个连续的高维空间，所以图像的字典空间要足够大来容纳这些映射，第一个版本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大小代表容量，</a:t>
            </a:r>
            <a:endParaRPr lang="en-US" altLang="zh-CN" dirty="0" smtClean="0"/>
          </a:p>
          <a:p>
            <a:r>
              <a:rPr lang="zh-CN" altLang="en-US" dirty="0" smtClean="0"/>
              <a:t>计算受到显存限制，而且如果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过大，每次</a:t>
            </a:r>
            <a:r>
              <a:rPr lang="en-US" altLang="zh-CN" dirty="0" err="1" smtClean="0"/>
              <a:t>Bp</a:t>
            </a:r>
            <a:r>
              <a:rPr lang="zh-CN" altLang="en-US" dirty="0" smtClean="0"/>
              <a:t>计算量也难以承受</a:t>
            </a:r>
            <a:endParaRPr lang="en-US" altLang="zh-CN" dirty="0" smtClean="0"/>
          </a:p>
          <a:p>
            <a:r>
              <a:rPr lang="zh-CN" altLang="en-US" dirty="0" smtClean="0"/>
              <a:t>第二个版本使用</a:t>
            </a:r>
            <a:r>
              <a:rPr lang="en-US" altLang="zh-CN" dirty="0" smtClean="0"/>
              <a:t>memory bank</a:t>
            </a:r>
            <a:r>
              <a:rPr lang="zh-CN" altLang="en-US" dirty="0" smtClean="0"/>
              <a:t>，把数据集中所有样本经过网络得到一个映射集（成为</a:t>
            </a:r>
            <a:r>
              <a:rPr lang="en-US" altLang="zh-CN" dirty="0" smtClean="0"/>
              <a:t>bank</a:t>
            </a:r>
            <a:r>
              <a:rPr lang="zh-CN" altLang="en-US" dirty="0" smtClean="0"/>
              <a:t>），每次从中抽样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，用于计算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，这样就把字典空间和训练独立开来，</a:t>
            </a:r>
            <a:endParaRPr lang="en-US" altLang="zh-CN" dirty="0" smtClean="0"/>
          </a:p>
          <a:p>
            <a:r>
              <a:rPr lang="zh-CN" altLang="en-US" dirty="0" smtClean="0"/>
              <a:t>用这个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bp</a:t>
            </a:r>
            <a:r>
              <a:rPr lang="zh-CN" altLang="en-US" dirty="0" smtClean="0"/>
              <a:t>更新网络，这样</a:t>
            </a:r>
            <a:r>
              <a:rPr lang="en-US" altLang="zh-CN" dirty="0" err="1" smtClean="0"/>
              <a:t>xq</a:t>
            </a:r>
            <a:r>
              <a:rPr lang="zh-CN" altLang="en-US" dirty="0" smtClean="0"/>
              <a:t>就有一个新的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，这个新的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替换</a:t>
            </a:r>
            <a:r>
              <a:rPr lang="en-US" altLang="zh-CN" dirty="0" smtClean="0"/>
              <a:t>memory bank</a:t>
            </a:r>
            <a:r>
              <a:rPr lang="zh-CN" altLang="en-US" dirty="0" smtClean="0"/>
              <a:t>中旧的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。存在一个问题</a:t>
            </a:r>
            <a:r>
              <a:rPr lang="en-US" altLang="zh-CN" dirty="0" smtClean="0"/>
              <a:t>memory bank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map</a:t>
            </a:r>
            <a:r>
              <a:rPr lang="zh-CN" altLang="en-US" dirty="0" smtClean="0"/>
              <a:t>是经过不同的网络得到的，</a:t>
            </a:r>
            <a:endParaRPr lang="en-US" altLang="zh-CN" dirty="0" smtClean="0"/>
          </a:p>
          <a:p>
            <a:r>
              <a:rPr lang="zh-CN" altLang="en-US" dirty="0" smtClean="0"/>
              <a:t>因此不连续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本文改进，一个队列包含多个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mini-batch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，这个队列代表总体样本（和前面的抽样一个意思），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k-encoder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q-encoder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初始相同，但是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k-encoder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不使用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优化，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而是每次吸收优化后的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q-encoder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，这样就完美的实现的特征空间的容量大且连续的要求。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M=0.999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比较好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0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交叉熵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T=0.07</a:t>
            </a:r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23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2019/12/30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55717" y="1624035"/>
            <a:ext cx="8963009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Momentum Contrast for Unsupervised Visual Representation Learning</a:t>
            </a:r>
            <a:endParaRPr lang="zh-CN" altLang="en-US" sz="48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48654" y="1602769"/>
            <a:ext cx="9164548" cy="2188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65252" y="1479818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13437" y="1486141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071619" y="5872269"/>
            <a:ext cx="402634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Facebook AI Research (FAIR)</a:t>
            </a:r>
            <a:endParaRPr lang="zh-CN" altLang="en-US" dirty="0"/>
          </a:p>
        </p:txBody>
      </p: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cs typeface="+mn-ea"/>
                </a:rPr>
                <a:t>method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725" y="1475909"/>
            <a:ext cx="4779377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626" y="3391015"/>
            <a:ext cx="563231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cs typeface="+mn-ea"/>
                </a:rPr>
                <a:t>method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219183" y="1880327"/>
            <a:ext cx="931083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Technical </a:t>
            </a:r>
            <a:r>
              <a:rPr lang="en-US" altLang="zh-CN" sz="3200" dirty="0" smtClean="0"/>
              <a:t>details :</a:t>
            </a:r>
          </a:p>
          <a:p>
            <a:r>
              <a:rPr lang="en-US" altLang="zh-CN" sz="2400" dirty="0" smtClean="0"/>
              <a:t>1, Resnet50;</a:t>
            </a:r>
          </a:p>
          <a:p>
            <a:r>
              <a:rPr lang="en-US" altLang="zh-CN" sz="2400" dirty="0" smtClean="0"/>
              <a:t>2</a:t>
            </a:r>
            <a:r>
              <a:rPr lang="en-US" altLang="zh-CN" sz="2400" dirty="0"/>
              <a:t>, Shuffling BN (found that using BN prevents the model from learning good </a:t>
            </a:r>
            <a:r>
              <a:rPr lang="en-US" altLang="zh-CN" sz="2400" dirty="0" smtClean="0"/>
              <a:t>representations)</a:t>
            </a:r>
          </a:p>
          <a:p>
            <a:r>
              <a:rPr lang="en-US" altLang="zh-CN" sz="2400" dirty="0" smtClean="0"/>
              <a:t>This </a:t>
            </a:r>
            <a:r>
              <a:rPr lang="en-US" altLang="zh-CN" sz="2400" dirty="0"/>
              <a:t>is possibly because the intra-batch </a:t>
            </a:r>
            <a:r>
              <a:rPr lang="en-US" altLang="zh-CN" sz="2400" dirty="0" smtClean="0"/>
              <a:t>communication </a:t>
            </a:r>
            <a:r>
              <a:rPr lang="en-US" altLang="zh-CN" sz="2400" dirty="0"/>
              <a:t>among samples (caused by BN) </a:t>
            </a:r>
            <a:r>
              <a:rPr lang="en-US" altLang="zh-CN" sz="2400" dirty="0">
                <a:solidFill>
                  <a:srgbClr val="FF0000"/>
                </a:solidFill>
              </a:rPr>
              <a:t>leaks information</a:t>
            </a:r>
            <a:r>
              <a:rPr lang="en-US" altLang="zh-CN" sz="2400" dirty="0" smtClean="0"/>
              <a:t>. For </a:t>
            </a:r>
            <a:r>
              <a:rPr lang="en-US" altLang="zh-CN" sz="2400" dirty="0"/>
              <a:t>the key </a:t>
            </a:r>
            <a:r>
              <a:rPr lang="en-US" altLang="zh-CN" sz="2400" dirty="0" smtClean="0"/>
              <a:t>encoder, </a:t>
            </a:r>
            <a:r>
              <a:rPr lang="en-US" altLang="zh-CN" sz="2400" dirty="0"/>
              <a:t>we shuffle the sample order in the current mini-batch before distributing it among GPUs </a:t>
            </a:r>
            <a:r>
              <a:rPr lang="en-US" altLang="zh-CN" sz="2400" dirty="0" smtClean="0"/>
              <a:t>; </a:t>
            </a:r>
            <a:r>
              <a:rPr lang="en-US" altLang="zh-CN" sz="2400" dirty="0"/>
              <a:t>the sample order of the mini-batch for the query </a:t>
            </a:r>
            <a:r>
              <a:rPr lang="en-US" altLang="zh-CN" sz="2400" dirty="0" smtClean="0"/>
              <a:t>encoder </a:t>
            </a:r>
            <a:r>
              <a:rPr lang="en-US" altLang="zh-CN" sz="2400" dirty="0"/>
              <a:t>is not altered. </a:t>
            </a:r>
            <a:r>
              <a:rPr lang="en-US" altLang="zh-CN" sz="2400" dirty="0">
                <a:solidFill>
                  <a:srgbClr val="FF0000"/>
                </a:solidFill>
              </a:rPr>
              <a:t>This ensures the batch statistics used to compute a query and its positive key come from two different subsets.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1686559"/>
            <a:ext cx="7721122" cy="4320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63292" y="5977819"/>
            <a:ext cx="3916906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linear classification on frozen features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3265" y="1637878"/>
            <a:ext cx="753290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599" y="2403399"/>
            <a:ext cx="9000000" cy="2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5135418" y="1805773"/>
            <a:ext cx="62134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Unsupervised Visual Representation is to pre-train representations (i.e., features) that can be transferred to downstream tasks by fine-tuning</a:t>
            </a:r>
            <a:r>
              <a:rPr lang="en-US" altLang="zh-CN" sz="2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zh-CN" sz="2800" dirty="0" smtClean="0"/>
              <a:t>Same like word embedding (dictionary)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81" y="1805773"/>
            <a:ext cx="4397048" cy="360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512925" y="4390110"/>
            <a:ext cx="50186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/>
              <a:t>Note : representation need to </a:t>
            </a:r>
          </a:p>
          <a:p>
            <a:pPr marL="514350" indent="-514350">
              <a:buAutoNum type="romanLcParenBoth"/>
            </a:pPr>
            <a:r>
              <a:rPr lang="en-US" altLang="zh-CN" sz="2000" dirty="0" smtClean="0"/>
              <a:t>Large;</a:t>
            </a:r>
          </a:p>
          <a:p>
            <a:pPr marL="514350" indent="-514350">
              <a:buAutoNum type="romanLcParenBoth"/>
            </a:pPr>
            <a:r>
              <a:rPr lang="en-US" altLang="zh-CN" sz="2000" dirty="0"/>
              <a:t>C</a:t>
            </a:r>
            <a:r>
              <a:rPr lang="en-US" altLang="zh-CN" sz="2000" dirty="0" smtClean="0"/>
              <a:t>onsistent </a:t>
            </a:r>
            <a:r>
              <a:rPr lang="en-US" altLang="zh-CN" sz="2000" dirty="0"/>
              <a:t>as they evolve during training. 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sp>
        <p:nvSpPr>
          <p:cNvPr id="10" name="矩形 9"/>
          <p:cNvSpPr/>
          <p:nvPr/>
        </p:nvSpPr>
        <p:spPr>
          <a:xfrm>
            <a:off x="2115127" y="2613893"/>
            <a:ext cx="7730835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Contrastive </a:t>
            </a:r>
            <a:r>
              <a:rPr lang="en-US" altLang="zh-CN" sz="4800" dirty="0" smtClean="0">
                <a:solidFill>
                  <a:srgbClr val="FF0000"/>
                </a:solidFill>
              </a:rPr>
              <a:t>Loss</a:t>
            </a:r>
            <a:r>
              <a:rPr lang="zh-CN" altLang="en-US" sz="4800" dirty="0" smtClean="0">
                <a:solidFill>
                  <a:srgbClr val="FF0000"/>
                </a:solidFill>
              </a:rPr>
              <a:t>：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conception</a:t>
            </a:r>
            <a:endParaRPr lang="zh-CN" alt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/>
              <a:t>implementation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/>
              <a:t>contrastive loss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70521" y="3271255"/>
            <a:ext cx="2428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contrastive loss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7" y="1367819"/>
            <a:ext cx="6467865" cy="4680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83236" y="3532865"/>
            <a:ext cx="65553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key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39054" y="3532865"/>
            <a:ext cx="850255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value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US" altLang="zh-CN" sz="2000" dirty="0"/>
              <a:t>contrastive </a:t>
            </a:r>
            <a:r>
              <a:rPr lang="en-US" altLang="zh-CN" sz="2000" dirty="0" smtClean="0"/>
              <a:t>loss implementation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323" y="1634475"/>
            <a:ext cx="8003478" cy="432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44485" y="5022465"/>
            <a:ext cx="759760" cy="3847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query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88071" y="4876271"/>
            <a:ext cx="1945982" cy="67710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mini-batch which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means </a:t>
            </a:r>
            <a:r>
              <a:rPr lang="en-US" altLang="zh-CN" dirty="0">
                <a:solidFill>
                  <a:srgbClr val="FF0000"/>
                </a:solidFill>
              </a:rPr>
              <a:t>capacity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033328" y="1262524"/>
            <a:ext cx="595547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Calibri Light" panose="020F0302020204030204" charset="0"/>
                <a:cs typeface="+mn-ea"/>
              </a:rPr>
              <a:t>基于三元哈希语义排序图像检索算法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2567709" y="2613893"/>
            <a:ext cx="7278253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</a:rPr>
              <a:t>Momentum </a:t>
            </a:r>
            <a:r>
              <a:rPr lang="en-US" altLang="zh-CN" sz="4800" dirty="0" smtClean="0">
                <a:solidFill>
                  <a:srgbClr val="FF0000"/>
                </a:solidFill>
              </a:rPr>
              <a:t>Contrast</a:t>
            </a:r>
            <a:r>
              <a:rPr lang="zh-CN" altLang="en-US" sz="4800" dirty="0" smtClean="0">
                <a:solidFill>
                  <a:srgbClr val="FF0000"/>
                </a:solidFill>
              </a:rPr>
              <a:t>：</a:t>
            </a:r>
            <a:endParaRPr lang="en-US" altLang="zh-CN" sz="4800" dirty="0" smtClean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Introduction</a:t>
            </a:r>
            <a:endParaRPr lang="zh-CN" alt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Experiments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6408"/>
    </mc:Choice>
    <mc:Fallback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cs typeface="+mn-ea"/>
                </a:rPr>
                <a:t>method</a:t>
              </a:r>
              <a:endParaRPr lang="en-US" altLang="zh-CN" sz="2000" b="1" dirty="0">
                <a:latin typeface="Calibri Light" panose="020F0302020204030204" charset="0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3400" y="1651712"/>
            <a:ext cx="5716692" cy="4320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6114" y="2139935"/>
            <a:ext cx="392747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Momentum Contrast (</a:t>
            </a:r>
            <a:r>
              <a:rPr lang="en-US" altLang="zh-CN" dirty="0" err="1"/>
              <a:t>MoCo</a:t>
            </a:r>
            <a:r>
              <a:rPr lang="en-US" altLang="zh-CN" dirty="0"/>
              <a:t>) trains a visual </a:t>
            </a:r>
            <a:r>
              <a:rPr lang="en-US" altLang="zh-CN" dirty="0" smtClean="0"/>
              <a:t>representation </a:t>
            </a:r>
            <a:r>
              <a:rPr lang="en-US" altLang="zh-CN" dirty="0"/>
              <a:t>encoder by matching an encoded query q to a dictionary of encoded keys using a contrastive loss.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05" y="4476512"/>
            <a:ext cx="4052389" cy="72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17156" y="5285229"/>
                <a:ext cx="3250353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the parameter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56" y="5285229"/>
                <a:ext cx="3250353" cy="384721"/>
              </a:xfrm>
              <a:prstGeom prst="rect">
                <a:avLst/>
              </a:prstGeom>
              <a:blipFill>
                <a:blip r:embed="rId8"/>
                <a:stretch>
                  <a:fillRect l="-1876" t="-7937" b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1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cs typeface="+mn-ea"/>
                </a:rPr>
                <a:t>method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830" y="2573615"/>
            <a:ext cx="4780588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01008" y="1823316"/>
            <a:ext cx="3994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Contrastive loss functions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096655" y="3880694"/>
            <a:ext cx="7828154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sum is over one positive and K negative samples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Higher t leads to softer probability distribution.</a:t>
            </a:r>
          </a:p>
          <a:p>
            <a:r>
              <a:rPr lang="en-US" altLang="zh-CN" dirty="0"/>
              <a:t>Intuitively, this loss is the log loss of a (K+1)-way </a:t>
            </a:r>
            <a:r>
              <a:rPr lang="en-US" altLang="zh-CN" dirty="0" err="1"/>
              <a:t>softmax</a:t>
            </a:r>
            <a:r>
              <a:rPr lang="en-US" altLang="zh-CN" dirty="0"/>
              <a:t>-based </a:t>
            </a:r>
            <a:r>
              <a:rPr lang="en-US" altLang="zh-CN" dirty="0" smtClean="0"/>
              <a:t>classifier </a:t>
            </a:r>
          </a:p>
          <a:p>
            <a:r>
              <a:rPr lang="en-US" altLang="zh-CN" dirty="0" smtClean="0"/>
              <a:t>that </a:t>
            </a:r>
            <a:r>
              <a:rPr lang="en-US" altLang="zh-CN" dirty="0"/>
              <a:t>tries to classify q as k</a:t>
            </a:r>
            <a:r>
              <a:rPr lang="en-US" altLang="zh-CN" dirty="0" smtClean="0"/>
              <a:t>+ which is </a:t>
            </a:r>
            <a:r>
              <a:rPr lang="en-US" altLang="zh-CN" dirty="0" err="1" smtClean="0"/>
              <a:t>CrossEntropyLoss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32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825</Words>
  <Application>Microsoft Office PowerPoint</Application>
  <PresentationFormat>宽屏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Calibri Light</vt:lpstr>
      <vt:lpstr>Cambria Math</vt:lpstr>
      <vt:lpstr>Eras Light ITC</vt:lpstr>
      <vt:lpstr>Segoe UI Semilight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4360</cp:revision>
  <dcterms:created xsi:type="dcterms:W3CDTF">2015-04-07T16:28:00Z</dcterms:created>
  <dcterms:modified xsi:type="dcterms:W3CDTF">2019-12-30T14:01:02Z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