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6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81" r:id="rId12"/>
    <p:sldId id="268" r:id="rId13"/>
    <p:sldId id="277" r:id="rId14"/>
    <p:sldId id="267" r:id="rId15"/>
    <p:sldId id="269" r:id="rId16"/>
    <p:sldId id="274" r:id="rId17"/>
    <p:sldId id="278" r:id="rId18"/>
    <p:sldId id="286" r:id="rId19"/>
    <p:sldId id="287" r:id="rId20"/>
    <p:sldId id="289" r:id="rId21"/>
    <p:sldId id="282" r:id="rId22"/>
    <p:sldId id="271" r:id="rId23"/>
    <p:sldId id="272" r:id="rId24"/>
    <p:sldId id="283" r:id="rId25"/>
    <p:sldId id="273" r:id="rId26"/>
    <p:sldId id="285" r:id="rId27"/>
    <p:sldId id="279" r:id="rId28"/>
    <p:sldId id="28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05" autoAdjust="0"/>
  </p:normalViewPr>
  <p:slideViewPr>
    <p:cSldViewPr snapToGrid="0">
      <p:cViewPr varScale="1">
        <p:scale>
          <a:sx n="92" d="100"/>
          <a:sy n="92" d="100"/>
        </p:scale>
        <p:origin x="16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8E43C-0947-4DD6-A7DB-9143A2C6FC7D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11767-8144-42F8-AC60-9BA3F236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1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MCMC</a:t>
            </a:r>
            <a:r>
              <a:rPr lang="zh-CN" altLang="en-US" dirty="0" smtClean="0"/>
              <a:t>过程，不需要密度函数</a:t>
            </a:r>
            <a:endParaRPr lang="en-US" altLang="zh-CN" dirty="0" smtClean="0"/>
          </a:p>
          <a:p>
            <a:r>
              <a:rPr lang="zh-CN" altLang="en-US" dirty="0" smtClean="0"/>
              <a:t>不需要稀疏假设</a:t>
            </a:r>
            <a:endParaRPr lang="en-US" altLang="zh-CN" dirty="0" smtClean="0"/>
          </a:p>
          <a:p>
            <a:r>
              <a:rPr lang="en-US" altLang="zh-CN" smtClean="0"/>
              <a:t> Artificial Intelligence and Statistics (AISTATS 2019)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5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互信息越大越好</a:t>
            </a:r>
            <a:endParaRPr lang="en-US" altLang="zh-CN" dirty="0" smtClean="0"/>
          </a:p>
          <a:p>
            <a:r>
              <a:rPr lang="en-US" altLang="zh-CN" dirty="0" smtClean="0"/>
              <a:t>KL</a:t>
            </a:r>
            <a:r>
              <a:rPr lang="zh-CN" altLang="en-US" dirty="0" smtClean="0"/>
              <a:t>散度非负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93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Q(X)</a:t>
            </a:r>
            <a:r>
              <a:rPr lang="zh-CN" altLang="en-US" dirty="0" smtClean="0"/>
              <a:t>未知，用</a:t>
            </a:r>
            <a:r>
              <a:rPr lang="en-US" altLang="zh-CN" dirty="0" smtClean="0"/>
              <a:t>p(X)</a:t>
            </a:r>
            <a:r>
              <a:rPr lang="zh-CN" altLang="en-US" dirty="0" smtClean="0"/>
              <a:t>代替，要不然：隐藏层</a:t>
            </a:r>
            <a:r>
              <a:rPr lang="en-US" altLang="zh-CN" dirty="0" smtClean="0"/>
              <a:t>Y</a:t>
            </a:r>
            <a:r>
              <a:rPr lang="zh-CN" altLang="en-US" dirty="0" smtClean="0"/>
              <a:t>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个值，遍历需要指数级</a:t>
            </a:r>
            <a:endParaRPr lang="en-US" altLang="zh-CN" dirty="0" smtClean="0"/>
          </a:p>
          <a:p>
            <a:r>
              <a:rPr lang="en-US" altLang="zh-CN" dirty="0" smtClean="0"/>
              <a:t>Q(X|Y)</a:t>
            </a:r>
            <a:r>
              <a:rPr lang="zh-CN" altLang="en-US" dirty="0" smtClean="0"/>
              <a:t>就是解码过程，当解码没有信息损失，</a:t>
            </a:r>
            <a:r>
              <a:rPr lang="en-US" altLang="zh-CN" dirty="0" smtClean="0"/>
              <a:t>P=Q</a:t>
            </a:r>
          </a:p>
          <a:p>
            <a:r>
              <a:rPr lang="el-GR" altLang="zh-CN" dirty="0" smtClean="0"/>
              <a:t>Θ</a:t>
            </a:r>
            <a:r>
              <a:rPr lang="zh-CN" altLang="en-US" dirty="0" smtClean="0"/>
              <a:t>是解码，</a:t>
            </a:r>
            <a:r>
              <a:rPr lang="en-US" altLang="zh-CN" dirty="0" smtClean="0"/>
              <a:t>Ф</a:t>
            </a:r>
            <a:r>
              <a:rPr lang="zh-CN" altLang="en-US" dirty="0" smtClean="0"/>
              <a:t>是编码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的数据集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489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方差指定，不需要学习，</a:t>
            </a:r>
            <a:endParaRPr lang="en-US" altLang="zh-CN" dirty="0" smtClean="0"/>
          </a:p>
          <a:p>
            <a:r>
              <a:rPr lang="zh-CN" altLang="en-US" dirty="0" smtClean="0"/>
              <a:t>测量矩阵用网络的形式体现</a:t>
            </a:r>
            <a:endParaRPr lang="en-US" altLang="zh-CN" dirty="0" smtClean="0"/>
          </a:p>
          <a:p>
            <a:r>
              <a:rPr lang="zh-CN" altLang="en-US" dirty="0" smtClean="0"/>
              <a:t>这是一个框架，所有也可以选择其他非高斯分布</a:t>
            </a:r>
            <a:endParaRPr lang="en-US" altLang="zh-CN" dirty="0" smtClean="0"/>
          </a:p>
          <a:p>
            <a:r>
              <a:rPr lang="zh-CN" altLang="en-US" dirty="0" smtClean="0"/>
              <a:t>完全变样，也不需要满足</a:t>
            </a:r>
            <a:r>
              <a:rPr lang="en-US" altLang="zh-CN" dirty="0" smtClean="0"/>
              <a:t>RIP</a:t>
            </a:r>
            <a:r>
              <a:rPr lang="zh-CN" altLang="en-US" dirty="0" smtClean="0"/>
              <a:t>性质，也不需要稀疏性要求</a:t>
            </a:r>
          </a:p>
          <a:p>
            <a:r>
              <a:rPr lang="zh-CN" altLang="en-US" dirty="0" smtClean="0"/>
              <a:t>最后一层的分布假设，文章上没有找到。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1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普通</a:t>
            </a:r>
            <a:r>
              <a:rPr lang="en-US" altLang="zh-CN" dirty="0" smtClean="0"/>
              <a:t>AE</a:t>
            </a:r>
            <a:r>
              <a:rPr lang="zh-CN" altLang="en-US" dirty="0" smtClean="0"/>
              <a:t>的问题是，他的编码结果是离散的。解码网络相当于一个函数映射，将这些离散点解码为源数据。</a:t>
            </a:r>
            <a:endParaRPr lang="en-US" altLang="zh-CN" dirty="0" smtClean="0"/>
          </a:p>
          <a:p>
            <a:r>
              <a:rPr lang="zh-CN" altLang="en-US" dirty="0" smtClean="0"/>
              <a:t>但是训练集是有限的，其编码后的隐空间（如右图），是未被填满的，如果出现陌生的数据点，很有可能自编码器会出现问题。</a:t>
            </a:r>
            <a:endParaRPr lang="en-US" altLang="zh-CN" dirty="0" smtClean="0"/>
          </a:p>
          <a:p>
            <a:r>
              <a:rPr lang="zh-CN" altLang="en-US" dirty="0" smtClean="0"/>
              <a:t>我们想要一个连续的隐空间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04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如果我们不对隐空间做限制，那么隐空间就会学习一个不同类别间均值相差很大，每个类的方差很小，如右图，这样解码器就可以轻松的解码。</a:t>
            </a:r>
            <a:endParaRPr lang="en-US" altLang="zh-CN" dirty="0" smtClean="0"/>
          </a:p>
          <a:p>
            <a:r>
              <a:rPr lang="zh-CN" altLang="en-US" dirty="0" smtClean="0"/>
              <a:t>但这样最终又变成了离散隐空间</a:t>
            </a:r>
            <a:r>
              <a:rPr lang="zh-CN" altLang="en-US" dirty="0" smtClean="0"/>
              <a:t>。我想要左边这样的结果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06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如果我们不对隐空间做限制，那么隐空间就会学习一个不同类别间均值相差很大，每个类的方差很小，如右图，这样解码器就可以轻松的解码。</a:t>
            </a:r>
            <a:endParaRPr lang="en-US" altLang="zh-CN" dirty="0" smtClean="0"/>
          </a:p>
          <a:p>
            <a:r>
              <a:rPr lang="zh-CN" altLang="en-US" smtClean="0"/>
              <a:t>但这样最终又变成了离散隐空间。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83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独立同分布高斯噪音，加上线性编码的</a:t>
            </a:r>
            <a:r>
              <a:rPr lang="en-US" altLang="zh-CN" dirty="0" smtClean="0"/>
              <a:t>UAE</a:t>
            </a:r>
            <a:r>
              <a:rPr lang="zh-CN" altLang="en-US" dirty="0" smtClean="0"/>
              <a:t>，当噪音很大时</a:t>
            </a:r>
            <a:r>
              <a:rPr lang="en-US" altLang="zh-CN" dirty="0" smtClean="0"/>
              <a:t>UAE</a:t>
            </a:r>
            <a:r>
              <a:rPr lang="zh-CN" altLang="en-US" dirty="0" smtClean="0"/>
              <a:t>类似于</a:t>
            </a:r>
            <a:r>
              <a:rPr lang="en-US" altLang="zh-CN" dirty="0" smtClean="0"/>
              <a:t>PCA</a:t>
            </a:r>
            <a:r>
              <a:rPr lang="zh-CN" altLang="en-US" dirty="0" smtClean="0"/>
              <a:t>，但是如果噪音很大，压缩后的结果受到噪音影响，没有意义。所以</a:t>
            </a:r>
            <a:r>
              <a:rPr lang="en-US" altLang="zh-CN" dirty="0" smtClean="0"/>
              <a:t>UAE</a:t>
            </a:r>
            <a:r>
              <a:rPr lang="zh-CN" altLang="en-US" dirty="0" smtClean="0"/>
              <a:t>好于</a:t>
            </a:r>
            <a:r>
              <a:rPr lang="en-US" altLang="zh-CN" dirty="0" smtClean="0"/>
              <a:t>PCA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4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竖着的虚线是</a:t>
            </a:r>
            <a:r>
              <a:rPr lang="en-US" altLang="zh-CN" dirty="0" smtClean="0"/>
              <a:t>UAE</a:t>
            </a:r>
            <a:r>
              <a:rPr lang="zh-CN" altLang="en-US" dirty="0" smtClean="0"/>
              <a:t>方向，斜线是第一主成分方向，</a:t>
            </a:r>
            <a:r>
              <a:rPr lang="en-US" altLang="zh-CN" dirty="0" smtClean="0"/>
              <a:t>UAE</a:t>
            </a:r>
            <a:r>
              <a:rPr lang="zh-CN" altLang="en-US" dirty="0" smtClean="0"/>
              <a:t>优于</a:t>
            </a:r>
            <a:r>
              <a:rPr lang="en-US" altLang="zh-CN" dirty="0" smtClean="0"/>
              <a:t>PCA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46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UAE</a:t>
            </a:r>
            <a:r>
              <a:rPr lang="zh-CN" altLang="en-US" dirty="0" smtClean="0"/>
              <a:t>的正则化条件是为了防止学习过程中放大</a:t>
            </a:r>
            <a:r>
              <a:rPr lang="en-US" altLang="zh-CN" dirty="0" smtClean="0"/>
              <a:t>W</a:t>
            </a:r>
            <a:r>
              <a:rPr lang="zh-CN" altLang="en-US" dirty="0" smtClean="0"/>
              <a:t>来克服噪音问题。</a:t>
            </a:r>
            <a:endParaRPr lang="en-US" altLang="zh-CN" dirty="0" smtClean="0"/>
          </a:p>
          <a:p>
            <a:r>
              <a:rPr lang="en-US" altLang="zh-CN" dirty="0" smtClean="0"/>
              <a:t>RP-UAE</a:t>
            </a:r>
            <a:r>
              <a:rPr lang="zh-CN" altLang="en-US" dirty="0" smtClean="0"/>
              <a:t>编码网络是随机高斯矩阵，不变化；解码段是神经网络，用</a:t>
            </a:r>
            <a:r>
              <a:rPr lang="en-US" altLang="zh-CN" dirty="0" smtClean="0"/>
              <a:t>BP</a:t>
            </a:r>
            <a:r>
              <a:rPr lang="zh-CN" altLang="en-US" dirty="0" smtClean="0"/>
              <a:t>训练解码过程。</a:t>
            </a:r>
            <a:endParaRPr lang="en-US" altLang="zh-CN" dirty="0" smtClean="0"/>
          </a:p>
          <a:p>
            <a:r>
              <a:rPr lang="en-US" altLang="zh-CN" dirty="0" smtClean="0"/>
              <a:t>CS-VAE</a:t>
            </a:r>
            <a:r>
              <a:rPr lang="zh-CN" altLang="en-US" dirty="0" smtClean="0"/>
              <a:t>是把</a:t>
            </a:r>
            <a:r>
              <a:rPr lang="en-US" altLang="zh-CN" dirty="0" smtClean="0"/>
              <a:t>VAE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encoding</a:t>
            </a:r>
            <a:r>
              <a:rPr lang="zh-CN" altLang="en-US" dirty="0" smtClean="0"/>
              <a:t>部分换成随即高斯矩阵，编码段结构和</a:t>
            </a:r>
            <a:r>
              <a:rPr lang="en-US" altLang="zh-CN" dirty="0" smtClean="0"/>
              <a:t>RP-UAE</a:t>
            </a:r>
            <a:r>
              <a:rPr lang="zh-CN" altLang="en-US" dirty="0" smtClean="0"/>
              <a:t>很像，但两者的目标函数不同，用不同的目标函数训练解码部分（本质上是一致的）。</a:t>
            </a:r>
            <a:endParaRPr lang="en-US" altLang="zh-CN" dirty="0" smtClean="0"/>
          </a:p>
          <a:p>
            <a:r>
              <a:rPr lang="zh-CN" altLang="en-US" dirty="0" smtClean="0"/>
              <a:t>左图中的黄线和红线对比，可见两者差距不大，我感觉单纯</a:t>
            </a:r>
            <a:r>
              <a:rPr lang="en-US" altLang="zh-CN" dirty="0" smtClean="0"/>
              <a:t>VAE</a:t>
            </a:r>
            <a:r>
              <a:rPr lang="zh-CN" altLang="en-US" dirty="0" smtClean="0"/>
              <a:t>的结果可能结果不差于</a:t>
            </a:r>
            <a:r>
              <a:rPr lang="en-US" altLang="zh-CN" dirty="0" smtClean="0"/>
              <a:t>UAE</a:t>
            </a:r>
            <a:r>
              <a:rPr lang="zh-CN" altLang="en-US" dirty="0" smtClean="0"/>
              <a:t>，但是这篇论文没有做对比。。。。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VAE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P(Z)</a:t>
            </a:r>
            <a:r>
              <a:rPr lang="zh-CN" altLang="en-US" dirty="0" smtClean="0"/>
              <a:t>先验是标准正态分布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8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后面的</a:t>
            </a:r>
            <a:r>
              <a:rPr lang="en-US" altLang="zh-CN" dirty="0" smtClean="0"/>
              <a:t>KL</a:t>
            </a:r>
            <a:r>
              <a:rPr lang="zh-CN" altLang="en-US" dirty="0" smtClean="0"/>
              <a:t>散度限制可以保证隐变量分布的稳定，接近标准正态分布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4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文章提到了压缩感知</a:t>
            </a:r>
            <a:endParaRPr lang="en-US" altLang="zh-CN" dirty="0" smtClean="0"/>
          </a:p>
          <a:p>
            <a:r>
              <a:rPr lang="zh-CN" altLang="en-US" dirty="0" smtClean="0"/>
              <a:t>是一种寻找欠定线性系统的稀疏解的技术，特点是在采样过程中完成了数据压缩。</a:t>
            </a:r>
            <a:endParaRPr lang="en-US" altLang="zh-CN" dirty="0" smtClean="0"/>
          </a:p>
          <a:p>
            <a:r>
              <a:rPr lang="zh-CN" altLang="en-US" dirty="0" smtClean="0"/>
              <a:t>只需要采样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次而非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二阶范数可以理解为能量（数据包含的信息量），</a:t>
            </a:r>
            <a:r>
              <a:rPr lang="en-US" altLang="zh-CN" dirty="0" smtClean="0"/>
              <a:t>rip</a:t>
            </a:r>
            <a:r>
              <a:rPr lang="zh-CN" altLang="en-US" dirty="0" smtClean="0"/>
              <a:t>性质也就是说变换后信息量得到足够的保留。常见的是高斯随机矩阵，稀疏随机测量矩阵</a:t>
            </a:r>
            <a:endParaRPr lang="en-US" altLang="zh-CN" dirty="0" smtClean="0"/>
          </a:p>
          <a:p>
            <a:r>
              <a:rPr lang="zh-CN" altLang="en-US" dirty="0" smtClean="0"/>
              <a:t>正交标准基能够满足</a:t>
            </a:r>
            <a:r>
              <a:rPr lang="en-US" altLang="zh-CN" dirty="0" smtClean="0"/>
              <a:t>δ=0</a:t>
            </a:r>
            <a:r>
              <a:rPr lang="zh-CN" altLang="en-US" dirty="0" smtClean="0"/>
              <a:t>，对应于主成分分析，如果保留所有的主成分，就能保留全部的信息量，如果靠后的主成分包含的信息量很少，去掉这些主成分影响不大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24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泛化性能</a:t>
            </a:r>
            <a:endParaRPr lang="en-US" altLang="zh-CN" dirty="0" smtClean="0"/>
          </a:p>
          <a:p>
            <a:r>
              <a:rPr lang="en-US" altLang="zh-CN" dirty="0" smtClean="0"/>
              <a:t>UAE-SE</a:t>
            </a:r>
            <a:r>
              <a:rPr lang="zh-CN" altLang="en-US" dirty="0" smtClean="0"/>
              <a:t>，源数据集训练，保持</a:t>
            </a:r>
            <a:r>
              <a:rPr lang="en-US" altLang="zh-CN" dirty="0" smtClean="0"/>
              <a:t>encoding</a:t>
            </a:r>
            <a:r>
              <a:rPr lang="zh-CN" altLang="en-US" dirty="0" smtClean="0"/>
              <a:t>不变，用目标数据集重新训练</a:t>
            </a:r>
            <a:r>
              <a:rPr lang="en-US" altLang="zh-CN" dirty="0" smtClean="0"/>
              <a:t>decoding</a:t>
            </a:r>
            <a:r>
              <a:rPr lang="zh-CN" altLang="en-US" dirty="0" smtClean="0"/>
              <a:t>部分，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UAE-SD</a:t>
            </a:r>
            <a:r>
              <a:rPr lang="zh-CN" altLang="en-US" dirty="0" smtClean="0"/>
              <a:t>，源数据集训练，保持</a:t>
            </a:r>
            <a:r>
              <a:rPr lang="en-US" altLang="zh-CN" dirty="0" smtClean="0"/>
              <a:t>decoding</a:t>
            </a:r>
            <a:r>
              <a:rPr lang="zh-CN" altLang="en-US" dirty="0" smtClean="0"/>
              <a:t>不变，用目标数据集重新训练</a:t>
            </a:r>
            <a:r>
              <a:rPr lang="en-US" altLang="zh-CN" dirty="0" smtClean="0"/>
              <a:t>encoding</a:t>
            </a:r>
            <a:r>
              <a:rPr lang="zh-CN" altLang="en-US" dirty="0" smtClean="0"/>
              <a:t>部分，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83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文章的特点在于提出的是一个框架，里面的分布可以自定义，但是文章却没有给出如何选分布。。。。。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9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基追踪（又名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模最小化）：在所有与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(image)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数据匹配的小波组合中，找到一个“最稀疏的”基，也就是其中所有系数的绝对值总和越小越好。（这种最小化的结果趋向于迫使绝大多数系数都消失了。）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这种最小化算法可以利用单纯形法之类的凸规划算法，在合理的时间内计算出来。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lasso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6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压缩感知核心思想：</a:t>
            </a:r>
            <a:endParaRPr lang="en-US" altLang="zh-CN" dirty="0" smtClean="0"/>
          </a:p>
          <a:p>
            <a:r>
              <a:rPr lang="zh-CN" altLang="en-US" dirty="0" smtClean="0"/>
              <a:t>对图像来说，一般傅里叶是图像的稀疏基。左图是核磁共振图像，右图是保留部分显著傅里叶系数的重构图像，几乎无差别。从左往右就是数据压缩过程，资源浪费很严重，而压缩感知则是直接计算右图。</a:t>
            </a:r>
            <a:endParaRPr lang="en-US" altLang="zh-CN" dirty="0" smtClean="0"/>
          </a:p>
          <a:p>
            <a:r>
              <a:rPr lang="zh-CN" altLang="en-US" dirty="0" smtClean="0"/>
              <a:t>假设原始图像包含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万个系数，只有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万个显著的，那么只需要这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万个系数就能重构图像，那么测量次数应该是十万量级而不是百万量级，但是如果测量方式不合理，会导致关键系数的丢失，最终无法恢复图像</a:t>
            </a:r>
            <a:endParaRPr lang="en-US" altLang="zh-CN" dirty="0" smtClean="0"/>
          </a:p>
          <a:p>
            <a:r>
              <a:rPr lang="zh-CN" altLang="en-US" dirty="0" smtClean="0"/>
              <a:t>。那么一个简单的方法就是：以高斯随机矩阵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做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万次测量，每次的结果之间应该相关性很低，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每一个傅里叶成分都会与某一些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成正相关，与另一些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成负相关，但是与更多的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不相关（总可能性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3^300000)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在极大的概率下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百万个成分的表现都各不相同，其中任意十万个的线性组合仍然是各不相同的。信息量足够，因此，理论上是有可能从这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万个随机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数据中恢复图像的。然后从稀疏性方面考虑，恢复原图像。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65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4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左图非常关键，它可以简单直观地表述压缩感知的思路。 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为三个余弦函数信号叠加构成的信号，在频域的分布只有三条线（图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 如果对其进行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倍于全采样的等间距亚采样（图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下方的红点），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则频域信号周期延拓后，就会发生混叠（图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），无法从结果中复原出原信号。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而如果采用随机亚采样（图</a:t>
            </a:r>
            <a:r>
              <a:rPr lang="en-US" altLang="zh-CN" dirty="0" smtClean="0"/>
              <a:t>b</a:t>
            </a:r>
            <a:r>
              <a:rPr lang="zh-CN" altLang="en-US" dirty="0" smtClean="0"/>
              <a:t>上方的红点），那么这时候频域就不再是以固定周期进行延拓了，而是会产生大量不相关（</a:t>
            </a:r>
            <a:r>
              <a:rPr lang="en-US" altLang="zh-CN" dirty="0" smtClean="0"/>
              <a:t>incoherent</a:t>
            </a:r>
            <a:r>
              <a:rPr lang="zh-CN" altLang="en-US" dirty="0" smtClean="0"/>
              <a:t>）的干扰值。如图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，最大的几个峰值还依稀可见，只是一定程度上被干扰值覆盖。</a:t>
            </a:r>
            <a:endParaRPr lang="en-US" altLang="zh-CN" dirty="0" smtClean="0"/>
          </a:p>
          <a:p>
            <a:r>
              <a:rPr lang="zh-CN" altLang="en-US" dirty="0" smtClean="0"/>
              <a:t>这些干扰值看上去非常像随机噪声，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这可以理解成随机采样使得频谱不再是整齐地搬移，而是一小部分一小部分胡乱地搬移，频率泄露均匀地分布在整个频域，因而泄漏值都比较小，从而有了恢复的可能。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7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•</a:t>
            </a:r>
            <a:r>
              <a:rPr lang="zh-CN" altLang="en-US" dirty="0" smtClean="0"/>
              <a:t>匹配追踪：找到一个其标记看上去与收集到的数据相关的小波；在数据中去除这个标记的所有印迹；不断重复直到我们能用小波标记“解释”收集到的所有数据。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02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文章虽然提到了</a:t>
            </a:r>
            <a:r>
              <a:rPr lang="en-US" altLang="zh-CN" dirty="0" smtClean="0"/>
              <a:t>CS</a:t>
            </a:r>
            <a:r>
              <a:rPr lang="zh-CN" altLang="en-US" dirty="0" smtClean="0"/>
              <a:t>，但是基本没什么关系</a:t>
            </a:r>
            <a:endParaRPr lang="en-US" altLang="zh-CN" dirty="0" smtClean="0"/>
          </a:p>
          <a:p>
            <a:r>
              <a:rPr lang="zh-CN" altLang="en-US" dirty="0" smtClean="0"/>
              <a:t>噪音</a:t>
            </a:r>
            <a:r>
              <a:rPr lang="en-US" altLang="zh-CN" dirty="0" smtClean="0"/>
              <a:t>ε</a:t>
            </a:r>
            <a:r>
              <a:rPr lang="zh-CN" altLang="en-US" dirty="0" smtClean="0"/>
              <a:t>的存在使得模型不会简单的复制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，超参数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95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方差指定，不需要学习，</a:t>
            </a:r>
            <a:endParaRPr lang="en-US" altLang="zh-CN" dirty="0" smtClean="0"/>
          </a:p>
          <a:p>
            <a:r>
              <a:rPr lang="zh-CN" altLang="en-US" dirty="0" smtClean="0"/>
              <a:t>测量矩阵用网络的形式体现</a:t>
            </a:r>
            <a:endParaRPr lang="en-US" altLang="zh-CN" dirty="0" smtClean="0"/>
          </a:p>
          <a:p>
            <a:r>
              <a:rPr lang="zh-CN" altLang="en-US" dirty="0" smtClean="0"/>
              <a:t>这是一个框架，所有也可以选择其他非高斯分布，各个特征也可以不相互独立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11767-8144-42F8-AC60-9BA3F236987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2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F9D-54CB-41E3-B2E5-0F432E6D282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7F5B-7893-4D10-89F3-7395B650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0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F9D-54CB-41E3-B2E5-0F432E6D282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7F5B-7893-4D10-89F3-7395B650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6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F9D-54CB-41E3-B2E5-0F432E6D282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7F5B-7893-4D10-89F3-7395B650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9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F9D-54CB-41E3-B2E5-0F432E6D282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7F5B-7893-4D10-89F3-7395B650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F9D-54CB-41E3-B2E5-0F432E6D282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7F5B-7893-4D10-89F3-7395B650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4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F9D-54CB-41E3-B2E5-0F432E6D282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7F5B-7893-4D10-89F3-7395B650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6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F9D-54CB-41E3-B2E5-0F432E6D282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7F5B-7893-4D10-89F3-7395B650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F9D-54CB-41E3-B2E5-0F432E6D282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7F5B-7893-4D10-89F3-7395B650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F9D-54CB-41E3-B2E5-0F432E6D282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7F5B-7893-4D10-89F3-7395B650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33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F9D-54CB-41E3-B2E5-0F432E6D282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7F5B-7893-4D10-89F3-7395B650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BF9D-54CB-41E3-B2E5-0F432E6D282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7F5B-7893-4D10-89F3-7395B650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4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2BF9D-54CB-41E3-B2E5-0F432E6D282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7F5B-7893-4D10-89F3-7395B6502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9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9.xml"/><Relationship Id="rId7" Type="http://schemas.openxmlformats.org/officeDocument/2006/relationships/image" Target="../media/image1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4" Type="http://schemas.openxmlformats.org/officeDocument/2006/relationships/tags" Target="../tags/tag10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2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15.xml"/><Relationship Id="rId10" Type="http://schemas.openxmlformats.org/officeDocument/2006/relationships/image" Target="../media/image26.png"/><Relationship Id="rId4" Type="http://schemas.openxmlformats.org/officeDocument/2006/relationships/tags" Target="../tags/tag14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3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90837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Uncertainty </a:t>
            </a:r>
            <a:r>
              <a:rPr lang="en-US" altLang="zh-CN" sz="4800" dirty="0" err="1" smtClean="0"/>
              <a:t>Autoencoders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3200" dirty="0" smtClean="0"/>
              <a:t>Learning Compressed Representations via </a:t>
            </a:r>
            <a:r>
              <a:rPr lang="en-US" altLang="zh-CN" sz="3200" dirty="0" err="1" smtClean="0"/>
              <a:t>Variational</a:t>
            </a:r>
            <a:r>
              <a:rPr lang="en-US" altLang="zh-CN" sz="3200" dirty="0" smtClean="0"/>
              <a:t> Information Maximization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4950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Compressed sensing</a:t>
            </a:r>
            <a:endParaRPr lang="zh-CN" altLang="en-US" dirty="0"/>
          </a:p>
        </p:txBody>
      </p:sp>
      <p:pic>
        <p:nvPicPr>
          <p:cNvPr id="3074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58" y="1834590"/>
            <a:ext cx="62223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277470" y="2850777"/>
            <a:ext cx="200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另一种恢复算法：</a:t>
            </a:r>
            <a:endParaRPr lang="en-US" altLang="zh-CN" dirty="0" smtClean="0"/>
          </a:p>
          <a:p>
            <a:r>
              <a:rPr lang="zh-CN" altLang="en-US" b="1" dirty="0" smtClean="0"/>
              <a:t>匹配</a:t>
            </a:r>
            <a:r>
              <a:rPr lang="zh-CN" altLang="en-US" b="1" dirty="0"/>
              <a:t>追踪</a:t>
            </a:r>
          </a:p>
        </p:txBody>
      </p:sp>
    </p:spTree>
    <p:extLst>
      <p:ext uri="{BB962C8B-B14F-4D97-AF65-F5344CB8AC3E}">
        <p14:creationId xmlns:p14="http://schemas.microsoft.com/office/powerpoint/2010/main" val="420923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79576" y="2976282"/>
            <a:ext cx="6338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structure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4532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  <p:pic>
        <p:nvPicPr>
          <p:cNvPr id="4098" name="Picture 2" descr="https://img-blog.csdn.net/20170620101321819?watermark/2/text/aHR0cDovL2Jsb2cuY3Nkbi5uZXQvbWFyc2poYW8=/font/5a6L5L2T/fontsize/400/fill/I0JBQkFCMA==/dissolve/70/gravity/SouthEast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06" y="2446813"/>
            <a:ext cx="687272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277079" y="1807140"/>
            <a:ext cx="5952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Autoencoders</a:t>
            </a:r>
            <a:r>
              <a:rPr lang="en-US" altLang="zh-CN" sz="2800" dirty="0"/>
              <a:t> + Compressed sensing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79" y="5955381"/>
            <a:ext cx="4153568" cy="3600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3541059" y="4210475"/>
            <a:ext cx="430305" cy="1025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44" y="5415719"/>
            <a:ext cx="239172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7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UNCERTAINTY AUTOENCODER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16050" y="220345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16050" y="474980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Xn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2"/>
            <a:endCxn id="5" idx="0"/>
          </p:cNvCxnSpPr>
          <p:nvPr/>
        </p:nvCxnSpPr>
        <p:spPr>
          <a:xfrm>
            <a:off x="1666875" y="2520950"/>
            <a:ext cx="0" cy="222885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508250" y="2952750"/>
            <a:ext cx="793750" cy="10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4" idx="3"/>
          </p:cNvCxnSpPr>
          <p:nvPr/>
        </p:nvCxnSpPr>
        <p:spPr>
          <a:xfrm>
            <a:off x="1917700" y="2362200"/>
            <a:ext cx="590550" cy="92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3"/>
            <a:endCxn id="8" idx="3"/>
          </p:cNvCxnSpPr>
          <p:nvPr/>
        </p:nvCxnSpPr>
        <p:spPr>
          <a:xfrm flipV="1">
            <a:off x="1917700" y="3819960"/>
            <a:ext cx="706792" cy="1088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882001" y="266700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82001" y="414655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Ym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13" idx="2"/>
            <a:endCxn id="14" idx="0"/>
          </p:cNvCxnSpPr>
          <p:nvPr/>
        </p:nvCxnSpPr>
        <p:spPr>
          <a:xfrm>
            <a:off x="4132826" y="2984500"/>
            <a:ext cx="0" cy="116205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7"/>
            <a:endCxn id="13" idx="1"/>
          </p:cNvCxnSpPr>
          <p:nvPr/>
        </p:nvCxnSpPr>
        <p:spPr>
          <a:xfrm flipV="1">
            <a:off x="3185758" y="2825750"/>
            <a:ext cx="696243" cy="275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5"/>
            <a:endCxn id="14" idx="1"/>
          </p:cNvCxnSpPr>
          <p:nvPr/>
        </p:nvCxnSpPr>
        <p:spPr>
          <a:xfrm>
            <a:off x="3185758" y="3819960"/>
            <a:ext cx="696243" cy="4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47171" y="1712614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采样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502150" y="5776396"/>
            <a:ext cx="96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参数：方差</a:t>
            </a:r>
            <a:r>
              <a:rPr lang="en-US" altLang="zh-CN" dirty="0" smtClean="0"/>
              <a:t>σ=0.1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83250" y="266700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683250" y="414655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23" idx="2"/>
            <a:endCxn id="24" idx="0"/>
          </p:cNvCxnSpPr>
          <p:nvPr/>
        </p:nvCxnSpPr>
        <p:spPr>
          <a:xfrm>
            <a:off x="5934075" y="2984500"/>
            <a:ext cx="0" cy="116205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564674" y="3352284"/>
            <a:ext cx="128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多维正态分布</a:t>
            </a:r>
            <a:endParaRPr lang="zh-CN" altLang="en-US" dirty="0"/>
          </a:p>
        </p:txBody>
      </p:sp>
      <p:sp>
        <p:nvSpPr>
          <p:cNvPr id="27" name="右箭头 26"/>
          <p:cNvSpPr/>
          <p:nvPr/>
        </p:nvSpPr>
        <p:spPr>
          <a:xfrm>
            <a:off x="4523352" y="3105150"/>
            <a:ext cx="737102" cy="93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2" idx="0"/>
          </p:cNvCxnSpPr>
          <p:nvPr/>
        </p:nvCxnSpPr>
        <p:spPr>
          <a:xfrm flipV="1">
            <a:off x="4984750" y="4464050"/>
            <a:ext cx="114300" cy="1312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949552" y="3009900"/>
            <a:ext cx="793750" cy="10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</a:t>
            </a:r>
            <a:endParaRPr lang="zh-CN" altLang="en-US" dirty="0"/>
          </a:p>
        </p:txBody>
      </p:sp>
      <p:cxnSp>
        <p:nvCxnSpPr>
          <p:cNvPr id="33" name="直接连接符 32"/>
          <p:cNvCxnSpPr>
            <a:stCxn id="23" idx="3"/>
            <a:endCxn id="31" idx="1"/>
          </p:cNvCxnSpPr>
          <p:nvPr/>
        </p:nvCxnSpPr>
        <p:spPr>
          <a:xfrm>
            <a:off x="6184900" y="2825750"/>
            <a:ext cx="880894" cy="33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4" idx="3"/>
            <a:endCxn id="31" idx="3"/>
          </p:cNvCxnSpPr>
          <p:nvPr/>
        </p:nvCxnSpPr>
        <p:spPr>
          <a:xfrm flipV="1">
            <a:off x="6184900" y="3877110"/>
            <a:ext cx="880894" cy="428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283575" y="220980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X’1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283575" y="475615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X’n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6" idx="2"/>
            <a:endCxn id="37" idx="0"/>
          </p:cNvCxnSpPr>
          <p:nvPr/>
        </p:nvCxnSpPr>
        <p:spPr>
          <a:xfrm>
            <a:off x="8534400" y="2527300"/>
            <a:ext cx="0" cy="222885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6" idx="3"/>
            <a:endCxn id="31" idx="7"/>
          </p:cNvCxnSpPr>
          <p:nvPr/>
        </p:nvCxnSpPr>
        <p:spPr>
          <a:xfrm flipH="1">
            <a:off x="7627060" y="2368550"/>
            <a:ext cx="1158165" cy="79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1" idx="5"/>
            <a:endCxn id="37" idx="1"/>
          </p:cNvCxnSpPr>
          <p:nvPr/>
        </p:nvCxnSpPr>
        <p:spPr>
          <a:xfrm>
            <a:off x="7627060" y="3877110"/>
            <a:ext cx="656515" cy="103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118475" y="5263592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均值</a:t>
            </a:r>
            <a:r>
              <a:rPr lang="en-US" altLang="zh-CN" dirty="0" smtClean="0"/>
              <a:t>μ2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369425" y="5782746"/>
            <a:ext cx="96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参数：方差</a:t>
            </a:r>
            <a:r>
              <a:rPr lang="en-US" altLang="zh-CN" dirty="0" smtClean="0"/>
              <a:t>σ2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9970210" y="4044950"/>
            <a:ext cx="2465" cy="17324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箭头 47"/>
          <p:cNvSpPr/>
          <p:nvPr/>
        </p:nvSpPr>
        <p:spPr>
          <a:xfrm>
            <a:off x="9087561" y="3067050"/>
            <a:ext cx="844550" cy="93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374929" y="223881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0374929" y="478516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Xn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50" idx="2"/>
            <a:endCxn id="51" idx="0"/>
          </p:cNvCxnSpPr>
          <p:nvPr/>
        </p:nvCxnSpPr>
        <p:spPr>
          <a:xfrm>
            <a:off x="10625754" y="2556310"/>
            <a:ext cx="0" cy="222885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49268" y="3517900"/>
            <a:ext cx="128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多维正态分布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3742038" y="4638714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均值</a:t>
            </a:r>
            <a:r>
              <a:rPr lang="en-US" altLang="zh-CN" dirty="0" smtClean="0"/>
              <a:t>μ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269004" y="1743730"/>
            <a:ext cx="167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reparameterization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r>
              <a:rPr lang="zh-CN" altLang="en-US" sz="1400" dirty="0" smtClean="0"/>
              <a:t>重采样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347171" y="1712614"/>
            <a:ext cx="691179" cy="4135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269004" y="1712614"/>
            <a:ext cx="1554070" cy="4135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1363380" y="5350946"/>
            <a:ext cx="7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5531223" y="5350946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Q(</a:t>
            </a:r>
            <a:r>
              <a:rPr lang="en-US" altLang="zh-CN" dirty="0" err="1" smtClean="0"/>
              <a:t>Y|x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0268660" y="547846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P(X|Y)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0268660" y="1822450"/>
            <a:ext cx="1301040" cy="4137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742038" y="2397560"/>
            <a:ext cx="781313" cy="2790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090609" y="1930637"/>
            <a:ext cx="870474" cy="3789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3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下箭头 18"/>
          <p:cNvSpPr/>
          <p:nvPr/>
        </p:nvSpPr>
        <p:spPr>
          <a:xfrm>
            <a:off x="1898773" y="3073133"/>
            <a:ext cx="528917" cy="1766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2" y="1998190"/>
            <a:ext cx="5434168" cy="72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67" y="2387328"/>
            <a:ext cx="5112426" cy="360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29" y="3794157"/>
            <a:ext cx="3649461" cy="324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0" y="5067823"/>
            <a:ext cx="5700953" cy="36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00" y="5898540"/>
            <a:ext cx="4821333" cy="266667"/>
          </a:xfrm>
          <a:prstGeom prst="rect">
            <a:avLst/>
          </a:prstGeom>
        </p:spPr>
      </p:pic>
      <p:sp>
        <p:nvSpPr>
          <p:cNvPr id="22" name="下箭头 21"/>
          <p:cNvSpPr/>
          <p:nvPr/>
        </p:nvSpPr>
        <p:spPr>
          <a:xfrm>
            <a:off x="3397624" y="5574242"/>
            <a:ext cx="491372" cy="1146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6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2877671" y="1550894"/>
            <a:ext cx="564776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01" y="1682105"/>
            <a:ext cx="4153904" cy="2651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14" y="2984189"/>
            <a:ext cx="4030434" cy="3697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01" y="4615801"/>
            <a:ext cx="5070479" cy="394286"/>
          </a:xfrm>
          <a:prstGeom prst="rect">
            <a:avLst/>
          </a:prstGeom>
        </p:spPr>
      </p:pic>
      <p:sp>
        <p:nvSpPr>
          <p:cNvPr id="15" name="下箭头 14"/>
          <p:cNvSpPr/>
          <p:nvPr/>
        </p:nvSpPr>
        <p:spPr>
          <a:xfrm>
            <a:off x="3721366" y="3455593"/>
            <a:ext cx="322730" cy="1058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02753" y="4144846"/>
            <a:ext cx="45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没有分布函数，只有数据（蒙特卡洛模拟）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14" y="5722754"/>
            <a:ext cx="6641905" cy="360000"/>
          </a:xfrm>
          <a:prstGeom prst="rect">
            <a:avLst/>
          </a:prstGeom>
        </p:spPr>
      </p:pic>
      <p:sp>
        <p:nvSpPr>
          <p:cNvPr id="18" name="下箭头 17"/>
          <p:cNvSpPr/>
          <p:nvPr/>
        </p:nvSpPr>
        <p:spPr>
          <a:xfrm>
            <a:off x="3721366" y="5090055"/>
            <a:ext cx="322730" cy="565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85383" y="5158350"/>
            <a:ext cx="327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learning objective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53" y="3659274"/>
            <a:ext cx="6151619" cy="31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07" y="2235200"/>
            <a:ext cx="8716189" cy="1164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99" y="3757081"/>
            <a:ext cx="6910003" cy="72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28" y="5299825"/>
            <a:ext cx="5417143" cy="3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UNCERTAINTY AUTOENCODER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16050" y="220345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16050" y="474980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Xn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2"/>
            <a:endCxn id="5" idx="0"/>
          </p:cNvCxnSpPr>
          <p:nvPr/>
        </p:nvCxnSpPr>
        <p:spPr>
          <a:xfrm>
            <a:off x="1666875" y="2520950"/>
            <a:ext cx="0" cy="222885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508250" y="2952750"/>
            <a:ext cx="793750" cy="10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4" idx="3"/>
          </p:cNvCxnSpPr>
          <p:nvPr/>
        </p:nvCxnSpPr>
        <p:spPr>
          <a:xfrm>
            <a:off x="1917700" y="2362200"/>
            <a:ext cx="590550" cy="92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3"/>
            <a:endCxn id="8" idx="3"/>
          </p:cNvCxnSpPr>
          <p:nvPr/>
        </p:nvCxnSpPr>
        <p:spPr>
          <a:xfrm flipV="1">
            <a:off x="1917700" y="3819960"/>
            <a:ext cx="706792" cy="1088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882001" y="266700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82001" y="414655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Ym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13" idx="2"/>
            <a:endCxn id="14" idx="0"/>
          </p:cNvCxnSpPr>
          <p:nvPr/>
        </p:nvCxnSpPr>
        <p:spPr>
          <a:xfrm>
            <a:off x="4132826" y="2984500"/>
            <a:ext cx="0" cy="116205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7"/>
            <a:endCxn id="13" idx="1"/>
          </p:cNvCxnSpPr>
          <p:nvPr/>
        </p:nvCxnSpPr>
        <p:spPr>
          <a:xfrm flipV="1">
            <a:off x="3185758" y="2825750"/>
            <a:ext cx="696243" cy="275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5"/>
            <a:endCxn id="14" idx="1"/>
          </p:cNvCxnSpPr>
          <p:nvPr/>
        </p:nvCxnSpPr>
        <p:spPr>
          <a:xfrm>
            <a:off x="3185758" y="3819960"/>
            <a:ext cx="696243" cy="4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47171" y="1712614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采样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502150" y="5776396"/>
            <a:ext cx="96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参数：方差</a:t>
            </a:r>
            <a:r>
              <a:rPr lang="en-US" altLang="zh-CN" dirty="0" smtClean="0"/>
              <a:t>σ=0.1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83250" y="266700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683250" y="414655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23" idx="2"/>
            <a:endCxn id="24" idx="0"/>
          </p:cNvCxnSpPr>
          <p:nvPr/>
        </p:nvCxnSpPr>
        <p:spPr>
          <a:xfrm>
            <a:off x="5934075" y="2984500"/>
            <a:ext cx="0" cy="116205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564674" y="3352284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正态分布</a:t>
            </a:r>
            <a:endParaRPr lang="zh-CN" altLang="en-US" dirty="0"/>
          </a:p>
        </p:txBody>
      </p:sp>
      <p:sp>
        <p:nvSpPr>
          <p:cNvPr id="27" name="右箭头 26"/>
          <p:cNvSpPr/>
          <p:nvPr/>
        </p:nvSpPr>
        <p:spPr>
          <a:xfrm>
            <a:off x="4523352" y="3105150"/>
            <a:ext cx="737102" cy="93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2" idx="0"/>
          </p:cNvCxnSpPr>
          <p:nvPr/>
        </p:nvCxnSpPr>
        <p:spPr>
          <a:xfrm flipV="1">
            <a:off x="4984750" y="4464050"/>
            <a:ext cx="114300" cy="1312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949552" y="3009900"/>
            <a:ext cx="793750" cy="10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</a:t>
            </a:r>
            <a:endParaRPr lang="zh-CN" altLang="en-US" dirty="0"/>
          </a:p>
        </p:txBody>
      </p:sp>
      <p:cxnSp>
        <p:nvCxnSpPr>
          <p:cNvPr id="33" name="直接连接符 32"/>
          <p:cNvCxnSpPr>
            <a:stCxn id="23" idx="3"/>
            <a:endCxn id="31" idx="1"/>
          </p:cNvCxnSpPr>
          <p:nvPr/>
        </p:nvCxnSpPr>
        <p:spPr>
          <a:xfrm>
            <a:off x="6184900" y="2825750"/>
            <a:ext cx="880894" cy="33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4" idx="3"/>
            <a:endCxn id="31" idx="3"/>
          </p:cNvCxnSpPr>
          <p:nvPr/>
        </p:nvCxnSpPr>
        <p:spPr>
          <a:xfrm flipV="1">
            <a:off x="6184900" y="3877110"/>
            <a:ext cx="880894" cy="428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283575" y="220980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X’1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283575" y="475615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X’n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6" idx="2"/>
            <a:endCxn id="37" idx="0"/>
          </p:cNvCxnSpPr>
          <p:nvPr/>
        </p:nvCxnSpPr>
        <p:spPr>
          <a:xfrm>
            <a:off x="8534400" y="2527300"/>
            <a:ext cx="0" cy="222885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6" idx="3"/>
            <a:endCxn id="31" idx="7"/>
          </p:cNvCxnSpPr>
          <p:nvPr/>
        </p:nvCxnSpPr>
        <p:spPr>
          <a:xfrm flipH="1">
            <a:off x="7627060" y="2368550"/>
            <a:ext cx="1158165" cy="79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1" idx="5"/>
            <a:endCxn id="37" idx="1"/>
          </p:cNvCxnSpPr>
          <p:nvPr/>
        </p:nvCxnSpPr>
        <p:spPr>
          <a:xfrm>
            <a:off x="7627060" y="3877110"/>
            <a:ext cx="656515" cy="103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118475" y="5263592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均值</a:t>
            </a:r>
            <a:r>
              <a:rPr lang="en-US" altLang="zh-CN" dirty="0" smtClean="0"/>
              <a:t>μ2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369425" y="5782746"/>
            <a:ext cx="96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参数：方差</a:t>
            </a:r>
            <a:r>
              <a:rPr lang="en-US" altLang="zh-CN" dirty="0" smtClean="0"/>
              <a:t>σ2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9970210" y="4044950"/>
            <a:ext cx="2465" cy="17324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箭头 47"/>
          <p:cNvSpPr/>
          <p:nvPr/>
        </p:nvSpPr>
        <p:spPr>
          <a:xfrm>
            <a:off x="9087561" y="3067050"/>
            <a:ext cx="844550" cy="93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374929" y="223881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0374929" y="4785160"/>
            <a:ext cx="50165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Xn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50" idx="2"/>
            <a:endCxn id="51" idx="0"/>
          </p:cNvCxnSpPr>
          <p:nvPr/>
        </p:nvCxnSpPr>
        <p:spPr>
          <a:xfrm>
            <a:off x="10625754" y="2556310"/>
            <a:ext cx="0" cy="222885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49268" y="35179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正态分布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3742038" y="4638714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均值</a:t>
            </a:r>
            <a:r>
              <a:rPr lang="en-US" altLang="zh-CN" dirty="0" smtClean="0"/>
              <a:t>μ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269004" y="1743730"/>
            <a:ext cx="167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reparameterization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r>
              <a:rPr lang="zh-CN" altLang="en-US" sz="1400" dirty="0" smtClean="0"/>
              <a:t>重采样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347171" y="1712614"/>
            <a:ext cx="691179" cy="4135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269004" y="1712614"/>
            <a:ext cx="1554070" cy="4135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1363380" y="5350946"/>
            <a:ext cx="7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5531223" y="5350946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Q(</a:t>
            </a:r>
            <a:r>
              <a:rPr lang="en-US" altLang="zh-CN" dirty="0" err="1" smtClean="0"/>
              <a:t>Y|x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0268660" y="547846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P(X|Y)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0268660" y="1822450"/>
            <a:ext cx="1301040" cy="4137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742038" y="2397560"/>
            <a:ext cx="781313" cy="2790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090609" y="1930637"/>
            <a:ext cx="870474" cy="3789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7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21" y="1495598"/>
            <a:ext cx="3970588" cy="432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73093" y="5915350"/>
            <a:ext cx="40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training an </a:t>
            </a:r>
            <a:r>
              <a:rPr lang="en-US" altLang="zh-CN" dirty="0" err="1"/>
              <a:t>autoencoder</a:t>
            </a:r>
            <a:r>
              <a:rPr lang="en-US" altLang="zh-CN" dirty="0"/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a 2D latent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 </a:t>
            </a:r>
            <a:r>
              <a:rPr lang="en-US" altLang="zh-CN" dirty="0"/>
              <a:t>the MNIST </a:t>
            </a:r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02132" y="2202873"/>
            <a:ext cx="315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  </a:t>
            </a:r>
            <a:r>
              <a:rPr lang="en-US" altLang="zh-CN" sz="4000" dirty="0" smtClean="0"/>
              <a:t>AE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1174065" y="3589096"/>
            <a:ext cx="46685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The fundamental problem with </a:t>
            </a:r>
            <a:r>
              <a:rPr lang="en-US" altLang="zh-CN" sz="2000" dirty="0" err="1" smtClean="0"/>
              <a:t>autoencoders</a:t>
            </a:r>
            <a:r>
              <a:rPr lang="en-US" altLang="zh-CN" sz="2000" dirty="0" smtClean="0"/>
              <a:t>, is </a:t>
            </a:r>
            <a:r>
              <a:rPr lang="en-US" altLang="zh-CN" sz="2000" dirty="0"/>
              <a:t>that the latent space they convert their inputs to ,</a:t>
            </a:r>
            <a:r>
              <a:rPr lang="en-US" altLang="zh-CN" sz="2000" dirty="0" smtClean="0"/>
              <a:t>may </a:t>
            </a:r>
            <a:r>
              <a:rPr lang="en-US" altLang="zh-CN" sz="2000" dirty="0"/>
              <a:t>not be continuous, or allow easy interpolation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2"/>
          <a:stretch/>
        </p:blipFill>
        <p:spPr>
          <a:xfrm>
            <a:off x="3200659" y="1690688"/>
            <a:ext cx="413948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Autoencoder</a:t>
            </a:r>
            <a:endParaRPr lang="zh-CN" altLang="en-US" dirty="0"/>
          </a:p>
        </p:txBody>
      </p:sp>
      <p:pic>
        <p:nvPicPr>
          <p:cNvPr id="4098" name="Picture 2" descr="https://img-blog.csdn.net/20170620101321819?watermark/2/text/aHR0cDovL2Jsb2cuY3Nkbi5uZXQvbWFyc2poYW8=/font/5a6L5L2T/fontsize/400/fill/I0JBQkFCMA==/dissolve/70/gravity/SouthEa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82" y="3011590"/>
            <a:ext cx="572727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paces.ac.cn/usr/uploads/2018/11/8190661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023" y="2397115"/>
            <a:ext cx="28575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232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7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9412" y="2976282"/>
            <a:ext cx="8328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THEORETICAL ANALYSIS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24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78424" y="3653589"/>
            <a:ext cx="71448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when </a:t>
            </a:r>
            <a:r>
              <a:rPr lang="en-US" altLang="zh-CN" sz="2400" dirty="0"/>
              <a:t>the noise in the projected signal is </a:t>
            </a:r>
            <a:r>
              <a:rPr lang="en-US" altLang="zh-CN" sz="2400" dirty="0" smtClean="0"/>
              <a:t>very high</a:t>
            </a:r>
            <a:r>
              <a:rPr lang="en-US" altLang="zh-CN" sz="2400" dirty="0"/>
              <a:t>, the optimal projection directions </a:t>
            </a:r>
            <a:r>
              <a:rPr lang="en-US" altLang="zh-CN" sz="2400" dirty="0" smtClean="0"/>
              <a:t>of </a:t>
            </a:r>
            <a:r>
              <a:rPr lang="en-US" altLang="zh-CN" sz="2400" dirty="0"/>
              <a:t>UAE with isotropic Gaussian noise model and linear encoding</a:t>
            </a:r>
          </a:p>
          <a:p>
            <a:r>
              <a:rPr lang="en-US" altLang="zh-CN" sz="2400" dirty="0" smtClean="0"/>
              <a:t>correspond </a:t>
            </a:r>
            <a:r>
              <a:rPr lang="en-US" altLang="zh-CN" sz="2400" dirty="0"/>
              <a:t>to the principal components of </a:t>
            </a:r>
            <a:r>
              <a:rPr lang="en-US" altLang="zh-CN" sz="2400" dirty="0" smtClean="0"/>
              <a:t>the data </a:t>
            </a:r>
            <a:r>
              <a:rPr lang="en-US" altLang="zh-CN" sz="2400" dirty="0"/>
              <a:t>signals.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519082" y="2026024"/>
            <a:ext cx="5773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UAE  VS  PCA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524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816" y="1690688"/>
            <a:ext cx="606638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06590" y="3012141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EXPERIMENTS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053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262" y="1399742"/>
            <a:ext cx="9152413" cy="42523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60" y="5679108"/>
            <a:ext cx="669561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31" y="1690688"/>
            <a:ext cx="9808422" cy="288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40" y="5067068"/>
            <a:ext cx="7451430" cy="28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60" y="5679108"/>
            <a:ext cx="669561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55" y="2073161"/>
            <a:ext cx="888569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AUTOENCODER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1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Compressed sensing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7487"/>
          </a:xfrm>
        </p:spPr>
        <p:txBody>
          <a:bodyPr/>
          <a:lstStyle/>
          <a:p>
            <a:r>
              <a:rPr lang="zh-CN" altLang="en-US" dirty="0" smtClean="0"/>
              <a:t>压缩（数据压缩）感知（采样，</a:t>
            </a:r>
            <a:r>
              <a:rPr lang="zh-CN" altLang="en-US" dirty="0"/>
              <a:t>重构）：采样过程中完成了</a:t>
            </a:r>
            <a:r>
              <a:rPr lang="zh-CN" altLang="en-US" dirty="0" smtClean="0"/>
              <a:t>数据压缩。</a:t>
            </a:r>
            <a:endParaRPr lang="en-US" altLang="zh-CN" dirty="0" smtClean="0"/>
          </a:p>
          <a:p>
            <a:r>
              <a:rPr lang="zh-CN" altLang="en-US" dirty="0"/>
              <a:t>数学</a:t>
            </a:r>
            <a:r>
              <a:rPr lang="zh-CN" altLang="en-US" dirty="0" smtClean="0"/>
              <a:t>上</a:t>
            </a:r>
            <a:r>
              <a:rPr lang="zh-CN" altLang="en-US" dirty="0"/>
              <a:t>转化</a:t>
            </a:r>
            <a:r>
              <a:rPr lang="zh-CN" altLang="en-US" dirty="0" smtClean="0"/>
              <a:t>为</a:t>
            </a:r>
            <a:r>
              <a:rPr lang="zh-CN" altLang="en-US" dirty="0"/>
              <a:t>：寻找欠定线性系统的稀疏解的技术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207" y="3429000"/>
            <a:ext cx="3410526" cy="21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45236" y="4038600"/>
            <a:ext cx="222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维信号：满足稀疏性（</a:t>
            </a:r>
            <a:r>
              <a:rPr lang="en-US" altLang="zh-CN" dirty="0" smtClean="0"/>
              <a:t>sparsity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flipH="1" flipV="1">
            <a:off x="7342910" y="4315691"/>
            <a:ext cx="1302326" cy="46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89528" y="5616719"/>
                <a:ext cx="5594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采样矩阵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：满足</a:t>
                </a:r>
                <a:r>
                  <a:rPr lang="en-US" altLang="zh-CN" dirty="0" smtClean="0"/>
                  <a:t>RIP</a:t>
                </a:r>
                <a:r>
                  <a:rPr lang="zh-CN" altLang="en-US" dirty="0" smtClean="0"/>
                  <a:t>性质，且</a:t>
                </a:r>
                <a:r>
                  <a:rPr lang="en-US" altLang="zh-CN" dirty="0" smtClean="0"/>
                  <a:t>M </a:t>
                </a:r>
                <a:r>
                  <a:rPr lang="en-US" altLang="zh-CN" dirty="0"/>
                  <a:t>≥ O(K log(N/K</a:t>
                </a:r>
                <a:r>
                  <a:rPr lang="en-US" altLang="zh-CN" dirty="0" smtClean="0"/>
                  <a:t>))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528" y="5616719"/>
                <a:ext cx="5594793" cy="369332"/>
              </a:xfrm>
              <a:prstGeom prst="rect">
                <a:avLst/>
              </a:prstGeom>
              <a:blipFill>
                <a:blip r:embed="rId6"/>
                <a:stretch>
                  <a:fillRect l="-98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95" y="6162654"/>
            <a:ext cx="3905828" cy="245486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3263153" y="4912659"/>
            <a:ext cx="2051490" cy="735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04" y="6228140"/>
            <a:ext cx="84610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Compressed sensing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14" y="1298558"/>
            <a:ext cx="6393898" cy="4320000"/>
          </a:xfrm>
        </p:spPr>
      </p:pic>
      <p:sp>
        <p:nvSpPr>
          <p:cNvPr id="3" name="文本框 2"/>
          <p:cNvSpPr txBox="1"/>
          <p:nvPr/>
        </p:nvSpPr>
        <p:spPr>
          <a:xfrm>
            <a:off x="838200" y="3184681"/>
            <a:ext cx="2864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一般的自然信号</a:t>
            </a:r>
            <a:r>
              <a:rPr lang="en-US" altLang="zh-CN" dirty="0"/>
              <a:t>x</a:t>
            </a:r>
            <a:r>
              <a:rPr lang="zh-CN" altLang="en-US" dirty="0"/>
              <a:t>本身并不是稀疏的，需要在某种稀疏基上进行稀疏表示。令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Ψs</a:t>
            </a:r>
            <a:r>
              <a:rPr lang="zh-CN" altLang="en-US" dirty="0" smtClean="0"/>
              <a:t>，</a:t>
            </a:r>
            <a:r>
              <a:rPr lang="en-US" altLang="zh-CN" dirty="0"/>
              <a:t>Ψ</a:t>
            </a:r>
            <a:r>
              <a:rPr lang="zh-CN" altLang="en-US" dirty="0"/>
              <a:t>为稀疏基矩阵，</a:t>
            </a:r>
            <a:r>
              <a:rPr lang="en-US" altLang="zh-CN" dirty="0"/>
              <a:t>s</a:t>
            </a:r>
            <a:r>
              <a:rPr lang="zh-CN" altLang="en-US" dirty="0"/>
              <a:t>为稀疏系数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483" y="5886584"/>
            <a:ext cx="5529905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0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Compressed sensing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975" y="2890895"/>
            <a:ext cx="5303980" cy="27586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24047" y="4270234"/>
            <a:ext cx="23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Mask</a:t>
            </a:r>
            <a:r>
              <a:rPr lang="zh-CN" altLang="en-US" dirty="0" smtClean="0"/>
              <a:t>（高斯随机矩阵）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41" y="3696532"/>
            <a:ext cx="1723428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2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Compressed sensing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537" y="2274919"/>
            <a:ext cx="7470926" cy="3240000"/>
          </a:xfrm>
        </p:spPr>
      </p:pic>
      <p:sp>
        <p:nvSpPr>
          <p:cNvPr id="5" name="文本框 4"/>
          <p:cNvSpPr txBox="1"/>
          <p:nvPr/>
        </p:nvSpPr>
        <p:spPr>
          <a:xfrm>
            <a:off x="2265251" y="5775984"/>
            <a:ext cx="756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reconstructed using Total Variation minimization, which </a:t>
            </a:r>
            <a:r>
              <a:rPr lang="en-US" altLang="zh-CN" dirty="0" smtClean="0"/>
              <a:t>is closely </a:t>
            </a:r>
            <a:r>
              <a:rPr lang="en-US" altLang="zh-CN" dirty="0"/>
              <a:t>related to wavelet coefficient </a:t>
            </a:r>
            <a:r>
              <a:rPr lang="en-US" altLang="zh-CN" dirty="0" smtClean="0"/>
              <a:t>L1 </a:t>
            </a:r>
            <a:r>
              <a:rPr lang="en-US" altLang="zh-CN" dirty="0"/>
              <a:t>minimization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86117" y="1620793"/>
            <a:ext cx="5109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single-pixel </a:t>
            </a:r>
            <a:r>
              <a:rPr lang="en-US" altLang="zh-CN" sz="3200" dirty="0" smtClean="0"/>
              <a:t>cameras: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2104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Compressed sensing</a:t>
            </a:r>
            <a:endParaRPr lang="zh-CN" altLang="en-US" dirty="0"/>
          </a:p>
        </p:txBody>
      </p:sp>
      <p:pic>
        <p:nvPicPr>
          <p:cNvPr id="1026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44" y="1771836"/>
            <a:ext cx="61548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9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Compressed sensing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12023"/>
          <a:stretch/>
        </p:blipFill>
        <p:spPr>
          <a:xfrm>
            <a:off x="1185881" y="2049276"/>
            <a:ext cx="5983343" cy="3828210"/>
          </a:xfrm>
        </p:spPr>
      </p:pic>
      <p:sp>
        <p:nvSpPr>
          <p:cNvPr id="6" name="文本框 5"/>
          <p:cNvSpPr txBox="1"/>
          <p:nvPr/>
        </p:nvSpPr>
        <p:spPr>
          <a:xfrm>
            <a:off x="7503459" y="3307977"/>
            <a:ext cx="4132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时域以</a:t>
            </a:r>
            <a:r>
              <a:rPr lang="en-US" altLang="zh-CN" dirty="0"/>
              <a:t>τ</a:t>
            </a:r>
            <a:r>
              <a:rPr lang="zh-CN" altLang="en-US" dirty="0"/>
              <a:t>为间隔进行采样，频域会以</a:t>
            </a:r>
            <a:r>
              <a:rPr lang="en-US" altLang="zh-CN" dirty="0"/>
              <a:t>1/τ</a:t>
            </a:r>
            <a:r>
              <a:rPr lang="zh-CN" altLang="en-US" dirty="0"/>
              <a:t>为周期发生周期</a:t>
            </a:r>
            <a:r>
              <a:rPr lang="zh-CN" altLang="en-US" dirty="0" smtClean="0"/>
              <a:t>延拓。</a:t>
            </a:r>
            <a:endParaRPr lang="en-US" altLang="zh-CN" dirty="0" smtClean="0"/>
          </a:p>
          <a:p>
            <a:r>
              <a:rPr lang="zh-CN" altLang="en-US" dirty="0" smtClean="0"/>
              <a:t>采样频率必须高于信号</a:t>
            </a:r>
            <a:r>
              <a:rPr lang="zh-CN" altLang="en-US" dirty="0"/>
              <a:t>最高</a:t>
            </a:r>
            <a:r>
              <a:rPr lang="zh-CN" altLang="en-US" dirty="0" smtClean="0"/>
              <a:t>频率的两倍！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7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Compressed sensing</a:t>
            </a:r>
            <a:endParaRPr lang="zh-CN" altLang="en-US" dirty="0"/>
          </a:p>
        </p:txBody>
      </p:sp>
      <p:pic>
        <p:nvPicPr>
          <p:cNvPr id="2050" name="Picture 2" descr="previe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t="14282" r="-1"/>
          <a:stretch/>
        </p:blipFill>
        <p:spPr bwMode="auto">
          <a:xfrm>
            <a:off x="421341" y="2617694"/>
            <a:ext cx="5552635" cy="308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04" y="2103530"/>
            <a:ext cx="515562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95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135.733"/>
  <p:tag name="LATEXADDIN" val="\documentclass{article}&#10;\usepackage{amsmath}&#10;\pagestyle{empty}&#10;\begin{document}&#10;&#10;$\left(1-\delta_{K}\right)\|x\|_{2}^{2} \leq\| D x\|_{2}^{2} \leq\left(1+\delta_{K}\right)\|x\|_{2}^{2}$&#10;&#10;&#10;\end{document}"/>
  <p:tag name="IGUANATEXSIZE" val="18"/>
  <p:tag name="IGUANATEXCURSOR" val="12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2372.703"/>
  <p:tag name="LATEXADDIN" val="\documentclass{article}&#10;\usepackage{amsmath}&#10;\pagestyle{empty}&#10;\begin{document}&#10;&#10;&#10;$\sum_{\mathbf{x}} q(\mathbf{x} | \mathbf{y}) \log q(\mathbf{x} | \mathbf{y})-q(\mathbf{x} | \mathbf{y}) \log p(\mathbf{x} | \mathbf{y}) \geq 0$&#10;&#10;\end{document}"/>
  <p:tag name="IGUANATEXSIZE" val="20"/>
  <p:tag name="IGUANATEXCURSOR" val="22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2044.244"/>
  <p:tag name="LATEXADDIN" val="\documentclass{article}&#10;\usepackage{amsmath}&#10;\pagestyle{empty}&#10;\begin{document}&#10;&#10;$P_{\theta}(X | Y) \quad approximation\quad Q_{\phi}(X | Y)$&#10;&#10;&#10;\end{document}"/>
  <p:tag name="IGUANATEXSIZE" val="20"/>
  <p:tag name="IGUANATEXCURSOR" val="10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544.807"/>
  <p:tag name="LATEXADDIN" val="\documentclass{article}&#10;\usepackage{amsmath}&#10;\pagestyle{empty}&#10;\begin{document}&#10;&#10;$\max _{\theta, \phi} E_{Q_{\phi}(X, Y)}\left[\log p_{\theta}(x | y)\right]$&#10;&#10;&#10;\end{document}"/>
  <p:tag name="IGUANATEXSIZE" val="20"/>
  <p:tag name="IGUANATEXCURSOR" val="12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996.25"/>
  <p:tag name="LATEXADDIN" val="\documentclass{article}&#10;\usepackage{amsmath}&#10;\pagestyle{empty}&#10;\begin{document}&#10;&#10;&#10;$\max _{\theta, \phi}\frac {1}{n} \sum_{x \in D} E_{Q_{\phi}(Y | x)}\left[\log p_{\theta}(x | y)\right]$&#10;&#10;\end{document}"/>
  <p:tag name="IGUANATEXSIZE" val="20"/>
  <p:tag name="IGUANATEXCURSOR" val="11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614.923"/>
  <p:tag name="LATEXADDIN" val="\documentclass{article}&#10;\usepackage{amsmath}&#10;\pagestyle{empty}&#10;\begin{document}&#10;&#10;&#10;$\max _{\theta, \phi} \sum_{x \in D} E_{Q_{\phi}(Y | x)}\left[\log p_{\theta}(x | y)\right] :=\mathcal{L}(\phi, \theta ; \mathcal{D})$&#10;&#10;\end{document}"/>
  <p:tag name="IGUANATEXSIZE" val="20"/>
  <p:tag name="IGUANATEXCURSOR" val="12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3027.372"/>
  <p:tag name="LATEXADDIN" val="\documentclass{article}&#10;\usepackage{amsmath}&#10;\pagestyle{empty}&#10;\begin{document}&#10;&#10;$E_{Q_{\phi}(X, Y)}\left[\log p_{\theta}(x | y)\right]=E_{Q_{\phi}(Y|x)}\left[\int q_{\phi}(x) \log p_{\theta}(x|y) \mathrm{d} x\right]$&#10;&#10;&#10;\end{document}"/>
  <p:tag name="IGUANATEXSIZE" val="20"/>
  <p:tag name="IGUANATEXCURSOR" val="19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2.9283"/>
  <p:tag name="ORIGINALWIDTH" val="4289.464"/>
  <p:tag name="LATEXADDIN" val="\documentclass{article}&#10;\usepackage{amsmath}&#10;\pagestyle{empty}&#10;\begin{document}&#10;&#10;&#10;As an illustration, consider an isotropic Gaussian noise model $q_{\phi}(y | x)$ with known scalar variance $\sigma^{2}$,If we also let the variational distribution $p_{\theta}(x | y)$be an isotropic Gaussian with fixed scalar variance, we obtain the following objective maximized by an uncertainty autoencoder (UAE)&#10;&#10;\end{document}"/>
  <p:tag name="IGUANATEXSIZE" val="20"/>
  <p:tag name="IGUANATEXCURSOR" val="20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2590.926"/>
  <p:tag name="LATEXADDIN" val="\documentclass{article}&#10;\usepackage{amsmath}&#10;\pagestyle{empty}&#10;\begin{document}&#10;&#10;&#10;$f_{\mathbf{X}}\left(x_{1}, \ldots, x_{k}\right)=\frac{\exp \left(-\frac{1}{2}(\mathbf{x}-\boldsymbol{g_{\theta}(y)})^{\mathrm{T}} \mathbf{\Sigma}^{-1}(\mathbf{x}-\boldsymbol{g_{\theta}(y)})\right)}{\sqrt{(2 \pi)^{k}|\mathbf{\Sigma}|}}$&#10;&#10;\end{document}"/>
  <p:tag name="IGUANATEXSIZE" val="20"/>
  <p:tag name="IGUANATEXCURSOR" val="27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304"/>
  <p:tag name="ORIGINALWIDTH" val="2665.917"/>
  <p:tag name="LATEXADDIN" val="\documentclass{article}&#10;\usepackage{amsmath}&#10;\pagestyle{empty}&#10;\begin{document}&#10;&#10;$\mathcal{L}(\phi, \theta) \approx-c \sum_{x \in \mathcal{D}} \sum_{y \sim \mathcal{N}\left(y | f_{\phi}(x), \sigma^{2}\right)}\left\|x-g_{\theta}(y)\right\|_{2}$&#10;&#10;&#10;\end{document}"/>
  <p:tag name="IGUANATEXSIZE" val="20"/>
  <p:tag name="IGUANATEXCURSOR" val="24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3295.088"/>
  <p:tag name="LATEXADDIN" val="\documentclass{article}&#10;\usepackage{amsmath}&#10;\pagestyle{empty}&#10;\begin{document}&#10;for UAE:  $\max _{\theta, \phi} E_{Q_{\phi}(X, Y)}\left[\log p_{\theta}(x | y)\right]$ subject to $\|W\|_{F} \leq k$&#10;&#10;&#10;\end{document}"/>
  <p:tag name="IGUANATEXSIZE" val="20"/>
  <p:tag name="IGUANATEXCURSOR" val="9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88.6764"/>
  <p:tag name="LATEXADDIN" val="\documentclass{article}&#10;\usepackage{amsmath}&#10;\pagestyle{empty}&#10;\begin{document}&#10;&#10;$(0&lt;\delta&lt;1$)&#10;&#10;&#10;\end{document}"/>
  <p:tag name="IGUANATEXSIZE" val="20"/>
  <p:tag name="IGUANATEXCURSOR" val="9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3667.042"/>
  <p:tag name="LATEXADDIN" val="\documentclass{article}&#10;\usepackage{amsmath}&#10;\pagestyle{empty}&#10;\begin{document}&#10;for VAE: &#10;$l_{i}(\theta, \phi)=-E_{z \sim q_{\phi}\left(z | x_{i}\right)}\left[\log p_{\theta}\left(x_{i} | z\right)\right]+K L\left(q_{\phi}\left(z | x_{i}\right) \| p(z)\right)$&#10;&#10;&#10;\end{document}"/>
  <p:tag name="IGUANATEXSIZE" val="20"/>
  <p:tag name="IGUANATEXCURSOR" val="22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3295.088"/>
  <p:tag name="LATEXADDIN" val="\documentclass{article}&#10;\usepackage{amsmath}&#10;\pagestyle{empty}&#10;\begin{document}&#10;for UAE:  $\max _{\theta, \phi} E_{Q_{\phi}(X, Y)}\left[\log p_{\theta}(x | y)\right]$ subject to $\|W\|_{F} \leq k$&#10;&#10;&#10;\end{document}"/>
  <p:tag name="IGUANATEXSIZE" val="20"/>
  <p:tag name="IGUANATEXCURSOR" val="9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2721.41"/>
  <p:tag name="LATEXADDIN" val="\documentclass{article}&#10;\usepackage{amsmath}&#10;\pagestyle{empty}&#10;\begin{document}&#10;&#10;&#10;$\widehat{\alpha}=\arg \min \left\|S^{\prime}\right\|_{1} \quad$ such that $\quad\left\|y-\Phi \Psi S^{\prime}\right\|_{2}&lt;\epsilon$&#10;&#10;\end{document}"/>
  <p:tag name="IGUANATEXSIZE" val="20"/>
  <p:tag name="IGUANATEXCURSOR" val="18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848.1439"/>
  <p:tag name="LATEXADDIN" val="\documentclass{article}&#10;\usepackage{amsmath}&#10;\pagestyle{empty}&#10;\begin{document}&#10;&#10;&#10;$\Phi_{i, j} \sim N\left(0, \frac{1}{M}\right)$&#10;&#10;\end{document}"/>
  <p:tag name="IGUANATEXSIZE" val="20"/>
  <p:tag name="IGUANATEXCURSOR" val="12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721.785"/>
  <p:tag name="LATEXADDIN" val="\documentclass{article}&#10;\usepackage{amsmath}&#10;\pagestyle{empty}&#10;\begin{document}&#10;&#10;$Q_{\phi}(Y | X)=\mathcal{N}\left(W f_{\psi}(X), \sigma^{2} I_{m}\right)$&#10;&#10;&#10;\end{document}"/>
  <p:tag name="IGUANATEXSIZE" val="20"/>
  <p:tag name="IGUANATEXCURSOR" val="15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866.8917"/>
  <p:tag name="LATEXADDIN" val="\documentclass{article}&#10;\usepackage{amsmath}&#10;\pagestyle{empty}&#10;\begin{document}&#10;&#10;&#10;$y=W f_{\psi}(x)+\epsilon$&#10;&#10;\end{document}"/>
  <p:tag name="IGUANATEXSIZE" val="20"/>
  <p:tag name="IGUANATEXCURSOR" val="10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9.7076"/>
  <p:tag name="ORIGINALWIDTH" val="2563.929"/>
  <p:tag name="LATEXADDIN" val="\documentclass{article}&#10;\usepackage{amsmath}&#10;\pagestyle{empty}&#10;\begin{document}&#10;&#10;$\max _{\phi} I_{\phi}(X, Y)=\int q_{\phi}(x, y) \log \frac{q_{\phi}(x, y)}{q_{\mathrm{data}}(x) q_{\phi}(y)} \mathrm{d} x \mathrm{d} y$&#10;&#10;$\quad=H(X)-H_{\phi}(X | Y)$&#10;&#10;&#10;\end{document}"/>
  <p:tag name="IGUANATEXSIZE" val="20"/>
  <p:tag name="IGUANATEXCURSOR" val="21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2145.482"/>
  <p:tag name="LATEXADDIN" val="\documentclass{article}&#10;\usepackage{amsmath}&#10;\pagestyle{empty}&#10;\begin{document}&#10;&#10;$\mathrm{H}(X | Y)=-\sum_{x \in \mathcal{X}, y \in \mathcal{Y}} p(x, y) \log \frac{p(x, y)}{p(y)}$&#10;&#10;\end{document}"/>
  <p:tag name="IGUANATEXSIZE" val="20"/>
  <p:tag name="IGUANATEXCURSOR" val="17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244.469"/>
  <p:tag name="LATEXADDIN" val="\documentclass{article}&#10;\usepackage{amsmath}&#10;\pagestyle{empty}&#10;\begin{document}&#10;$\max _{\phi}-H_{\phi}(X | Y)=E_{Q_{\phi}(X, Y)}\left[\log q_{\phi}(x | y)\right]$&#10;&#10;\end{document}"/>
  <p:tag name="IGUANATEXSIZE" val="20"/>
  <p:tag name="IGUANATEXCURSOR" val="11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1727</Words>
  <Application>Microsoft Office PowerPoint</Application>
  <PresentationFormat>宽屏</PresentationFormat>
  <Paragraphs>178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Cambria Math</vt:lpstr>
      <vt:lpstr>Office 主题​​</vt:lpstr>
      <vt:lpstr>Uncertainty Autoencoders Learning Compressed Representations via Variational Information Maximization</vt:lpstr>
      <vt:lpstr>Autoencoder</vt:lpstr>
      <vt:lpstr>Compressed sensing</vt:lpstr>
      <vt:lpstr>Compressed sensing</vt:lpstr>
      <vt:lpstr>Compressed sensing</vt:lpstr>
      <vt:lpstr>Compressed sensing</vt:lpstr>
      <vt:lpstr>Compressed sensing</vt:lpstr>
      <vt:lpstr>Compressed sensing</vt:lpstr>
      <vt:lpstr>Compressed sensing</vt:lpstr>
      <vt:lpstr>Compressed sensing</vt:lpstr>
      <vt:lpstr>UNCERTAINTY AUTOENCODER</vt:lpstr>
      <vt:lpstr>UNCERTAINTY AUTOENCODER</vt:lpstr>
      <vt:lpstr>UNCERTAINTY AUTOENCODER</vt:lpstr>
      <vt:lpstr>UNCERTAINTY AUTOENCODER</vt:lpstr>
      <vt:lpstr>UNCERTAINTY AUTOENCODER</vt:lpstr>
      <vt:lpstr>UNCERTAINTY AUTOENCODER</vt:lpstr>
      <vt:lpstr>UNCERTAINTY AUTOENCODER</vt:lpstr>
      <vt:lpstr>UNCERTAINTY AUTOENCODER</vt:lpstr>
      <vt:lpstr>UNCERTAINTY AUTOENCODER</vt:lpstr>
      <vt:lpstr>UNCERTAINTY AUTOENCODER</vt:lpstr>
      <vt:lpstr>UNCERTAINTY AUTOENCODER</vt:lpstr>
      <vt:lpstr>UNCERTAINTY AUTOENCODER</vt:lpstr>
      <vt:lpstr>UNCERTAINTY AUTOENCODER</vt:lpstr>
      <vt:lpstr>UNCERTAINTY AUTOENCODER</vt:lpstr>
      <vt:lpstr>UNCERTAINTY AUTOENCODER</vt:lpstr>
      <vt:lpstr>UNCERTAINTY AUTOENCODER</vt:lpstr>
      <vt:lpstr>UNCERTAINTY AUTOENCODER</vt:lpstr>
      <vt:lpstr>UNCERTAINTY AUTOENCODER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Autoencoders Learning Compressed Representations via Variational Information Maximization</dc:title>
  <dc:creator>wong cavan</dc:creator>
  <cp:lastModifiedBy>wong cavan</cp:lastModifiedBy>
  <cp:revision>105</cp:revision>
  <dcterms:created xsi:type="dcterms:W3CDTF">2019-07-04T02:50:10Z</dcterms:created>
  <dcterms:modified xsi:type="dcterms:W3CDTF">2019-07-18T05:13:55Z</dcterms:modified>
</cp:coreProperties>
</file>