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0" r:id="rId4"/>
    <p:sldId id="321" r:id="rId5"/>
    <p:sldId id="483" r:id="rId6"/>
    <p:sldId id="540" r:id="rId7"/>
    <p:sldId id="542" r:id="rId8"/>
    <p:sldId id="543" r:id="rId9"/>
    <p:sldId id="525" r:id="rId10"/>
    <p:sldId id="358" r:id="rId11"/>
    <p:sldId id="547" r:id="rId12"/>
    <p:sldId id="539" r:id="rId13"/>
    <p:sldId id="544" r:id="rId14"/>
    <p:sldId id="545" r:id="rId15"/>
    <p:sldId id="546" r:id="rId16"/>
    <p:sldId id="548" r:id="rId17"/>
    <p:sldId id="549" r:id="rId18"/>
    <p:sldId id="511" r:id="rId19"/>
    <p:sldId id="302" r:id="rId20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7">
          <p15:clr>
            <a:srgbClr val="A4A3A4"/>
          </p15:clr>
        </p15:guide>
        <p15:guide id="2" pos="39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EC6"/>
    <a:srgbClr val="2E75B6"/>
    <a:srgbClr val="5B9BD5"/>
    <a:srgbClr val="00B0F0"/>
    <a:srgbClr val="66DAFF"/>
    <a:srgbClr val="5A80C7"/>
    <a:srgbClr val="393A3F"/>
    <a:srgbClr val="66D9AB"/>
    <a:srgbClr val="27BDBA"/>
    <a:srgbClr val="68B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89836" autoAdjust="0"/>
  </p:normalViewPr>
  <p:slideViewPr>
    <p:cSldViewPr snapToGrid="0">
      <p:cViewPr varScale="1">
        <p:scale>
          <a:sx n="103" d="100"/>
          <a:sy n="103" d="100"/>
        </p:scale>
        <p:origin x="828" y="102"/>
      </p:cViewPr>
      <p:guideLst>
        <p:guide orient="horz" pos="2207"/>
        <p:guide pos="3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2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相同的参数情况下，知识蒸馏方式训练出来网络比普通方式训练的网络效果好，本文通过分析在深度神经网络（</a:t>
            </a:r>
            <a:r>
              <a:rPr lang="en-US" altLang="zh-CN" dirty="0" smtClean="0"/>
              <a:t>DNN</a:t>
            </a:r>
            <a:r>
              <a:rPr lang="zh-CN" altLang="en-US" dirty="0" smtClean="0"/>
              <a:t>）的中间层中编码的信息，研究知识蒸馏过程究竟通过什么方法得到更好的结果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91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teacher,</a:t>
            </a:r>
            <a:r>
              <a:rPr lang="en-US" altLang="zh-CN" baseline="0" dirty="0" smtClean="0"/>
              <a:t> student, baseline</a:t>
            </a:r>
            <a:r>
              <a:rPr lang="zh-CN" altLang="en-US" baseline="0" dirty="0" smtClean="0"/>
              <a:t>网络结构相同，</a:t>
            </a:r>
            <a:r>
              <a:rPr lang="en-US" altLang="zh-CN" baseline="0" dirty="0" err="1" smtClean="0"/>
              <a:t>alex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vgg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resnet</a:t>
            </a:r>
            <a:r>
              <a:rPr lang="zh-CN" altLang="en-US" baseline="0" dirty="0" smtClean="0"/>
              <a:t>都做了验证，</a:t>
            </a:r>
            <a:r>
              <a:rPr lang="en-US" altLang="zh-CN" baseline="0" dirty="0" smtClean="0"/>
              <a:t>teacher</a:t>
            </a:r>
            <a:r>
              <a:rPr lang="zh-CN" altLang="en-US" baseline="0" dirty="0" smtClean="0"/>
              <a:t>是经过大量训练的。并且在三种数据集上都做了验证，</a:t>
            </a:r>
            <a:r>
              <a:rPr lang="en-US" altLang="zh-CN" baseline="0" dirty="0" err="1" smtClean="0"/>
              <a:t>imagenet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cub200,pascal</a:t>
            </a:r>
            <a:endParaRPr lang="en-US" altLang="zh-CN" dirty="0" smtClean="0"/>
          </a:p>
          <a:p>
            <a:r>
              <a:rPr lang="zh-CN" altLang="en-US" dirty="0" smtClean="0"/>
              <a:t>本文用第二中方法解释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；本文给了三个假设，然后用试验证明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，蒸馏网络更多关注物体而不是背景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，蒸馏网络能同时学习各种类型的信息，无论是学习难度大的还是小的，都能很好的学习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120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背景是无意义的点，背景平均信息熵表示无意义点的信息熵阈值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Hyperparameter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 it was set to 0:25 for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AlexNet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was set to 0:2 for other DNNs. It was because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AlexNet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had much less layers than other DNNs.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210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37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44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foreground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里的关键点最多时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小表示到达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foreground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里的关键点的模型所需走的路程，蒸馏网络比较小，也就走了一个相对近的路径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方差小表示</a:t>
            </a:r>
            <a:r>
              <a:rPr lang="zh-CN" altLang="en-US" dirty="0" smtClean="0"/>
              <a:t>蒸馏网络能同时学习各种类型的信息，无论是学习难度大的还是小的，都能很好的学习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868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142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训练过程中尝试关注的点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最后留下的点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没有做很多无用功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21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缺点，也是表明图像上某些点重要，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不重要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文章说通过分析网络学习到的视觉概念来解释，最终却是逐像素点的解释，并没有高级的视觉概念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7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我的报告到此结束，谢谢各位老师。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8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3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相同的参数情况下，知识蒸馏方式训练出来网络比普通方式训练的网络效果好，本文通过分析在深度神经网络（</a:t>
            </a:r>
            <a:r>
              <a:rPr lang="en-US" altLang="zh-CN" dirty="0" smtClean="0"/>
              <a:t>DNN</a:t>
            </a:r>
            <a:r>
              <a:rPr lang="zh-CN" altLang="en-US" dirty="0" smtClean="0"/>
              <a:t>）的中间层中编码的信息，研究知识蒸馏过程究竟通过什么方法得到更好的结果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55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7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首先定义神经网络中间层编码了什么信息，一种直接的理解方式是基于梯度的，之前有介绍</a:t>
            </a:r>
            <a:endParaRPr lang="en-US" altLang="zh-CN" dirty="0" smtClean="0"/>
          </a:p>
          <a:p>
            <a:r>
              <a:rPr lang="zh-CN" altLang="en-US" dirty="0" smtClean="0"/>
              <a:t>基于梯度的显著性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表示图像上哪些点重要，也就是神经网络学习到了这些点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7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一种新的理解方式，基于信息熵叫做</a:t>
            </a:r>
            <a:r>
              <a:rPr lang="en-US" altLang="zh-CN" dirty="0" smtClean="0"/>
              <a:t>SID</a:t>
            </a:r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表示一张输入图像，对原始图片修改像素点得到</a:t>
            </a:r>
            <a:r>
              <a:rPr lang="en-US" altLang="zh-CN" dirty="0" smtClean="0"/>
              <a:t>x</a:t>
            </a:r>
            <a:r>
              <a:rPr lang="zh-CN" altLang="en-US" dirty="0" smtClean="0"/>
              <a:t>‘，定义</a:t>
            </a:r>
            <a:r>
              <a:rPr lang="el-GR" altLang="zh-CN" dirty="0" smtClean="0"/>
              <a:t>δ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’形成一个域</a:t>
            </a:r>
            <a:r>
              <a:rPr lang="en-US" altLang="zh-CN" dirty="0" err="1" smtClean="0"/>
              <a:t>Xc</a:t>
            </a:r>
            <a:r>
              <a:rPr lang="zh-CN" altLang="en-US" dirty="0" smtClean="0"/>
              <a:t>，这个域有分布函数，因此可以计算熵</a:t>
            </a: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41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设定图像熵各像素点独立高斯分布，整张图片的信息熵就可以表示为每个像素点信息熵之和</a:t>
            </a:r>
            <a:endParaRPr lang="en-US" altLang="zh-CN" dirty="0" smtClean="0"/>
          </a:p>
          <a:p>
            <a:r>
              <a:rPr lang="zh-CN" altLang="en-US" dirty="0" smtClean="0"/>
              <a:t>熵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的表达式如上，熵只和方差有关，如何计算方差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20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给一个限制条件，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表示图像某一个中间输出，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‘表示域</a:t>
            </a:r>
            <a:r>
              <a:rPr lang="en-US" altLang="zh-CN" dirty="0" err="1" smtClean="0"/>
              <a:t>Xc</a:t>
            </a:r>
            <a:r>
              <a:rPr lang="zh-CN" altLang="en-US" dirty="0" smtClean="0"/>
              <a:t>的中间输出</a:t>
            </a:r>
            <a:endParaRPr lang="en-US" altLang="zh-CN" dirty="0" smtClean="0"/>
          </a:p>
          <a:p>
            <a:r>
              <a:rPr lang="zh-CN" altLang="en-US" dirty="0" smtClean="0"/>
              <a:t>前面计算熵的时候没有任何限制条件，现在要求</a:t>
            </a:r>
            <a:r>
              <a:rPr lang="en-US" altLang="zh-CN" dirty="0" smtClean="0"/>
              <a:t>f</a:t>
            </a:r>
            <a:r>
              <a:rPr lang="zh-CN" altLang="en-US" dirty="0" smtClean="0"/>
              <a:t>‘尽可能靠近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，在该限制条件下，最大化</a:t>
            </a:r>
            <a:r>
              <a:rPr lang="en-US" altLang="zh-CN" dirty="0" smtClean="0"/>
              <a:t>H</a:t>
            </a:r>
            <a:r>
              <a:rPr lang="zh-CN" altLang="en-US" dirty="0" smtClean="0"/>
              <a:t>。拉格朗日乘子法的到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，得到方差，某像素点被保留的信息熵</a:t>
            </a:r>
            <a:endParaRPr lang="en-US" altLang="zh-CN" dirty="0" smtClean="0"/>
          </a:p>
          <a:p>
            <a:r>
              <a:rPr lang="zh-CN" altLang="en-US" dirty="0" smtClean="0"/>
              <a:t>某像素点熵小，表示通过网络学到信息，降低了该像素点的熵，也就是网络学习到了该像素点，也就是该像素点重要；从方差考虑，该像素点方差小，意味着波动范围小，比较重要</a:t>
            </a:r>
            <a:endParaRPr lang="en-US" altLang="zh-CN" dirty="0" smtClean="0"/>
          </a:p>
          <a:p>
            <a:r>
              <a:rPr lang="zh-CN" altLang="en-US" dirty="0" smtClean="0"/>
              <a:t>右上角，黑色表示熵小，重要的点，靠后的网络层效果好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42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teacher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student, baseline</a:t>
            </a:r>
            <a:r>
              <a:rPr lang="zh-CN" altLang="en-US" baseline="0" dirty="0" smtClean="0"/>
              <a:t>网络结构相同，</a:t>
            </a:r>
            <a:r>
              <a:rPr lang="en-US" altLang="zh-CN" baseline="0" dirty="0" err="1" smtClean="0"/>
              <a:t>alex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vgg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resnet</a:t>
            </a:r>
            <a:r>
              <a:rPr lang="zh-CN" altLang="en-US" baseline="0" dirty="0" smtClean="0"/>
              <a:t>都做了验证，</a:t>
            </a:r>
            <a:r>
              <a:rPr lang="en-US" altLang="zh-CN" baseline="0" dirty="0" smtClean="0"/>
              <a:t>teacher</a:t>
            </a:r>
            <a:r>
              <a:rPr lang="zh-CN" altLang="en-US" baseline="0" dirty="0" smtClean="0"/>
              <a:t>是经过大量训练的。并且在三种数据集上都做了验证，</a:t>
            </a:r>
            <a:r>
              <a:rPr lang="en-US" altLang="zh-CN" baseline="0" dirty="0" err="1" smtClean="0"/>
              <a:t>imagenet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cub200,pascal</a:t>
            </a: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本文选用第一个或第二个全连接层计算信息熵</a:t>
            </a:r>
            <a:endParaRPr lang="en-US" altLang="zh-CN" dirty="0" smtClean="0"/>
          </a:p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5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2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tags" Target="../tags/tag22.xml"/><Relationship Id="rId7" Type="http://schemas.openxmlformats.org/officeDocument/2006/relationships/image" Target="../media/image24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7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603048" y="1714647"/>
            <a:ext cx="8963009" cy="212365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Explaining Knowledge Distillation by Quantifying the Knowledge</a:t>
            </a:r>
            <a:endParaRPr lang="zh-CN" altLang="en-US" sz="4400" dirty="0" smtClean="0">
              <a:ln w="0"/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 rot="10800000">
            <a:off x="305249" y="4609465"/>
            <a:ext cx="11559091" cy="1121410"/>
          </a:xfrm>
          <a:prstGeom prst="rect">
            <a:avLst/>
          </a:prstGeom>
          <a:solidFill>
            <a:srgbClr val="56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965305" y="4606925"/>
            <a:ext cx="227330" cy="1127760"/>
            <a:chOff x="5420076" y="1110496"/>
            <a:chExt cx="146809" cy="607640"/>
          </a:xfrm>
        </p:grpSpPr>
        <p:sp>
          <p:nvSpPr>
            <p:cNvPr id="4" name="矩形 3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60375" y="4831715"/>
            <a:ext cx="11440795" cy="70548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University of Science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Technology of China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0160" y="4599940"/>
            <a:ext cx="227330" cy="1127760"/>
            <a:chOff x="5420076" y="1110496"/>
            <a:chExt cx="146809" cy="607640"/>
          </a:xfrm>
        </p:grpSpPr>
        <p:sp>
          <p:nvSpPr>
            <p:cNvPr id="11" name="矩形 10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21" y="262255"/>
            <a:ext cx="12190714" cy="497205"/>
            <a:chOff x="1921" y="262255"/>
            <a:chExt cx="12190714" cy="497205"/>
          </a:xfrm>
        </p:grpSpPr>
        <p:grpSp>
          <p:nvGrpSpPr>
            <p:cNvPr id="27" name="组合 26"/>
            <p:cNvGrpSpPr/>
            <p:nvPr/>
          </p:nvGrpSpPr>
          <p:grpSpPr>
            <a:xfrm>
              <a:off x="1921" y="265952"/>
              <a:ext cx="688340" cy="492760"/>
              <a:chOff x="4327" y="9165"/>
              <a:chExt cx="1084" cy="776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4327" y="9174"/>
                <a:ext cx="174" cy="766"/>
                <a:chOff x="5420076" y="1110496"/>
                <a:chExt cx="146809" cy="607640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39" y="9165"/>
                <a:ext cx="773" cy="776"/>
                <a:chOff x="6627633" y="1382238"/>
                <a:chExt cx="491115" cy="492879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grpSp>
          <p:nvGrpSpPr>
            <p:cNvPr id="28" name="组合 27"/>
            <p:cNvGrpSpPr/>
            <p:nvPr/>
          </p:nvGrpSpPr>
          <p:grpSpPr>
            <a:xfrm>
              <a:off x="778526" y="262255"/>
              <a:ext cx="11414109" cy="497205"/>
              <a:chOff x="509270" y="262255"/>
              <a:chExt cx="11683365" cy="49720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7958436" y="304762"/>
                <a:ext cx="3390408" cy="400105"/>
              </a:xfrm>
              <a:prstGeom prst="rect">
                <a:avLst/>
              </a:prstGeom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RESEARCH BACKGROUND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0800000">
                <a:off x="509270" y="262255"/>
                <a:ext cx="10903585" cy="497205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11497945" y="262255"/>
                <a:ext cx="694690" cy="492760"/>
                <a:chOff x="18107" y="413"/>
                <a:chExt cx="1094" cy="776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19027" y="422"/>
                  <a:ext cx="174" cy="766"/>
                  <a:chOff x="5420076" y="1110496"/>
                  <a:chExt cx="146809" cy="607640"/>
                </a:xfrm>
              </p:grpSpPr>
              <p:sp>
                <p:nvSpPr>
                  <p:cNvPr id="36" name="矩形 35"/>
                  <p:cNvSpPr/>
                  <p:nvPr/>
                </p:nvSpPr>
                <p:spPr>
                  <a:xfrm>
                    <a:off x="5420076" y="1110496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矩形 36"/>
                  <p:cNvSpPr/>
                  <p:nvPr/>
                </p:nvSpPr>
                <p:spPr>
                  <a:xfrm>
                    <a:off x="5420076" y="1237200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5420076" y="1363904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5420076" y="1490608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5420076" y="1617313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3" name="组合 32"/>
                <p:cNvGrpSpPr/>
                <p:nvPr/>
              </p:nvGrpSpPr>
              <p:grpSpPr>
                <a:xfrm>
                  <a:off x="18107" y="413"/>
                  <a:ext cx="773" cy="776"/>
                  <a:chOff x="6627633" y="1382238"/>
                  <a:chExt cx="491115" cy="492879"/>
                </a:xfrm>
              </p:grpSpPr>
              <p:sp>
                <p:nvSpPr>
                  <p:cNvPr id="34" name="矩形 33"/>
                  <p:cNvSpPr/>
                  <p:nvPr/>
                </p:nvSpPr>
                <p:spPr>
                  <a:xfrm>
                    <a:off x="6627633" y="1382238"/>
                    <a:ext cx="491115" cy="492879"/>
                  </a:xfrm>
                  <a:prstGeom prst="rect">
                    <a:avLst/>
                  </a:prstGeom>
                  <a:solidFill>
                    <a:srgbClr val="567EC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Freeform 96"/>
                  <p:cNvSpPr/>
                  <p:nvPr/>
                </p:nvSpPr>
                <p:spPr bwMode="auto">
                  <a:xfrm>
                    <a:off x="6732897" y="1492815"/>
                    <a:ext cx="280590" cy="270687"/>
                  </a:xfrm>
                  <a:custGeom>
                    <a:avLst/>
                    <a:gdLst>
                      <a:gd name="T0" fmla="*/ 184 w 216"/>
                      <a:gd name="T1" fmla="*/ 0 h 208"/>
                      <a:gd name="T2" fmla="*/ 152 w 216"/>
                      <a:gd name="T3" fmla="*/ 32 h 208"/>
                      <a:gd name="T4" fmla="*/ 154 w 216"/>
                      <a:gd name="T5" fmla="*/ 41 h 208"/>
                      <a:gd name="T6" fmla="*/ 60 w 216"/>
                      <a:gd name="T7" fmla="*/ 80 h 208"/>
                      <a:gd name="T8" fmla="*/ 32 w 216"/>
                      <a:gd name="T9" fmla="*/ 64 h 208"/>
                      <a:gd name="T10" fmla="*/ 0 w 216"/>
                      <a:gd name="T11" fmla="*/ 96 h 208"/>
                      <a:gd name="T12" fmla="*/ 32 w 216"/>
                      <a:gd name="T13" fmla="*/ 128 h 208"/>
                      <a:gd name="T14" fmla="*/ 56 w 216"/>
                      <a:gd name="T15" fmla="*/ 118 h 208"/>
                      <a:gd name="T16" fmla="*/ 116 w 216"/>
                      <a:gd name="T17" fmla="*/ 161 h 208"/>
                      <a:gd name="T18" fmla="*/ 112 w 216"/>
                      <a:gd name="T19" fmla="*/ 176 h 208"/>
                      <a:gd name="T20" fmla="*/ 144 w 216"/>
                      <a:gd name="T21" fmla="*/ 208 h 208"/>
                      <a:gd name="T22" fmla="*/ 176 w 216"/>
                      <a:gd name="T23" fmla="*/ 176 h 208"/>
                      <a:gd name="T24" fmla="*/ 144 w 216"/>
                      <a:gd name="T25" fmla="*/ 144 h 208"/>
                      <a:gd name="T26" fmla="*/ 121 w 216"/>
                      <a:gd name="T27" fmla="*/ 154 h 208"/>
                      <a:gd name="T28" fmla="*/ 61 w 216"/>
                      <a:gd name="T29" fmla="*/ 111 h 208"/>
                      <a:gd name="T30" fmla="*/ 64 w 216"/>
                      <a:gd name="T31" fmla="*/ 96 h 208"/>
                      <a:gd name="T32" fmla="*/ 63 w 216"/>
                      <a:gd name="T33" fmla="*/ 87 h 208"/>
                      <a:gd name="T34" fmla="*/ 157 w 216"/>
                      <a:gd name="T35" fmla="*/ 48 h 208"/>
                      <a:gd name="T36" fmla="*/ 184 w 216"/>
                      <a:gd name="T37" fmla="*/ 64 h 208"/>
                      <a:gd name="T38" fmla="*/ 216 w 216"/>
                      <a:gd name="T39" fmla="*/ 32 h 208"/>
                      <a:gd name="T40" fmla="*/ 184 w 216"/>
                      <a:gd name="T41" fmla="*/ 0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16" h="208">
                        <a:moveTo>
                          <a:pt x="184" y="0"/>
                        </a:moveTo>
                        <a:cubicBezTo>
                          <a:pt x="167" y="0"/>
                          <a:pt x="152" y="14"/>
                          <a:pt x="152" y="32"/>
                        </a:cubicBezTo>
                        <a:cubicBezTo>
                          <a:pt x="152" y="35"/>
                          <a:pt x="153" y="38"/>
                          <a:pt x="154" y="41"/>
                        </a:cubicBezTo>
                        <a:cubicBezTo>
                          <a:pt x="60" y="80"/>
                          <a:pt x="60" y="80"/>
                          <a:pt x="60" y="80"/>
                        </a:cubicBezTo>
                        <a:cubicBezTo>
                          <a:pt x="55" y="70"/>
                          <a:pt x="44" y="64"/>
                          <a:pt x="32" y="64"/>
                        </a:cubicBezTo>
                        <a:cubicBezTo>
                          <a:pt x="15" y="64"/>
                          <a:pt x="0" y="78"/>
                          <a:pt x="0" y="96"/>
                        </a:cubicBezTo>
                        <a:cubicBezTo>
                          <a:pt x="0" y="113"/>
                          <a:pt x="15" y="128"/>
                          <a:pt x="32" y="128"/>
                        </a:cubicBezTo>
                        <a:cubicBezTo>
                          <a:pt x="42" y="128"/>
                          <a:pt x="50" y="124"/>
                          <a:pt x="56" y="118"/>
                        </a:cubicBezTo>
                        <a:cubicBezTo>
                          <a:pt x="116" y="161"/>
                          <a:pt x="116" y="161"/>
                          <a:pt x="116" y="161"/>
                        </a:cubicBezTo>
                        <a:cubicBezTo>
                          <a:pt x="114" y="165"/>
                          <a:pt x="112" y="170"/>
                          <a:pt x="112" y="176"/>
                        </a:cubicBezTo>
                        <a:cubicBezTo>
                          <a:pt x="112" y="193"/>
                          <a:pt x="127" y="208"/>
                          <a:pt x="144" y="208"/>
                        </a:cubicBezTo>
                        <a:cubicBezTo>
                          <a:pt x="162" y="208"/>
                          <a:pt x="176" y="193"/>
                          <a:pt x="176" y="176"/>
                        </a:cubicBezTo>
                        <a:cubicBezTo>
                          <a:pt x="176" y="158"/>
                          <a:pt x="162" y="144"/>
                          <a:pt x="144" y="144"/>
                        </a:cubicBezTo>
                        <a:cubicBezTo>
                          <a:pt x="135" y="144"/>
                          <a:pt x="127" y="148"/>
                          <a:pt x="121" y="154"/>
                        </a:cubicBezTo>
                        <a:cubicBezTo>
                          <a:pt x="61" y="111"/>
                          <a:pt x="61" y="111"/>
                          <a:pt x="61" y="111"/>
                        </a:cubicBezTo>
                        <a:cubicBezTo>
                          <a:pt x="63" y="107"/>
                          <a:pt x="64" y="101"/>
                          <a:pt x="64" y="96"/>
                        </a:cubicBezTo>
                        <a:cubicBezTo>
                          <a:pt x="64" y="93"/>
                          <a:pt x="64" y="90"/>
                          <a:pt x="63" y="87"/>
                        </a:cubicBezTo>
                        <a:cubicBezTo>
                          <a:pt x="157" y="48"/>
                          <a:pt x="157" y="48"/>
                          <a:pt x="157" y="48"/>
                        </a:cubicBezTo>
                        <a:cubicBezTo>
                          <a:pt x="162" y="57"/>
                          <a:pt x="173" y="64"/>
                          <a:pt x="184" y="64"/>
                        </a:cubicBezTo>
                        <a:cubicBezTo>
                          <a:pt x="202" y="64"/>
                          <a:pt x="216" y="49"/>
                          <a:pt x="216" y="32"/>
                        </a:cubicBezTo>
                        <a:cubicBezTo>
                          <a:pt x="216" y="14"/>
                          <a:pt x="202" y="0"/>
                          <a:pt x="18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D1C2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" name="矩形 15"/>
          <p:cNvSpPr/>
          <p:nvPr/>
        </p:nvSpPr>
        <p:spPr>
          <a:xfrm>
            <a:off x="1455717" y="1276945"/>
            <a:ext cx="9164548" cy="293354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0372315" y="1153994"/>
            <a:ext cx="484560" cy="382543"/>
            <a:chOff x="4625150" y="6808108"/>
            <a:chExt cx="540316" cy="426561"/>
          </a:xfrm>
          <a:solidFill>
            <a:srgbClr val="4C98CF"/>
          </a:solidFill>
        </p:grpSpPr>
        <p:sp>
          <p:nvSpPr>
            <p:cNvPr id="58" name="Freeform 127"/>
            <p:cNvSpPr/>
            <p:nvPr/>
          </p:nvSpPr>
          <p:spPr bwMode="auto">
            <a:xfrm>
              <a:off x="4625150" y="6808108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9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220500" y="1160317"/>
            <a:ext cx="484560" cy="382543"/>
            <a:chOff x="4625150" y="6808108"/>
            <a:chExt cx="540316" cy="426561"/>
          </a:xfrm>
          <a:solidFill>
            <a:srgbClr val="4C98CF"/>
          </a:solidFill>
        </p:grpSpPr>
        <p:sp>
          <p:nvSpPr>
            <p:cNvPr id="61" name="Freeform 127"/>
            <p:cNvSpPr/>
            <p:nvPr/>
          </p:nvSpPr>
          <p:spPr bwMode="auto">
            <a:xfrm>
              <a:off x="4625150" y="6808108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2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</p:spTree>
  </p:cSld>
  <p:clrMapOvr>
    <a:masterClrMapping/>
  </p:clrMapOvr>
  <p:transition spd="slow" advTm="11719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033328" y="1262524"/>
            <a:ext cx="5955472" cy="52321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Calibri Light" panose="020F0302020204030204" charset="0"/>
                <a:cs typeface="+mn-ea"/>
              </a:rPr>
              <a:t>基于三元哈希语义排序图像检索算法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50" name="矩形 49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8604641" y="319437"/>
              <a:ext cx="2800952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CONTENT</a:t>
              </a: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4" name="文本框 53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115" y="1785742"/>
            <a:ext cx="7370425" cy="432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23652" y="1262524"/>
            <a:ext cx="728098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Explanation of knowledge distillation by quantifying </a:t>
            </a:r>
            <a:r>
              <a:rPr lang="en-US" altLang="zh-CN" dirty="0" smtClean="0"/>
              <a:t>visual concepts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6459" y="6105742"/>
            <a:ext cx="685373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Choose </a:t>
            </a:r>
            <a:r>
              <a:rPr lang="en-US" altLang="zh-CN" dirty="0" err="1" smtClean="0"/>
              <a:t>Alexnet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vggnet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resnet</a:t>
            </a:r>
            <a:r>
              <a:rPr lang="en-US" altLang="zh-CN" dirty="0" smtClean="0"/>
              <a:t> training on </a:t>
            </a:r>
            <a:r>
              <a:rPr lang="en-US" altLang="zh-CN" dirty="0" err="1" smtClean="0"/>
              <a:t>imagenet</a:t>
            </a:r>
            <a:r>
              <a:rPr lang="en-US" altLang="zh-CN" dirty="0" smtClean="0"/>
              <a:t>/cub200/</a:t>
            </a:r>
            <a:r>
              <a:rPr lang="en-US" altLang="zh-CN" dirty="0" err="1" smtClean="0"/>
              <a:t>pascal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408"/>
    </mc:Choice>
    <mc:Fallback xmlns="">
      <p:transition advTm="640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5539" y="2766465"/>
            <a:ext cx="8771045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256727" y="2376759"/>
            <a:ext cx="944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Metric: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8159" y="2253560"/>
            <a:ext cx="5322282" cy="216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1885" y="4771074"/>
            <a:ext cx="1634402" cy="36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59763" y="4584859"/>
            <a:ext cx="57363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denotes the average entropy value of the background, which measures the significance of infor-mation discarding w.r.t. background pixels.</a:t>
            </a:r>
          </a:p>
        </p:txBody>
      </p:sp>
    </p:spTree>
    <p:extLst>
      <p:ext uri="{BB962C8B-B14F-4D97-AF65-F5344CB8AC3E}">
        <p14:creationId xmlns:p14="http://schemas.microsoft.com/office/powerpoint/2010/main" val="365078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5041" y="2438259"/>
            <a:ext cx="5781176" cy="252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0065" y="2438259"/>
            <a:ext cx="208384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5835" y="2663905"/>
            <a:ext cx="6533115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0601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9476" y="2629130"/>
            <a:ext cx="3931968" cy="18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5087" y="3198151"/>
            <a:ext cx="4471198" cy="43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198440" y="4748108"/>
                <a:ext cx="7506581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/>
                  <a:t>The value </a:t>
                </a:r>
                <a:r>
                  <a:rPr lang="en-US" altLang="zh-CN" sz="20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indicates whether a DNN learns visual </a:t>
                </a:r>
                <a:r>
                  <a:rPr lang="en-US" altLang="zh-CN" sz="2000" dirty="0" smtClean="0"/>
                  <a:t>concepts quickly</a:t>
                </a:r>
                <a:r>
                  <a:rPr lang="en-US" altLang="zh-CN" sz="20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describes the variation of the weight </a:t>
                </a:r>
                <a:r>
                  <a:rPr lang="en-US" altLang="zh-CN" sz="2000" dirty="0" smtClean="0"/>
                  <a:t>distance w.r.t </a:t>
                </a:r>
                <a:r>
                  <a:rPr lang="en-US" altLang="zh-CN" sz="2000" dirty="0"/>
                  <a:t>different images, and its value denotes whether </a:t>
                </a:r>
                <a:r>
                  <a:rPr lang="en-US" altLang="zh-CN" sz="2000" dirty="0" smtClean="0"/>
                  <a:t>a DNN </a:t>
                </a:r>
                <a:r>
                  <a:rPr lang="en-US" altLang="zh-CN" sz="2000" dirty="0"/>
                  <a:t>learns various visual concepts simultaneously.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440" y="4748108"/>
                <a:ext cx="7506581" cy="1323439"/>
              </a:xfrm>
              <a:prstGeom prst="rect">
                <a:avLst/>
              </a:prstGeom>
              <a:blipFill>
                <a:blip r:embed="rId8"/>
                <a:stretch>
                  <a:fillRect l="-894" t="-2765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1404730" y="1908640"/>
            <a:ext cx="944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Metric: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5826978" y="1396083"/>
            <a:ext cx="551253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g1, g2, . . . </a:t>
            </a:r>
            <a:r>
              <a:rPr lang="en-US" altLang="zh-CN" dirty="0" smtClean="0"/>
              <a:t> denote </a:t>
            </a:r>
            <a:r>
              <a:rPr lang="en-US" altLang="zh-CN" dirty="0"/>
              <a:t>DNNs learned in different </a:t>
            </a:r>
            <a:r>
              <a:rPr lang="en-US" altLang="zh-CN" dirty="0" smtClean="0"/>
              <a:t>epochs.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1052" y="1878103"/>
            <a:ext cx="2834856" cy="3960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826978" y="1900391"/>
            <a:ext cx="20340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Every epoch get: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02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5042" y="2570456"/>
            <a:ext cx="8403751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102" y="2008860"/>
            <a:ext cx="8297433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9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b="1" dirty="0">
                  <a:latin typeface="Calibri Light" panose="020F0302020204030204" charset="0"/>
                  <a:cs typeface="+mn-ea"/>
                </a:rPr>
                <a:t>comment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38125" y="1071562"/>
            <a:ext cx="0" cy="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61602" y="1909808"/>
            <a:ext cx="9349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Advantages:</a:t>
            </a:r>
          </a:p>
          <a:p>
            <a:r>
              <a:rPr lang="en-US" altLang="zh-CN" sz="2400" dirty="0" smtClean="0"/>
              <a:t>1. Saliency by entropy instead of grad;</a:t>
            </a:r>
          </a:p>
          <a:p>
            <a:r>
              <a:rPr lang="en-US" altLang="zh-CN" sz="2400" dirty="0" smtClean="0"/>
              <a:t>2. Three </a:t>
            </a:r>
            <a:r>
              <a:rPr lang="en-US" altLang="zh-CN" sz="2400" dirty="0"/>
              <a:t>hypotheses about knowledge distillation </a:t>
            </a:r>
            <a:r>
              <a:rPr lang="en-US" altLang="zh-CN" sz="2400" dirty="0" smtClean="0"/>
              <a:t>are proposed </a:t>
            </a:r>
            <a:r>
              <a:rPr lang="en-US" altLang="zh-CN" sz="2400" dirty="0"/>
              <a:t>and verified, which shed light on the </a:t>
            </a:r>
            <a:r>
              <a:rPr lang="en-US" altLang="zh-CN" sz="2400" dirty="0" smtClean="0"/>
              <a:t>explanation of </a:t>
            </a:r>
            <a:r>
              <a:rPr lang="en-US" altLang="zh-CN" sz="2400" dirty="0"/>
              <a:t>the knowledge </a:t>
            </a:r>
            <a:r>
              <a:rPr lang="en-US" altLang="zh-CN" sz="2400" dirty="0" smtClean="0"/>
              <a:t>distillation;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Disadvantages: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The article says that it is explained by analyzing </a:t>
            </a:r>
            <a:r>
              <a:rPr lang="en-US" altLang="zh-CN" sz="2400" dirty="0" smtClean="0"/>
              <a:t>the visual </a:t>
            </a:r>
            <a:r>
              <a:rPr lang="en-US" altLang="zh-CN" sz="2400" dirty="0"/>
              <a:t>concepts learned by the network, but it is </a:t>
            </a:r>
            <a:r>
              <a:rPr lang="en-US" altLang="zh-CN" sz="2400" dirty="0" smtClean="0"/>
              <a:t>just a </a:t>
            </a:r>
            <a:r>
              <a:rPr lang="en-US" altLang="zh-CN" sz="2400" dirty="0"/>
              <a:t>pixel-by-pixel explanation. There are no advanced visual concepts.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57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0800000">
            <a:off x="305248" y="5495290"/>
            <a:ext cx="11578346" cy="1183640"/>
          </a:xfrm>
          <a:prstGeom prst="rect">
            <a:avLst/>
          </a:prstGeom>
          <a:solidFill>
            <a:srgbClr val="56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-10795" y="5492115"/>
            <a:ext cx="227330" cy="1189990"/>
            <a:chOff x="5420076" y="1110496"/>
            <a:chExt cx="146809" cy="607640"/>
          </a:xfrm>
        </p:grpSpPr>
        <p:sp>
          <p:nvSpPr>
            <p:cNvPr id="5" name="矩形 4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760855" y="5739765"/>
            <a:ext cx="8923655" cy="76708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TNANKS FOR LISTENING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973039" y="5485765"/>
            <a:ext cx="227330" cy="1189990"/>
            <a:chOff x="5420076" y="1110496"/>
            <a:chExt cx="146809" cy="607640"/>
          </a:xfrm>
        </p:grpSpPr>
        <p:sp>
          <p:nvSpPr>
            <p:cNvPr id="13" name="矩形 12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921" y="262252"/>
            <a:ext cx="12190714" cy="497205"/>
            <a:chOff x="1921" y="262252"/>
            <a:chExt cx="12190714" cy="497205"/>
          </a:xfrm>
        </p:grpSpPr>
        <p:grpSp>
          <p:nvGrpSpPr>
            <p:cNvPr id="22" name="组合 21"/>
            <p:cNvGrpSpPr/>
            <p:nvPr/>
          </p:nvGrpSpPr>
          <p:grpSpPr>
            <a:xfrm>
              <a:off x="1921" y="265952"/>
              <a:ext cx="688340" cy="492760"/>
              <a:chOff x="4327" y="9165"/>
              <a:chExt cx="1084" cy="77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4327" y="9174"/>
                <a:ext cx="174" cy="766"/>
                <a:chOff x="5420076" y="1110496"/>
                <a:chExt cx="146809" cy="607640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4639" y="9165"/>
                <a:ext cx="773" cy="776"/>
                <a:chOff x="6627633" y="1382238"/>
                <a:chExt cx="491115" cy="492879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>
              <a:off x="778524" y="262252"/>
              <a:ext cx="11414111" cy="497205"/>
              <a:chOff x="509268" y="262252"/>
              <a:chExt cx="11683367" cy="497205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7958436" y="304762"/>
                <a:ext cx="3390408" cy="400105"/>
              </a:xfrm>
              <a:prstGeom prst="rect">
                <a:avLst/>
              </a:prstGeom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RESEARCH BACKGROUND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 rot="10800000">
                <a:off x="509268" y="262252"/>
                <a:ext cx="10874135" cy="497205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11608435" y="267970"/>
                <a:ext cx="584200" cy="486410"/>
                <a:chOff x="18281" y="422"/>
                <a:chExt cx="920" cy="766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19027" y="422"/>
                  <a:ext cx="174" cy="766"/>
                  <a:chOff x="5420076" y="1110496"/>
                  <a:chExt cx="146809" cy="607640"/>
                </a:xfrm>
              </p:grpSpPr>
              <p:sp>
                <p:nvSpPr>
                  <p:cNvPr id="62" name="矩形 61"/>
                  <p:cNvSpPr/>
                  <p:nvPr/>
                </p:nvSpPr>
                <p:spPr>
                  <a:xfrm>
                    <a:off x="5420076" y="1110496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矩形 62"/>
                  <p:cNvSpPr/>
                  <p:nvPr/>
                </p:nvSpPr>
                <p:spPr>
                  <a:xfrm>
                    <a:off x="5420076" y="1237200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" name="矩形 63"/>
                  <p:cNvSpPr/>
                  <p:nvPr/>
                </p:nvSpPr>
                <p:spPr>
                  <a:xfrm>
                    <a:off x="5420076" y="1363904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矩形 64"/>
                  <p:cNvSpPr/>
                  <p:nvPr/>
                </p:nvSpPr>
                <p:spPr>
                  <a:xfrm>
                    <a:off x="5420076" y="1490608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矩形 73"/>
                  <p:cNvSpPr/>
                  <p:nvPr/>
                </p:nvSpPr>
                <p:spPr>
                  <a:xfrm>
                    <a:off x="5420076" y="1617313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61" name="Freeform 96"/>
                <p:cNvSpPr/>
                <p:nvPr/>
              </p:nvSpPr>
              <p:spPr bwMode="auto">
                <a:xfrm>
                  <a:off x="18281" y="586"/>
                  <a:ext cx="442" cy="426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</p:grpSp>
      <p:sp>
        <p:nvSpPr>
          <p:cNvPr id="78" name="矩形 77"/>
          <p:cNvSpPr/>
          <p:nvPr/>
        </p:nvSpPr>
        <p:spPr>
          <a:xfrm>
            <a:off x="11497945" y="262255"/>
            <a:ext cx="490855" cy="492760"/>
          </a:xfrm>
          <a:prstGeom prst="rect">
            <a:avLst/>
          </a:prstGeom>
          <a:solidFill>
            <a:srgbClr val="56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Freeform 96"/>
          <p:cNvSpPr/>
          <p:nvPr/>
        </p:nvSpPr>
        <p:spPr bwMode="auto">
          <a:xfrm>
            <a:off x="11603153" y="372805"/>
            <a:ext cx="280441" cy="270622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10788" y="2116858"/>
            <a:ext cx="4970117" cy="1905091"/>
            <a:chOff x="3610788" y="2116858"/>
            <a:chExt cx="4970117" cy="1905091"/>
          </a:xfrm>
        </p:grpSpPr>
        <p:sp>
          <p:nvSpPr>
            <p:cNvPr id="66" name="文本框 65"/>
            <p:cNvSpPr txBox="1"/>
            <p:nvPr/>
          </p:nvSpPr>
          <p:spPr>
            <a:xfrm>
              <a:off x="4603816" y="2413736"/>
              <a:ext cx="3190343" cy="1446548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zh-CN" altLang="en-US" sz="8800" dirty="0" smtClean="0">
                  <a:ln w="0"/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谢谢！</a:t>
              </a:r>
              <a:endParaRPr lang="zh-CN" altLang="en-US" sz="8800" dirty="0">
                <a:ln w="0"/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852810" y="2245537"/>
              <a:ext cx="4489807" cy="177641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2" name="组合 48"/>
            <p:cNvGrpSpPr/>
            <p:nvPr/>
          </p:nvGrpSpPr>
          <p:grpSpPr>
            <a:xfrm>
              <a:off x="3610788" y="2116858"/>
              <a:ext cx="484560" cy="382542"/>
              <a:chOff x="4625149" y="6808109"/>
              <a:chExt cx="540316" cy="426560"/>
            </a:xfrm>
            <a:solidFill>
              <a:srgbClr val="4C98CF"/>
            </a:solidFill>
          </p:grpSpPr>
          <p:sp>
            <p:nvSpPr>
              <p:cNvPr id="54" name="Freeform 127"/>
              <p:cNvSpPr/>
              <p:nvPr/>
            </p:nvSpPr>
            <p:spPr bwMode="auto">
              <a:xfrm>
                <a:off x="4625149" y="6808109"/>
                <a:ext cx="540316" cy="352040"/>
              </a:xfrm>
              <a:custGeom>
                <a:avLst/>
                <a:gdLst>
                  <a:gd name="T0" fmla="*/ 34 w 233"/>
                  <a:gd name="T1" fmla="*/ 77 h 152"/>
                  <a:gd name="T2" fmla="*/ 117 w 233"/>
                  <a:gd name="T3" fmla="*/ 126 h 152"/>
                  <a:gd name="T4" fmla="*/ 214 w 233"/>
                  <a:gd name="T5" fmla="*/ 67 h 152"/>
                  <a:gd name="T6" fmla="*/ 214 w 233"/>
                  <a:gd name="T7" fmla="*/ 67 h 152"/>
                  <a:gd name="T8" fmla="*/ 233 w 233"/>
                  <a:gd name="T9" fmla="*/ 56 h 152"/>
                  <a:gd name="T10" fmla="*/ 116 w 233"/>
                  <a:gd name="T11" fmla="*/ 0 h 152"/>
                  <a:gd name="T12" fmla="*/ 0 w 233"/>
                  <a:gd name="T13" fmla="*/ 56 h 152"/>
                  <a:gd name="T14" fmla="*/ 16 w 233"/>
                  <a:gd name="T15" fmla="*/ 66 h 152"/>
                  <a:gd name="T16" fmla="*/ 16 w 233"/>
                  <a:gd name="T17" fmla="*/ 152 h 152"/>
                  <a:gd name="T18" fmla="*/ 24 w 233"/>
                  <a:gd name="T19" fmla="*/ 152 h 152"/>
                  <a:gd name="T20" fmla="*/ 24 w 233"/>
                  <a:gd name="T21" fmla="*/ 71 h 152"/>
                  <a:gd name="T22" fmla="*/ 34 w 233"/>
                  <a:gd name="T23" fmla="*/ 77 h 152"/>
                  <a:gd name="T24" fmla="*/ 34 w 233"/>
                  <a:gd name="T25" fmla="*/ 7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3" h="152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Freeform 128"/>
              <p:cNvSpPr/>
              <p:nvPr/>
            </p:nvSpPr>
            <p:spPr bwMode="auto">
              <a:xfrm>
                <a:off x="4736940" y="7025799"/>
                <a:ext cx="314776" cy="208870"/>
              </a:xfrm>
              <a:custGeom>
                <a:avLst/>
                <a:gdLst>
                  <a:gd name="T0" fmla="*/ 305 w 321"/>
                  <a:gd name="T1" fmla="*/ 12 h 213"/>
                  <a:gd name="T2" fmla="*/ 163 w 321"/>
                  <a:gd name="T3" fmla="*/ 97 h 213"/>
                  <a:gd name="T4" fmla="*/ 21 w 321"/>
                  <a:gd name="T5" fmla="*/ 12 h 213"/>
                  <a:gd name="T6" fmla="*/ 21 w 321"/>
                  <a:gd name="T7" fmla="*/ 12 h 213"/>
                  <a:gd name="T8" fmla="*/ 19 w 321"/>
                  <a:gd name="T9" fmla="*/ 12 h 213"/>
                  <a:gd name="T10" fmla="*/ 0 w 321"/>
                  <a:gd name="T11" fmla="*/ 0 h 213"/>
                  <a:gd name="T12" fmla="*/ 0 w 321"/>
                  <a:gd name="T13" fmla="*/ 213 h 213"/>
                  <a:gd name="T14" fmla="*/ 321 w 321"/>
                  <a:gd name="T15" fmla="*/ 213 h 213"/>
                  <a:gd name="T16" fmla="*/ 321 w 321"/>
                  <a:gd name="T17" fmla="*/ 3 h 213"/>
                  <a:gd name="T18" fmla="*/ 305 w 321"/>
                  <a:gd name="T19" fmla="*/ 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213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3"/>
                    </a:lnTo>
                    <a:lnTo>
                      <a:pt x="305" y="1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  <p:grpSp>
          <p:nvGrpSpPr>
            <p:cNvPr id="56" name="组合 48"/>
            <p:cNvGrpSpPr/>
            <p:nvPr/>
          </p:nvGrpSpPr>
          <p:grpSpPr>
            <a:xfrm>
              <a:off x="8096345" y="2122249"/>
              <a:ext cx="484560" cy="382547"/>
              <a:chOff x="4625150" y="6808104"/>
              <a:chExt cx="540316" cy="426565"/>
            </a:xfrm>
            <a:solidFill>
              <a:srgbClr val="4C98CF"/>
            </a:solidFill>
          </p:grpSpPr>
          <p:sp>
            <p:nvSpPr>
              <p:cNvPr id="57" name="Freeform 127"/>
              <p:cNvSpPr/>
              <p:nvPr/>
            </p:nvSpPr>
            <p:spPr bwMode="auto">
              <a:xfrm>
                <a:off x="4625150" y="6808104"/>
                <a:ext cx="540316" cy="352040"/>
              </a:xfrm>
              <a:custGeom>
                <a:avLst/>
                <a:gdLst>
                  <a:gd name="T0" fmla="*/ 34 w 233"/>
                  <a:gd name="T1" fmla="*/ 77 h 152"/>
                  <a:gd name="T2" fmla="*/ 117 w 233"/>
                  <a:gd name="T3" fmla="*/ 126 h 152"/>
                  <a:gd name="T4" fmla="*/ 214 w 233"/>
                  <a:gd name="T5" fmla="*/ 67 h 152"/>
                  <a:gd name="T6" fmla="*/ 214 w 233"/>
                  <a:gd name="T7" fmla="*/ 67 h 152"/>
                  <a:gd name="T8" fmla="*/ 233 w 233"/>
                  <a:gd name="T9" fmla="*/ 56 h 152"/>
                  <a:gd name="T10" fmla="*/ 116 w 233"/>
                  <a:gd name="T11" fmla="*/ 0 h 152"/>
                  <a:gd name="T12" fmla="*/ 0 w 233"/>
                  <a:gd name="T13" fmla="*/ 56 h 152"/>
                  <a:gd name="T14" fmla="*/ 16 w 233"/>
                  <a:gd name="T15" fmla="*/ 66 h 152"/>
                  <a:gd name="T16" fmla="*/ 16 w 233"/>
                  <a:gd name="T17" fmla="*/ 152 h 152"/>
                  <a:gd name="T18" fmla="*/ 24 w 233"/>
                  <a:gd name="T19" fmla="*/ 152 h 152"/>
                  <a:gd name="T20" fmla="*/ 24 w 233"/>
                  <a:gd name="T21" fmla="*/ 71 h 152"/>
                  <a:gd name="T22" fmla="*/ 34 w 233"/>
                  <a:gd name="T23" fmla="*/ 77 h 152"/>
                  <a:gd name="T24" fmla="*/ 34 w 233"/>
                  <a:gd name="T25" fmla="*/ 7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3" h="152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Freeform 128"/>
              <p:cNvSpPr/>
              <p:nvPr/>
            </p:nvSpPr>
            <p:spPr bwMode="auto">
              <a:xfrm>
                <a:off x="4736940" y="7025799"/>
                <a:ext cx="314776" cy="208870"/>
              </a:xfrm>
              <a:custGeom>
                <a:avLst/>
                <a:gdLst>
                  <a:gd name="T0" fmla="*/ 305 w 321"/>
                  <a:gd name="T1" fmla="*/ 12 h 213"/>
                  <a:gd name="T2" fmla="*/ 163 w 321"/>
                  <a:gd name="T3" fmla="*/ 97 h 213"/>
                  <a:gd name="T4" fmla="*/ 21 w 321"/>
                  <a:gd name="T5" fmla="*/ 12 h 213"/>
                  <a:gd name="T6" fmla="*/ 21 w 321"/>
                  <a:gd name="T7" fmla="*/ 12 h 213"/>
                  <a:gd name="T8" fmla="*/ 19 w 321"/>
                  <a:gd name="T9" fmla="*/ 12 h 213"/>
                  <a:gd name="T10" fmla="*/ 0 w 321"/>
                  <a:gd name="T11" fmla="*/ 0 h 213"/>
                  <a:gd name="T12" fmla="*/ 0 w 321"/>
                  <a:gd name="T13" fmla="*/ 213 h 213"/>
                  <a:gd name="T14" fmla="*/ 321 w 321"/>
                  <a:gd name="T15" fmla="*/ 213 h 213"/>
                  <a:gd name="T16" fmla="*/ 321 w 321"/>
                  <a:gd name="T17" fmla="*/ 3 h 213"/>
                  <a:gd name="T18" fmla="*/ 305 w 321"/>
                  <a:gd name="T19" fmla="*/ 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213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3"/>
                    </a:lnTo>
                    <a:lnTo>
                      <a:pt x="305" y="1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rot="16200000">
            <a:off x="-2792730" y="2781300"/>
            <a:ext cx="6857365" cy="1278890"/>
          </a:xfrm>
          <a:prstGeom prst="rect">
            <a:avLst/>
          </a:prstGeom>
          <a:gradFill>
            <a:gsLst>
              <a:gs pos="54000">
                <a:srgbClr val="567EC6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 rot="5400000">
            <a:off x="541655" y="6120765"/>
            <a:ext cx="189865" cy="1285240"/>
            <a:chOff x="5420076" y="1110496"/>
            <a:chExt cx="146809" cy="607640"/>
          </a:xfrm>
        </p:grpSpPr>
        <p:sp>
          <p:nvSpPr>
            <p:cNvPr id="18" name="矩形 17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24460" y="106045"/>
            <a:ext cx="1027430" cy="3599815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b="1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b="1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497945" y="262255"/>
            <a:ext cx="694690" cy="492760"/>
            <a:chOff x="18107" y="413"/>
            <a:chExt cx="1094" cy="776"/>
          </a:xfrm>
        </p:grpSpPr>
        <p:grpSp>
          <p:nvGrpSpPr>
            <p:cNvPr id="27" name="组合 26"/>
            <p:cNvGrpSpPr/>
            <p:nvPr/>
          </p:nvGrpSpPr>
          <p:grpSpPr>
            <a:xfrm>
              <a:off x="19027" y="422"/>
              <a:ext cx="174" cy="766"/>
              <a:chOff x="5420076" y="1110496"/>
              <a:chExt cx="146809" cy="60764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420076" y="1110496"/>
                <a:ext cx="146809" cy="10082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420076" y="1237200"/>
                <a:ext cx="146809" cy="10082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420076" y="1363904"/>
                <a:ext cx="146809" cy="10082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420076" y="1490608"/>
                <a:ext cx="146809" cy="10082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420076" y="1617313"/>
                <a:ext cx="146809" cy="10082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8107" y="413"/>
              <a:ext cx="773" cy="776"/>
              <a:chOff x="6627633" y="1382238"/>
              <a:chExt cx="491115" cy="492879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627633" y="1382238"/>
                <a:ext cx="491115" cy="492879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Freeform 96"/>
              <p:cNvSpPr/>
              <p:nvPr/>
            </p:nvSpPr>
            <p:spPr bwMode="auto">
              <a:xfrm>
                <a:off x="6732897" y="1492815"/>
                <a:ext cx="280590" cy="270687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660721" y="1905952"/>
            <a:ext cx="7451900" cy="2887979"/>
            <a:chOff x="2455023" y="1217737"/>
            <a:chExt cx="7451900" cy="2887979"/>
          </a:xfrm>
        </p:grpSpPr>
        <p:sp>
          <p:nvSpPr>
            <p:cNvPr id="87" name="文本框 86"/>
            <p:cNvSpPr txBox="1"/>
            <p:nvPr/>
          </p:nvSpPr>
          <p:spPr>
            <a:xfrm>
              <a:off x="3601588" y="1266569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r>
                <a: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sz="36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875606" y="1288182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r>
                <a:rPr lang="zh-CN" altLang="en-US" sz="36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857826" y="3256804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183020" y="3256804"/>
              <a:ext cx="1107988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2455023" y="1225357"/>
              <a:ext cx="1038225" cy="923924"/>
              <a:chOff x="821769" y="1826238"/>
              <a:chExt cx="1038225" cy="923924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>
                    <a:solidFill>
                      <a:srgbClr val="FFFFFF"/>
                    </a:solidFill>
                    <a:sym typeface="Arial" panose="020B0604020202020204" pitchFamily="34" charset="0"/>
                  </a:rPr>
                  <a:t>01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936069" y="235963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355169" y="235963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6802233" y="1217737"/>
              <a:ext cx="1038225" cy="935354"/>
              <a:chOff x="821769" y="1826238"/>
              <a:chExt cx="1038225" cy="935354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sym typeface="Arial" panose="020B0604020202020204" pitchFamily="34" charset="0"/>
                  </a:rPr>
                  <a:t>02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936069" y="237106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355169" y="237106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2455023" y="3166552"/>
              <a:ext cx="1038225" cy="935354"/>
              <a:chOff x="821769" y="1826238"/>
              <a:chExt cx="1038225" cy="935354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sym typeface="Arial" panose="020B0604020202020204" pitchFamily="34" charset="0"/>
                  </a:rPr>
                  <a:t>03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36069" y="237106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355169" y="237106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6802233" y="3170362"/>
              <a:ext cx="1038225" cy="935354"/>
              <a:chOff x="821769" y="1826238"/>
              <a:chExt cx="1038225" cy="935354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sym typeface="Arial" panose="020B0604020202020204" pitchFamily="34" charset="0"/>
                  </a:rPr>
                  <a:t>04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936069" y="237106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1355169" y="237106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651"/>
    </mc:Choice>
    <mc:Fallback xmlns="">
      <p:transition advTm="1765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-1270" y="262255"/>
            <a:ext cx="12193905" cy="523498"/>
            <a:chOff x="-1270" y="262255"/>
            <a:chExt cx="12193905" cy="523498"/>
          </a:xfrm>
        </p:grpSpPr>
        <p:sp>
          <p:nvSpPr>
            <p:cNvPr id="33" name="矩形 32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8022234" y="319437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37" name="文本框 36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问题</a:t>
              </a:r>
              <a:endPara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-1270" y="263525"/>
              <a:ext cx="490855" cy="522228"/>
              <a:chOff x="9916" y="358"/>
              <a:chExt cx="773" cy="886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019" y="358"/>
                <a:ext cx="475" cy="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</p:grpSp>
      <p:pic>
        <p:nvPicPr>
          <p:cNvPr id="1026" name="Picture 2" descr="https://miro.medium.com/max/973/1*tTEDSbllMhT0o2NKOIcjo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71"/>
          <a:stretch/>
        </p:blipFill>
        <p:spPr bwMode="auto">
          <a:xfrm>
            <a:off x="4077746" y="2131633"/>
            <a:ext cx="3766632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793878" y="5376403"/>
            <a:ext cx="692356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interpret the success </a:t>
            </a:r>
            <a:r>
              <a:rPr lang="en-US" altLang="zh-CN" dirty="0" smtClean="0"/>
              <a:t>of knowledge </a:t>
            </a:r>
            <a:r>
              <a:rPr lang="en-US" altLang="zh-CN" dirty="0"/>
              <a:t>distillation by quantifying and analyzing </a:t>
            </a:r>
            <a:r>
              <a:rPr lang="en-US" altLang="zh-CN" dirty="0" smtClean="0"/>
              <a:t>task-relevant and </a:t>
            </a:r>
            <a:r>
              <a:rPr lang="en-US" altLang="zh-CN" dirty="0"/>
              <a:t>task-irrelevant visual concepts that are </a:t>
            </a:r>
            <a:r>
              <a:rPr lang="en-US" altLang="zh-CN" dirty="0" smtClean="0"/>
              <a:t>encoded in </a:t>
            </a:r>
            <a:r>
              <a:rPr lang="en-US" altLang="zh-CN" dirty="0"/>
              <a:t>intermediate layers of a deep neural network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97966" y="1278294"/>
            <a:ext cx="611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Why knowledge distillation </a:t>
            </a:r>
            <a:r>
              <a:rPr lang="en-US" altLang="zh-CN" sz="2800" dirty="0" smtClean="0"/>
              <a:t>is successful? 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623"/>
    </mc:Choice>
    <mc:Fallback xmlns="">
      <p:transition advTm="4162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8496" y="148640"/>
            <a:ext cx="10694670" cy="1031240"/>
          </a:xfrm>
          <a:prstGeom prst="rect">
            <a:avLst/>
          </a:prstGeom>
          <a:gradFill>
            <a:gsLst>
              <a:gs pos="45000">
                <a:srgbClr val="567EC6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0800000">
            <a:off x="-82517" y="156470"/>
            <a:ext cx="227330" cy="1036320"/>
            <a:chOff x="5420076" y="1110496"/>
            <a:chExt cx="146809" cy="607640"/>
          </a:xfrm>
        </p:grpSpPr>
        <p:sp>
          <p:nvSpPr>
            <p:cNvPr id="4" name="矩形 3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26060" y="156470"/>
            <a:ext cx="1118114" cy="1026051"/>
            <a:chOff x="595" y="4504"/>
            <a:chExt cx="1761" cy="1506"/>
          </a:xfrm>
        </p:grpSpPr>
        <p:sp>
          <p:nvSpPr>
            <p:cNvPr id="50" name="矩形 49"/>
            <p:cNvSpPr/>
            <p:nvPr/>
          </p:nvSpPr>
          <p:spPr>
            <a:xfrm>
              <a:off x="595" y="4504"/>
              <a:ext cx="1761" cy="1506"/>
            </a:xfrm>
            <a:prstGeom prst="rect">
              <a:avLst/>
            </a:prstGeom>
            <a:solidFill>
              <a:srgbClr val="567E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800" dirty="0">
                <a:solidFill>
                  <a:sysClr val="window" lastClr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85" y="4601"/>
              <a:ext cx="785" cy="1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</a:rPr>
                <a:t>2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845002" y="142486"/>
            <a:ext cx="2544282" cy="70788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40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背景知识</a:t>
            </a:r>
          </a:p>
        </p:txBody>
      </p:sp>
      <p:pic>
        <p:nvPicPr>
          <p:cNvPr id="2050" name="Picture 2" descr="https://miro.medium.com/max/819/1*8KqNtABnNXM527JK9UuBUQ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649" y="2268045"/>
            <a:ext cx="526499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6157776" y="1386800"/>
            <a:ext cx="4047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knowledge </a:t>
            </a:r>
            <a:r>
              <a:rPr lang="en-US" altLang="zh-CN" sz="3200" dirty="0" smtClean="0"/>
              <a:t>distillation: </a:t>
            </a:r>
            <a:endParaRPr lang="zh-CN" altLang="en-US" sz="3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6" y="3348045"/>
            <a:ext cx="4896000" cy="1260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110803" y="1386800"/>
            <a:ext cx="1539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Normal: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285567" y="4817627"/>
            <a:ext cx="25006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baseline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56"/>
    </mc:Choice>
    <mc:Fallback xmlns="">
      <p:transition advTm="655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31" name="矩形 30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背景知识</a:t>
              </a:r>
              <a:endPara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482879" y="1068916"/>
            <a:ext cx="11400715" cy="527780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>
            <p:custDataLst>
              <p:tags r:id="rId1"/>
            </p:custDataLst>
          </p:nvPr>
        </p:nvSpPr>
        <p:spPr>
          <a:xfrm>
            <a:off x="2583370" y="786932"/>
            <a:ext cx="3281971" cy="455295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r>
              <a:rPr lang="en-US" altLang="zh-CN" sz="2000" dirty="0"/>
              <a:t>interpret</a:t>
            </a:r>
            <a:endParaRPr lang="zh-CN" altLang="en-US" sz="20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872" y="2321047"/>
            <a:ext cx="9672727" cy="3600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36914" y="1455576"/>
            <a:ext cx="5579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What’s encoded in DNN</a:t>
            </a:r>
            <a:r>
              <a:rPr lang="en-US" altLang="zh-CN" sz="2400" dirty="0">
                <a:solidFill>
                  <a:srgbClr val="FF0000"/>
                </a:solidFill>
              </a:rPr>
              <a:t>? </a:t>
            </a:r>
            <a:r>
              <a:rPr lang="en-US" altLang="zh-CN" sz="2400" dirty="0" smtClean="0">
                <a:solidFill>
                  <a:srgbClr val="FF0000"/>
                </a:solidFill>
              </a:rPr>
              <a:t>     Gradient!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32039" y="5556803"/>
            <a:ext cx="15856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Saliency map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3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007"/>
    </mc:Choice>
    <mc:Fallback xmlns="">
      <p:transition advTm="6100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31" name="矩形 30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背景知识</a:t>
              </a:r>
              <a:endPara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482879" y="1068916"/>
            <a:ext cx="11400715" cy="527780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>
            <p:custDataLst>
              <p:tags r:id="rId1"/>
            </p:custDataLst>
          </p:nvPr>
        </p:nvSpPr>
        <p:spPr>
          <a:xfrm>
            <a:off x="2583370" y="786932"/>
            <a:ext cx="3281971" cy="455295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r>
              <a:rPr lang="en-US" altLang="zh-CN" sz="2000" dirty="0"/>
              <a:t>interpret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1795212" y="1995182"/>
            <a:ext cx="453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What’s encoded in DNN</a:t>
            </a:r>
            <a:r>
              <a:rPr lang="en-US" altLang="zh-CN" sz="2400" dirty="0">
                <a:solidFill>
                  <a:srgbClr val="FF0000"/>
                </a:solidFill>
              </a:rPr>
              <a:t>?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Without gradient!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356" y="3338771"/>
            <a:ext cx="10307488" cy="25054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82360" y="4306899"/>
            <a:ext cx="5330495" cy="569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5"/>
          <a:srcRect r="49959"/>
          <a:stretch/>
        </p:blipFill>
        <p:spPr>
          <a:xfrm>
            <a:off x="8866523" y="1242227"/>
            <a:ext cx="1574233" cy="1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2955" y="4306899"/>
            <a:ext cx="18288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1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007"/>
    </mc:Choice>
    <mc:Fallback xmlns="">
      <p:transition advTm="6100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31" name="矩形 30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背景知识</a:t>
              </a:r>
              <a:endPara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482879" y="1068916"/>
            <a:ext cx="11400715" cy="527780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>
            <p:custDataLst>
              <p:tags r:id="rId1"/>
            </p:custDataLst>
          </p:nvPr>
        </p:nvSpPr>
        <p:spPr>
          <a:xfrm>
            <a:off x="2583370" y="786932"/>
            <a:ext cx="3281971" cy="455295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r>
              <a:rPr lang="en-US" altLang="zh-CN" sz="2000" dirty="0"/>
              <a:t>interpret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131" y="3748952"/>
            <a:ext cx="4197914" cy="43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44959" y="3730921"/>
            <a:ext cx="1714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assume that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211" y="4298066"/>
            <a:ext cx="5044698" cy="79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9211" y="5193410"/>
            <a:ext cx="3904939" cy="4320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795212" y="1995182"/>
            <a:ext cx="453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What’s encoded in DNN</a:t>
            </a:r>
            <a:r>
              <a:rPr lang="en-US" altLang="zh-CN" sz="2400" dirty="0">
                <a:solidFill>
                  <a:srgbClr val="FF0000"/>
                </a:solidFill>
              </a:rPr>
              <a:t>?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Without gradient!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007"/>
    </mc:Choice>
    <mc:Fallback xmlns="">
      <p:transition advTm="6100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31" name="矩形 30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背景知识</a:t>
              </a:r>
              <a:endPara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482879" y="1068916"/>
            <a:ext cx="11400715" cy="527780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>
            <p:custDataLst>
              <p:tags r:id="rId1"/>
            </p:custDataLst>
          </p:nvPr>
        </p:nvSpPr>
        <p:spPr>
          <a:xfrm>
            <a:off x="2583370" y="786932"/>
            <a:ext cx="3281971" cy="455295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r>
              <a:rPr lang="en-US" altLang="zh-CN" sz="2000" dirty="0"/>
              <a:t>interpret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654" y="3621755"/>
            <a:ext cx="9325163" cy="10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472" y="5551319"/>
            <a:ext cx="1530000" cy="5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7490" y="5591601"/>
            <a:ext cx="3288786" cy="61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7"/>
          <a:srcRect l="-3072" r="50490"/>
          <a:stretch/>
        </p:blipFill>
        <p:spPr>
          <a:xfrm>
            <a:off x="2174033" y="4811002"/>
            <a:ext cx="4120070" cy="648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951" y="1251558"/>
            <a:ext cx="3145872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205770" y="4822433"/>
                <a:ext cx="4502643" cy="44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: 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770" y="4822433"/>
                <a:ext cx="4502643" cy="440442"/>
              </a:xfrm>
              <a:prstGeom prst="rect">
                <a:avLst/>
              </a:prstGeom>
              <a:blipFill>
                <a:blip r:embed="rId9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1795212" y="1995182"/>
            <a:ext cx="453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What’s encoded in DNN</a:t>
            </a:r>
            <a:r>
              <a:rPr lang="en-US" altLang="zh-CN" sz="2400" dirty="0">
                <a:solidFill>
                  <a:srgbClr val="FF0000"/>
                </a:solidFill>
              </a:rPr>
              <a:t>?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Without gradient!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47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007"/>
    </mc:Choice>
    <mc:Fallback xmlns="">
      <p:transition advTm="6100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/>
                <a:t>ex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5" name="Picture 2" descr="https://miro.medium.com/max/973/1*tTEDSbllMhT0o2NKOIcjog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40" b="72935"/>
          <a:stretch/>
        </p:blipFill>
        <p:spPr bwMode="auto">
          <a:xfrm>
            <a:off x="2206642" y="3085228"/>
            <a:ext cx="2183095" cy="78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miro.medium.com/max/973/1*tTEDSbllMhT0o2NKOIcjog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40" b="72935"/>
          <a:stretch/>
        </p:blipFill>
        <p:spPr bwMode="auto">
          <a:xfrm>
            <a:off x="6376187" y="2194138"/>
            <a:ext cx="2183095" cy="78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miro.medium.com/max/973/1*tTEDSbllMhT0o2NKOIcjog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40" b="72935"/>
          <a:stretch/>
        </p:blipFill>
        <p:spPr bwMode="auto">
          <a:xfrm>
            <a:off x="6376187" y="4119623"/>
            <a:ext cx="2183095" cy="78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153036" y="3127496"/>
            <a:ext cx="25006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teacher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153036" y="5072417"/>
            <a:ext cx="25006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student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873395" y="4155154"/>
            <a:ext cx="25006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baseline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534194" y="5660387"/>
            <a:ext cx="685373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Choose </a:t>
            </a:r>
            <a:r>
              <a:rPr lang="en-US" altLang="zh-CN" dirty="0" err="1" smtClean="0"/>
              <a:t>Alexnet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vggnet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resnet</a:t>
            </a:r>
            <a:r>
              <a:rPr lang="en-US" altLang="zh-CN" dirty="0" smtClean="0"/>
              <a:t> training on </a:t>
            </a:r>
            <a:r>
              <a:rPr lang="en-US" altLang="zh-CN" dirty="0" err="1" smtClean="0"/>
              <a:t>imagenet</a:t>
            </a:r>
            <a:r>
              <a:rPr lang="en-US" altLang="zh-CN" dirty="0" smtClean="0"/>
              <a:t>/cub200/</a:t>
            </a:r>
            <a:r>
              <a:rPr lang="en-US" altLang="zh-CN" dirty="0" err="1" smtClean="0"/>
              <a:t>pascal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67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13650</TotalTime>
  <Words>1189</Words>
  <Application>Microsoft Office PowerPoint</Application>
  <PresentationFormat>宽屏</PresentationFormat>
  <Paragraphs>166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Calibri Light</vt:lpstr>
      <vt:lpstr>Cambria Math</vt:lpstr>
      <vt:lpstr>Eras Light ITC</vt:lpstr>
      <vt:lpstr>Segoe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wong cavan</cp:lastModifiedBy>
  <cp:revision>4489</cp:revision>
  <dcterms:created xsi:type="dcterms:W3CDTF">2015-04-07T16:28:00Z</dcterms:created>
  <dcterms:modified xsi:type="dcterms:W3CDTF">2020-04-13T03:26:34Z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