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321" r:id="rId5"/>
    <p:sldId id="483" r:id="rId6"/>
    <p:sldId id="524" r:id="rId7"/>
    <p:sldId id="358" r:id="rId8"/>
    <p:sldId id="525" r:id="rId9"/>
    <p:sldId id="528" r:id="rId10"/>
    <p:sldId id="529" r:id="rId11"/>
    <p:sldId id="530" r:id="rId12"/>
    <p:sldId id="511" r:id="rId13"/>
    <p:sldId id="527" r:id="rId14"/>
    <p:sldId id="302" r:id="rId1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9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EC6"/>
    <a:srgbClr val="2E75B6"/>
    <a:srgbClr val="5B9BD5"/>
    <a:srgbClr val="00B0F0"/>
    <a:srgbClr val="66DAFF"/>
    <a:srgbClr val="5A80C7"/>
    <a:srgbClr val="393A3F"/>
    <a:srgbClr val="66D9AB"/>
    <a:srgbClr val="27BDBA"/>
    <a:srgbClr val="68B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89836" autoAdjust="0"/>
  </p:normalViewPr>
  <p:slideViewPr>
    <p:cSldViewPr snapToGrid="0">
      <p:cViewPr varScale="1">
        <p:scale>
          <a:sx n="103" d="100"/>
          <a:sy n="103" d="100"/>
        </p:scale>
        <p:origin x="828" y="102"/>
      </p:cViewPr>
      <p:guideLst>
        <p:guide orient="horz" pos="2207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4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YOLO+MASK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91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如果没有方框种系数，就是普通的交叉熵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，首先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的作用是训练过程中，如果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类占比比较大，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值变小，避免过度影响；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后面这部分：平衡易分类样本和难分类样本，易分类样本学习的知识比较少，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比较大，就表示易分类，赋予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1-p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权重，减少影响。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07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只关注分类网络中识别成功的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Dice loss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不需要调参，效果还很好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04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效果差不多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093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我的报告到此结束，谢谢各位老师。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3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语义分割，逐像素分割，标识出同一类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155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Mask</a:t>
            </a:r>
            <a:r>
              <a:rPr lang="zh-CN" altLang="en-US" dirty="0" smtClean="0"/>
              <a:t>是语义分割，与本文的实例分割有点不同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7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之前有介绍过</a:t>
            </a:r>
            <a:endParaRPr lang="en-US" altLang="zh-CN" dirty="0" smtClean="0"/>
          </a:p>
          <a:p>
            <a:r>
              <a:rPr lang="zh-CN" altLang="en-US" dirty="0" smtClean="0"/>
              <a:t>增加了一个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层，输出</a:t>
            </a:r>
            <a:r>
              <a:rPr lang="en-US" altLang="zh-CN" dirty="0" smtClean="0"/>
              <a:t>K*m*m,</a:t>
            </a:r>
            <a:r>
              <a:rPr lang="zh-CN" altLang="en-US" dirty="0" smtClean="0"/>
              <a:t>原文是</a:t>
            </a:r>
            <a:r>
              <a:rPr lang="en-US" altLang="zh-CN" dirty="0" smtClean="0"/>
              <a:t>80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</a:t>
            </a:r>
            <a:r>
              <a:rPr lang="zh-CN" altLang="en-US" dirty="0" smtClean="0"/>
              <a:t>代表一共</a:t>
            </a:r>
            <a:r>
              <a:rPr lang="en-US" altLang="zh-CN" dirty="0" smtClean="0"/>
              <a:t>80</a:t>
            </a:r>
            <a:r>
              <a:rPr lang="zh-CN" altLang="en-US" dirty="0" smtClean="0"/>
              <a:t>类，每一层负责一个类别的分割任务，先判断出类别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，然后使用第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层的输出做分割</a:t>
            </a:r>
            <a:endParaRPr lang="en-US" altLang="zh-CN" dirty="0" smtClean="0"/>
          </a:p>
          <a:p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表示每个目标框分成</a:t>
            </a:r>
            <a:r>
              <a:rPr lang="en-US" altLang="zh-CN" dirty="0" smtClean="0"/>
              <a:t>28</a:t>
            </a:r>
            <a:r>
              <a:rPr lang="zh-CN" altLang="en-US" dirty="0" smtClean="0"/>
              <a:t>*</a:t>
            </a:r>
            <a:r>
              <a:rPr lang="en-US" altLang="zh-CN" dirty="0" smtClean="0"/>
              <a:t>28</a:t>
            </a:r>
            <a:r>
              <a:rPr lang="zh-CN" altLang="en-US" dirty="0" smtClean="0"/>
              <a:t>像素级别，</a:t>
            </a:r>
            <a:endParaRPr lang="en-US" altLang="zh-CN" dirty="0" smtClean="0"/>
          </a:p>
          <a:p>
            <a:r>
              <a:rPr lang="en-US" altLang="zh-CN" dirty="0" smtClean="0"/>
              <a:t>01</a:t>
            </a:r>
            <a:r>
              <a:rPr lang="zh-CN" altLang="en-US" dirty="0" smtClean="0"/>
              <a:t>二值输出掩码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97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不关注重叠实例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5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FCN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resnet50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图片分为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s*s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，上面是分类分支，每个格子输出一个类别序列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注：每个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ground truth 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被本文划分出一个中心区域，如果图片种某个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落在了这个中心区域，那么这个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就由这个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负责预测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上面是分类网络，为每个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输出一个类别序列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下面是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网络，为每个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预测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（预测周围的像素点那个属于该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，那个不属于该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，也就是一个分类任务）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NMS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技术避免重复预测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56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分类网络用线性插值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H*W 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S*S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网络经过一个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FCN—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，小于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0.5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得到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 feature   H*W*D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变为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H*W*(D+2)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，增加的两层是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坐标，为了保持坐标信息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30F0D-1A5A-4EA2-B28F-0EC912CB6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2020/3/2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7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55717" y="1624035"/>
            <a:ext cx="8963009" cy="230832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4800" dirty="0" smtClean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SOLO:</a:t>
            </a:r>
          </a:p>
          <a:p>
            <a:pPr algn="ctr"/>
            <a:r>
              <a:rPr lang="en-US" altLang="zh-CN" sz="4800" dirty="0" smtClean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Segmenting </a:t>
            </a:r>
            <a:r>
              <a:rPr lang="en-US" altLang="zh-CN" sz="4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by Locations</a:t>
            </a:r>
            <a:endParaRPr lang="zh-CN" altLang="en-US" sz="4800" dirty="0" smtClean="0">
              <a:ln w="0"/>
              <a:solidFill>
                <a:schemeClr val="tx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 rot="10800000">
            <a:off x="305249" y="4609465"/>
            <a:ext cx="11559091" cy="112141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65305" y="4606925"/>
            <a:ext cx="227330" cy="112776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60375" y="4831715"/>
            <a:ext cx="11440795" cy="70548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University of Science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Technology of China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4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10160" y="4599940"/>
            <a:ext cx="227330" cy="1127760"/>
            <a:chOff x="5420076" y="1110496"/>
            <a:chExt cx="146809" cy="607640"/>
          </a:xfrm>
        </p:grpSpPr>
        <p:sp>
          <p:nvSpPr>
            <p:cNvPr id="11" name="矩形 10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921" y="262255"/>
            <a:ext cx="12190714" cy="497205"/>
            <a:chOff x="1921" y="262255"/>
            <a:chExt cx="12190714" cy="497205"/>
          </a:xfrm>
        </p:grpSpPr>
        <p:grpSp>
          <p:nvGrpSpPr>
            <p:cNvPr id="27" name="组合 26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28" name="组合 27"/>
            <p:cNvGrpSpPr/>
            <p:nvPr/>
          </p:nvGrpSpPr>
          <p:grpSpPr>
            <a:xfrm>
              <a:off x="778526" y="262255"/>
              <a:ext cx="11414109" cy="497205"/>
              <a:chOff x="509270" y="262255"/>
              <a:chExt cx="11683365" cy="49720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09270" y="262255"/>
                <a:ext cx="1090358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11497945" y="262255"/>
                <a:ext cx="694690" cy="492760"/>
                <a:chOff x="18107" y="413"/>
                <a:chExt cx="1094" cy="776"/>
              </a:xfrm>
            </p:grpSpPr>
            <p:grpSp>
              <p:nvGrpSpPr>
                <p:cNvPr id="32" name="组合 31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36" name="矩形 35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 36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18107" y="413"/>
                  <a:ext cx="773" cy="776"/>
                  <a:chOff x="6627633" y="1382238"/>
                  <a:chExt cx="491115" cy="492879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6627633" y="1382238"/>
                    <a:ext cx="491115" cy="492879"/>
                  </a:xfrm>
                  <a:prstGeom prst="rect">
                    <a:avLst/>
                  </a:prstGeom>
                  <a:solidFill>
                    <a:srgbClr val="567EC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96"/>
                  <p:cNvSpPr/>
                  <p:nvPr/>
                </p:nvSpPr>
                <p:spPr bwMode="auto">
                  <a:xfrm>
                    <a:off x="6732897" y="1492815"/>
                    <a:ext cx="280590" cy="270687"/>
                  </a:xfrm>
                  <a:custGeom>
                    <a:avLst/>
                    <a:gdLst>
                      <a:gd name="T0" fmla="*/ 184 w 216"/>
                      <a:gd name="T1" fmla="*/ 0 h 208"/>
                      <a:gd name="T2" fmla="*/ 152 w 216"/>
                      <a:gd name="T3" fmla="*/ 32 h 208"/>
                      <a:gd name="T4" fmla="*/ 154 w 216"/>
                      <a:gd name="T5" fmla="*/ 41 h 208"/>
                      <a:gd name="T6" fmla="*/ 60 w 216"/>
                      <a:gd name="T7" fmla="*/ 80 h 208"/>
                      <a:gd name="T8" fmla="*/ 32 w 216"/>
                      <a:gd name="T9" fmla="*/ 64 h 208"/>
                      <a:gd name="T10" fmla="*/ 0 w 216"/>
                      <a:gd name="T11" fmla="*/ 96 h 208"/>
                      <a:gd name="T12" fmla="*/ 32 w 216"/>
                      <a:gd name="T13" fmla="*/ 128 h 208"/>
                      <a:gd name="T14" fmla="*/ 56 w 216"/>
                      <a:gd name="T15" fmla="*/ 118 h 208"/>
                      <a:gd name="T16" fmla="*/ 116 w 216"/>
                      <a:gd name="T17" fmla="*/ 161 h 208"/>
                      <a:gd name="T18" fmla="*/ 112 w 216"/>
                      <a:gd name="T19" fmla="*/ 176 h 208"/>
                      <a:gd name="T20" fmla="*/ 144 w 216"/>
                      <a:gd name="T21" fmla="*/ 208 h 208"/>
                      <a:gd name="T22" fmla="*/ 176 w 216"/>
                      <a:gd name="T23" fmla="*/ 176 h 208"/>
                      <a:gd name="T24" fmla="*/ 144 w 216"/>
                      <a:gd name="T25" fmla="*/ 144 h 208"/>
                      <a:gd name="T26" fmla="*/ 121 w 216"/>
                      <a:gd name="T27" fmla="*/ 154 h 208"/>
                      <a:gd name="T28" fmla="*/ 61 w 216"/>
                      <a:gd name="T29" fmla="*/ 111 h 208"/>
                      <a:gd name="T30" fmla="*/ 64 w 216"/>
                      <a:gd name="T31" fmla="*/ 96 h 208"/>
                      <a:gd name="T32" fmla="*/ 63 w 216"/>
                      <a:gd name="T33" fmla="*/ 87 h 208"/>
                      <a:gd name="T34" fmla="*/ 157 w 216"/>
                      <a:gd name="T35" fmla="*/ 48 h 208"/>
                      <a:gd name="T36" fmla="*/ 184 w 216"/>
                      <a:gd name="T37" fmla="*/ 64 h 208"/>
                      <a:gd name="T38" fmla="*/ 216 w 216"/>
                      <a:gd name="T39" fmla="*/ 32 h 208"/>
                      <a:gd name="T40" fmla="*/ 184 w 216"/>
                      <a:gd name="T41" fmla="*/ 0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16" h="208">
                        <a:moveTo>
                          <a:pt x="184" y="0"/>
                        </a:moveTo>
                        <a:cubicBezTo>
                          <a:pt x="167" y="0"/>
                          <a:pt x="152" y="14"/>
                          <a:pt x="152" y="32"/>
                        </a:cubicBezTo>
                        <a:cubicBezTo>
                          <a:pt x="152" y="35"/>
                          <a:pt x="153" y="38"/>
                          <a:pt x="154" y="41"/>
                        </a:cubicBezTo>
                        <a:cubicBezTo>
                          <a:pt x="60" y="80"/>
                          <a:pt x="60" y="80"/>
                          <a:pt x="60" y="80"/>
                        </a:cubicBezTo>
                        <a:cubicBezTo>
                          <a:pt x="55" y="70"/>
                          <a:pt x="44" y="64"/>
                          <a:pt x="32" y="64"/>
                        </a:cubicBezTo>
                        <a:cubicBezTo>
                          <a:pt x="15" y="64"/>
                          <a:pt x="0" y="78"/>
                          <a:pt x="0" y="96"/>
                        </a:cubicBezTo>
                        <a:cubicBezTo>
                          <a:pt x="0" y="113"/>
                          <a:pt x="15" y="128"/>
                          <a:pt x="32" y="128"/>
                        </a:cubicBezTo>
                        <a:cubicBezTo>
                          <a:pt x="42" y="128"/>
                          <a:pt x="50" y="124"/>
                          <a:pt x="56" y="118"/>
                        </a:cubicBezTo>
                        <a:cubicBezTo>
                          <a:pt x="116" y="161"/>
                          <a:pt x="116" y="161"/>
                          <a:pt x="116" y="161"/>
                        </a:cubicBezTo>
                        <a:cubicBezTo>
                          <a:pt x="114" y="165"/>
                          <a:pt x="112" y="170"/>
                          <a:pt x="112" y="176"/>
                        </a:cubicBezTo>
                        <a:cubicBezTo>
                          <a:pt x="112" y="193"/>
                          <a:pt x="127" y="208"/>
                          <a:pt x="144" y="208"/>
                        </a:cubicBezTo>
                        <a:cubicBezTo>
                          <a:pt x="162" y="208"/>
                          <a:pt x="176" y="193"/>
                          <a:pt x="176" y="176"/>
                        </a:cubicBezTo>
                        <a:cubicBezTo>
                          <a:pt x="176" y="158"/>
                          <a:pt x="162" y="144"/>
                          <a:pt x="144" y="144"/>
                        </a:cubicBezTo>
                        <a:cubicBezTo>
                          <a:pt x="135" y="144"/>
                          <a:pt x="127" y="148"/>
                          <a:pt x="121" y="154"/>
                        </a:cubicBezTo>
                        <a:cubicBezTo>
                          <a:pt x="61" y="111"/>
                          <a:pt x="61" y="111"/>
                          <a:pt x="61" y="111"/>
                        </a:cubicBezTo>
                        <a:cubicBezTo>
                          <a:pt x="63" y="107"/>
                          <a:pt x="64" y="101"/>
                          <a:pt x="64" y="96"/>
                        </a:cubicBezTo>
                        <a:cubicBezTo>
                          <a:pt x="64" y="93"/>
                          <a:pt x="64" y="90"/>
                          <a:pt x="63" y="87"/>
                        </a:cubicBezTo>
                        <a:cubicBezTo>
                          <a:pt x="157" y="48"/>
                          <a:pt x="157" y="48"/>
                          <a:pt x="157" y="48"/>
                        </a:cubicBezTo>
                        <a:cubicBezTo>
                          <a:pt x="162" y="57"/>
                          <a:pt x="173" y="64"/>
                          <a:pt x="184" y="64"/>
                        </a:cubicBezTo>
                        <a:cubicBezTo>
                          <a:pt x="202" y="64"/>
                          <a:pt x="216" y="49"/>
                          <a:pt x="216" y="32"/>
                        </a:cubicBezTo>
                        <a:cubicBezTo>
                          <a:pt x="216" y="14"/>
                          <a:pt x="202" y="0"/>
                          <a:pt x="18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solidFill>
                        <a:srgbClr val="AD1C2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6" name="矩形 15"/>
          <p:cNvSpPr/>
          <p:nvPr/>
        </p:nvSpPr>
        <p:spPr>
          <a:xfrm>
            <a:off x="1448654" y="1602769"/>
            <a:ext cx="9164548" cy="2188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/>
          <p:cNvGrpSpPr/>
          <p:nvPr/>
        </p:nvGrpSpPr>
        <p:grpSpPr>
          <a:xfrm>
            <a:off x="10365252" y="1479818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58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13437" y="1486141"/>
            <a:ext cx="484560" cy="382543"/>
            <a:chOff x="4625150" y="6808108"/>
            <a:chExt cx="540316" cy="426561"/>
          </a:xfrm>
          <a:solidFill>
            <a:srgbClr val="4C98CF"/>
          </a:solidFill>
        </p:grpSpPr>
        <p:sp>
          <p:nvSpPr>
            <p:cNvPr id="61" name="Freeform 127"/>
            <p:cNvSpPr/>
            <p:nvPr/>
          </p:nvSpPr>
          <p:spPr bwMode="auto">
            <a:xfrm>
              <a:off x="4625150" y="6808108"/>
              <a:ext cx="540316" cy="352040"/>
            </a:xfrm>
            <a:custGeom>
              <a:avLst/>
              <a:gdLst>
                <a:gd name="T0" fmla="*/ 34 w 233"/>
                <a:gd name="T1" fmla="*/ 77 h 152"/>
                <a:gd name="T2" fmla="*/ 117 w 233"/>
                <a:gd name="T3" fmla="*/ 126 h 152"/>
                <a:gd name="T4" fmla="*/ 214 w 233"/>
                <a:gd name="T5" fmla="*/ 67 h 152"/>
                <a:gd name="T6" fmla="*/ 214 w 233"/>
                <a:gd name="T7" fmla="*/ 67 h 152"/>
                <a:gd name="T8" fmla="*/ 233 w 233"/>
                <a:gd name="T9" fmla="*/ 56 h 152"/>
                <a:gd name="T10" fmla="*/ 116 w 233"/>
                <a:gd name="T11" fmla="*/ 0 h 152"/>
                <a:gd name="T12" fmla="*/ 0 w 233"/>
                <a:gd name="T13" fmla="*/ 56 h 152"/>
                <a:gd name="T14" fmla="*/ 16 w 233"/>
                <a:gd name="T15" fmla="*/ 66 h 152"/>
                <a:gd name="T16" fmla="*/ 16 w 233"/>
                <a:gd name="T17" fmla="*/ 152 h 152"/>
                <a:gd name="T18" fmla="*/ 24 w 233"/>
                <a:gd name="T19" fmla="*/ 152 h 152"/>
                <a:gd name="T20" fmla="*/ 24 w 233"/>
                <a:gd name="T21" fmla="*/ 71 h 152"/>
                <a:gd name="T22" fmla="*/ 34 w 233"/>
                <a:gd name="T23" fmla="*/ 77 h 152"/>
                <a:gd name="T24" fmla="*/ 34 w 233"/>
                <a:gd name="T25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3" h="152">
                  <a:moveTo>
                    <a:pt x="34" y="77"/>
                  </a:moveTo>
                  <a:cubicBezTo>
                    <a:pt x="117" y="126"/>
                    <a:pt x="117" y="126"/>
                    <a:pt x="117" y="126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14" y="67"/>
                    <a:pt x="214" y="67"/>
                    <a:pt x="214" y="67"/>
                  </a:cubicBezTo>
                  <a:cubicBezTo>
                    <a:pt x="233" y="56"/>
                    <a:pt x="233" y="56"/>
                    <a:pt x="233" y="56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6" y="66"/>
                    <a:pt x="16" y="66"/>
                    <a:pt x="16" y="6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2" name="Freeform 128"/>
            <p:cNvSpPr/>
            <p:nvPr/>
          </p:nvSpPr>
          <p:spPr bwMode="auto">
            <a:xfrm>
              <a:off x="4736940" y="7025799"/>
              <a:ext cx="314776" cy="208870"/>
            </a:xfrm>
            <a:custGeom>
              <a:avLst/>
              <a:gdLst>
                <a:gd name="T0" fmla="*/ 305 w 321"/>
                <a:gd name="T1" fmla="*/ 12 h 213"/>
                <a:gd name="T2" fmla="*/ 163 w 321"/>
                <a:gd name="T3" fmla="*/ 97 h 213"/>
                <a:gd name="T4" fmla="*/ 21 w 321"/>
                <a:gd name="T5" fmla="*/ 12 h 213"/>
                <a:gd name="T6" fmla="*/ 21 w 321"/>
                <a:gd name="T7" fmla="*/ 12 h 213"/>
                <a:gd name="T8" fmla="*/ 19 w 321"/>
                <a:gd name="T9" fmla="*/ 12 h 213"/>
                <a:gd name="T10" fmla="*/ 0 w 321"/>
                <a:gd name="T11" fmla="*/ 0 h 213"/>
                <a:gd name="T12" fmla="*/ 0 w 321"/>
                <a:gd name="T13" fmla="*/ 213 h 213"/>
                <a:gd name="T14" fmla="*/ 321 w 321"/>
                <a:gd name="T15" fmla="*/ 213 h 213"/>
                <a:gd name="T16" fmla="*/ 321 w 321"/>
                <a:gd name="T17" fmla="*/ 3 h 213"/>
                <a:gd name="T18" fmla="*/ 305 w 321"/>
                <a:gd name="T19" fmla="*/ 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1" h="213">
                  <a:moveTo>
                    <a:pt x="305" y="12"/>
                  </a:moveTo>
                  <a:lnTo>
                    <a:pt x="163" y="97"/>
                  </a:lnTo>
                  <a:lnTo>
                    <a:pt x="21" y="12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0" y="0"/>
                  </a:lnTo>
                  <a:lnTo>
                    <a:pt x="0" y="213"/>
                  </a:lnTo>
                  <a:lnTo>
                    <a:pt x="321" y="213"/>
                  </a:lnTo>
                  <a:lnTo>
                    <a:pt x="321" y="3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AD1C21"/>
                </a:solidFill>
              </a:endParaRPr>
            </a:p>
          </p:txBody>
        </p:sp>
      </p:grpSp>
    </p:spTree>
  </p:cSld>
  <p:clrMapOvr>
    <a:masterClrMapping/>
  </p:clrMapOvr>
  <p:transition spd="slow" advTm="11719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2032440" y="1947538"/>
            <a:ext cx="23839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Loss f</a:t>
            </a:r>
            <a:r>
              <a:rPr lang="en-US" altLang="zh-CN" sz="3200" dirty="0" smtClean="0"/>
              <a:t>unction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734" y="2062525"/>
            <a:ext cx="3543300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307" y="4385088"/>
            <a:ext cx="3480923" cy="1080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5528768" y="2666546"/>
            <a:ext cx="691661" cy="925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958437" y="2642988"/>
            <a:ext cx="880763" cy="3747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9821" y="3659923"/>
            <a:ext cx="4695825" cy="65722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01662" y="3659923"/>
            <a:ext cx="1718767" cy="657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27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dirty="0" smtClean="0"/>
                <a:t>LOSS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102" y="2017339"/>
            <a:ext cx="7115175" cy="1219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3754" y="3896248"/>
            <a:ext cx="5425993" cy="1800000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2" idx="0"/>
          </p:cNvCxnSpPr>
          <p:nvPr/>
        </p:nvCxnSpPr>
        <p:spPr>
          <a:xfrm>
            <a:off x="6869723" y="2836985"/>
            <a:ext cx="1267028" cy="10592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21192" y="4018458"/>
            <a:ext cx="3474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the number of positive samples</a:t>
            </a:r>
            <a:endParaRPr lang="zh-CN" altLang="en-US" sz="2000" dirty="0"/>
          </a:p>
        </p:txBody>
      </p:sp>
      <p:cxnSp>
        <p:nvCxnSpPr>
          <p:cNvPr id="33" name="直接箭头连接符 32"/>
          <p:cNvCxnSpPr>
            <a:endCxn id="10" idx="0"/>
          </p:cNvCxnSpPr>
          <p:nvPr/>
        </p:nvCxnSpPr>
        <p:spPr>
          <a:xfrm flipH="1">
            <a:off x="2758559" y="3139503"/>
            <a:ext cx="848557" cy="878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en-US" altLang="zh-CN" sz="2000" b="1" dirty="0" smtClean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new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6625" y="2767379"/>
            <a:ext cx="3682443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664" y="2047379"/>
            <a:ext cx="3961603" cy="324000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234231" y="2963994"/>
            <a:ext cx="726831" cy="140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9737" y="5410572"/>
            <a:ext cx="2762250" cy="333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2627" y="5250913"/>
            <a:ext cx="14097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2000" b="1" dirty="0">
                  <a:latin typeface="Calibri Light" panose="020F0302020204030204" charset="0"/>
                  <a:ea typeface="宋体" panose="02010600030101010101" pitchFamily="2" charset="-122"/>
                  <a:cs typeface="+mn-ea"/>
                </a:rPr>
                <a:t>效果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77662" y="2848708"/>
            <a:ext cx="5087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YOLO + MASK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6203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0800000">
            <a:off x="305248" y="5495290"/>
            <a:ext cx="11578346" cy="118364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-10795" y="5492115"/>
            <a:ext cx="227330" cy="1189990"/>
            <a:chOff x="5420076" y="1110496"/>
            <a:chExt cx="146809" cy="607640"/>
          </a:xfrm>
        </p:grpSpPr>
        <p:sp>
          <p:nvSpPr>
            <p:cNvPr id="5" name="矩形 4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760855" y="5739765"/>
            <a:ext cx="8923655" cy="76708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Semilight" panose="020B0402040204020203" pitchFamily="34" charset="0"/>
              </a:rPr>
              <a:t>TNANKS FOR LISTENING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1973039" y="5485765"/>
            <a:ext cx="227330" cy="1189990"/>
            <a:chOff x="5420076" y="1110496"/>
            <a:chExt cx="146809" cy="607640"/>
          </a:xfrm>
        </p:grpSpPr>
        <p:sp>
          <p:nvSpPr>
            <p:cNvPr id="13" name="矩形 12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921" y="262252"/>
            <a:ext cx="12190714" cy="497205"/>
            <a:chOff x="1921" y="262252"/>
            <a:chExt cx="12190714" cy="497205"/>
          </a:xfrm>
        </p:grpSpPr>
        <p:grpSp>
          <p:nvGrpSpPr>
            <p:cNvPr id="22" name="组合 21"/>
            <p:cNvGrpSpPr/>
            <p:nvPr/>
          </p:nvGrpSpPr>
          <p:grpSpPr>
            <a:xfrm>
              <a:off x="1921" y="265952"/>
              <a:ext cx="688340" cy="492760"/>
              <a:chOff x="4327" y="9165"/>
              <a:chExt cx="1084" cy="77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327" y="9174"/>
                <a:ext cx="174" cy="766"/>
                <a:chOff x="5420076" y="1110496"/>
                <a:chExt cx="146809" cy="607640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639" y="9165"/>
                <a:ext cx="773" cy="776"/>
                <a:chOff x="6627633" y="1382238"/>
                <a:chExt cx="491115" cy="492879"/>
              </a:xfrm>
            </p:grpSpPr>
            <p:sp>
              <p:nvSpPr>
                <p:cNvPr id="20" name="矩形 1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grpSp>
          <p:nvGrpSpPr>
            <p:cNvPr id="47" name="组合 46"/>
            <p:cNvGrpSpPr/>
            <p:nvPr/>
          </p:nvGrpSpPr>
          <p:grpSpPr>
            <a:xfrm>
              <a:off x="778524" y="262252"/>
              <a:ext cx="11414111" cy="497205"/>
              <a:chOff x="509268" y="262252"/>
              <a:chExt cx="11683367" cy="49720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7958436" y="304762"/>
                <a:ext cx="3390408" cy="400105"/>
              </a:xfrm>
              <a:prstGeom prst="rect">
                <a:avLst/>
              </a:prstGeom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RESEARCH BACKGROUND</a:t>
                </a:r>
                <a:endPara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10800000">
                <a:off x="509268" y="262252"/>
                <a:ext cx="10874135" cy="497205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11608435" y="267970"/>
                <a:ext cx="584200" cy="486410"/>
                <a:chOff x="18281" y="422"/>
                <a:chExt cx="920" cy="766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19027" y="422"/>
                  <a:ext cx="174" cy="766"/>
                  <a:chOff x="5420076" y="1110496"/>
                  <a:chExt cx="146809" cy="607640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420076" y="1110496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矩形 62"/>
                  <p:cNvSpPr/>
                  <p:nvPr/>
                </p:nvSpPr>
                <p:spPr>
                  <a:xfrm>
                    <a:off x="5420076" y="1237200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4" name="矩形 63"/>
                  <p:cNvSpPr/>
                  <p:nvPr/>
                </p:nvSpPr>
                <p:spPr>
                  <a:xfrm>
                    <a:off x="5420076" y="1363904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>
                    <a:off x="5420076" y="1490608"/>
                    <a:ext cx="146809" cy="100823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4" name="矩形 73"/>
                  <p:cNvSpPr/>
                  <p:nvPr/>
                </p:nvSpPr>
                <p:spPr>
                  <a:xfrm>
                    <a:off x="5420076" y="1617313"/>
                    <a:ext cx="146809" cy="100823"/>
                  </a:xfrm>
                  <a:prstGeom prst="rect">
                    <a:avLst/>
                  </a:prstGeom>
                  <a:solidFill>
                    <a:srgbClr val="2F559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61" name="Freeform 96"/>
                <p:cNvSpPr/>
                <p:nvPr/>
              </p:nvSpPr>
              <p:spPr bwMode="auto">
                <a:xfrm>
                  <a:off x="18281" y="586"/>
                  <a:ext cx="442" cy="426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</p:grpSp>
      <p:sp>
        <p:nvSpPr>
          <p:cNvPr id="78" name="矩形 77"/>
          <p:cNvSpPr/>
          <p:nvPr/>
        </p:nvSpPr>
        <p:spPr>
          <a:xfrm>
            <a:off x="11497945" y="262255"/>
            <a:ext cx="490855" cy="492760"/>
          </a:xfrm>
          <a:prstGeom prst="rect">
            <a:avLst/>
          </a:prstGeom>
          <a:solidFill>
            <a:srgbClr val="567E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Freeform 96"/>
          <p:cNvSpPr/>
          <p:nvPr/>
        </p:nvSpPr>
        <p:spPr bwMode="auto">
          <a:xfrm>
            <a:off x="11603153" y="372805"/>
            <a:ext cx="280441" cy="270622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10788" y="2116858"/>
            <a:ext cx="4970117" cy="1905091"/>
            <a:chOff x="3610788" y="2116858"/>
            <a:chExt cx="4970117" cy="1905091"/>
          </a:xfrm>
        </p:grpSpPr>
        <p:sp>
          <p:nvSpPr>
            <p:cNvPr id="66" name="文本框 65"/>
            <p:cNvSpPr txBox="1"/>
            <p:nvPr/>
          </p:nvSpPr>
          <p:spPr>
            <a:xfrm>
              <a:off x="4603816" y="2413736"/>
              <a:ext cx="3190343" cy="1446548"/>
            </a:xfrm>
            <a:prstGeom prst="rect">
              <a:avLst/>
            </a:prstGeom>
            <a:noFill/>
          </p:spPr>
          <p:txBody>
            <a:bodyPr wrap="square" lIns="91438" tIns="45719" rIns="91438" bIns="45719" rtlCol="0">
              <a:spAutoFit/>
            </a:bodyPr>
            <a:lstStyle/>
            <a:p>
              <a:r>
                <a:rPr lang="zh-CN" altLang="en-US" sz="8800" dirty="0" smtClean="0">
                  <a:ln w="0"/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谢谢！</a:t>
              </a:r>
              <a:endParaRPr lang="zh-CN" altLang="en-US" sz="8800" dirty="0">
                <a:ln w="0"/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852810" y="2245537"/>
              <a:ext cx="4489807" cy="177641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2" name="组合 48"/>
            <p:cNvGrpSpPr/>
            <p:nvPr/>
          </p:nvGrpSpPr>
          <p:grpSpPr>
            <a:xfrm>
              <a:off x="3610788" y="2116858"/>
              <a:ext cx="484560" cy="382542"/>
              <a:chOff x="4625149" y="6808109"/>
              <a:chExt cx="540316" cy="426560"/>
            </a:xfrm>
            <a:solidFill>
              <a:srgbClr val="4C98CF"/>
            </a:solidFill>
          </p:grpSpPr>
          <p:sp>
            <p:nvSpPr>
              <p:cNvPr id="54" name="Freeform 127"/>
              <p:cNvSpPr/>
              <p:nvPr/>
            </p:nvSpPr>
            <p:spPr bwMode="auto">
              <a:xfrm>
                <a:off x="4625149" y="6808109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  <p:grpSp>
          <p:nvGrpSpPr>
            <p:cNvPr id="56" name="组合 48"/>
            <p:cNvGrpSpPr/>
            <p:nvPr/>
          </p:nvGrpSpPr>
          <p:grpSpPr>
            <a:xfrm>
              <a:off x="8096345" y="2122249"/>
              <a:ext cx="484560" cy="382547"/>
              <a:chOff x="4625150" y="6808104"/>
              <a:chExt cx="540316" cy="426565"/>
            </a:xfrm>
            <a:solidFill>
              <a:srgbClr val="4C98CF"/>
            </a:solidFill>
          </p:grpSpPr>
          <p:sp>
            <p:nvSpPr>
              <p:cNvPr id="57" name="Freeform 127"/>
              <p:cNvSpPr/>
              <p:nvPr/>
            </p:nvSpPr>
            <p:spPr bwMode="auto">
              <a:xfrm>
                <a:off x="4625150" y="6808104"/>
                <a:ext cx="540316" cy="352040"/>
              </a:xfrm>
              <a:custGeom>
                <a:avLst/>
                <a:gdLst>
                  <a:gd name="T0" fmla="*/ 34 w 233"/>
                  <a:gd name="T1" fmla="*/ 77 h 152"/>
                  <a:gd name="T2" fmla="*/ 117 w 233"/>
                  <a:gd name="T3" fmla="*/ 126 h 152"/>
                  <a:gd name="T4" fmla="*/ 214 w 233"/>
                  <a:gd name="T5" fmla="*/ 67 h 152"/>
                  <a:gd name="T6" fmla="*/ 214 w 233"/>
                  <a:gd name="T7" fmla="*/ 67 h 152"/>
                  <a:gd name="T8" fmla="*/ 233 w 233"/>
                  <a:gd name="T9" fmla="*/ 56 h 152"/>
                  <a:gd name="T10" fmla="*/ 116 w 233"/>
                  <a:gd name="T11" fmla="*/ 0 h 152"/>
                  <a:gd name="T12" fmla="*/ 0 w 233"/>
                  <a:gd name="T13" fmla="*/ 56 h 152"/>
                  <a:gd name="T14" fmla="*/ 16 w 233"/>
                  <a:gd name="T15" fmla="*/ 66 h 152"/>
                  <a:gd name="T16" fmla="*/ 16 w 233"/>
                  <a:gd name="T17" fmla="*/ 152 h 152"/>
                  <a:gd name="T18" fmla="*/ 24 w 233"/>
                  <a:gd name="T19" fmla="*/ 152 h 152"/>
                  <a:gd name="T20" fmla="*/ 24 w 233"/>
                  <a:gd name="T21" fmla="*/ 71 h 152"/>
                  <a:gd name="T22" fmla="*/ 34 w 233"/>
                  <a:gd name="T23" fmla="*/ 77 h 152"/>
                  <a:gd name="T24" fmla="*/ 34 w 233"/>
                  <a:gd name="T25" fmla="*/ 7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3" h="152">
                    <a:moveTo>
                      <a:pt x="34" y="77"/>
                    </a:moveTo>
                    <a:cubicBezTo>
                      <a:pt x="117" y="126"/>
                      <a:pt x="117" y="126"/>
                      <a:pt x="117" y="126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14" y="67"/>
                      <a:pt x="214" y="67"/>
                      <a:pt x="214" y="67"/>
                    </a:cubicBezTo>
                    <a:cubicBezTo>
                      <a:pt x="233" y="56"/>
                      <a:pt x="233" y="56"/>
                      <a:pt x="233" y="56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6" y="66"/>
                      <a:pt x="16" y="66"/>
                      <a:pt x="16" y="66"/>
                    </a:cubicBezTo>
                    <a:cubicBezTo>
                      <a:pt x="16" y="152"/>
                      <a:pt x="16" y="152"/>
                      <a:pt x="16" y="152"/>
                    </a:cubicBezTo>
                    <a:cubicBezTo>
                      <a:pt x="24" y="152"/>
                      <a:pt x="24" y="152"/>
                      <a:pt x="24" y="152"/>
                    </a:cubicBezTo>
                    <a:cubicBezTo>
                      <a:pt x="24" y="71"/>
                      <a:pt x="24" y="71"/>
                      <a:pt x="24" y="71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4" y="77"/>
                      <a:pt x="34" y="77"/>
                      <a:pt x="34" y="77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Freeform 128"/>
              <p:cNvSpPr/>
              <p:nvPr/>
            </p:nvSpPr>
            <p:spPr bwMode="auto">
              <a:xfrm>
                <a:off x="4736940" y="7025799"/>
                <a:ext cx="314776" cy="208870"/>
              </a:xfrm>
              <a:custGeom>
                <a:avLst/>
                <a:gdLst>
                  <a:gd name="T0" fmla="*/ 305 w 321"/>
                  <a:gd name="T1" fmla="*/ 12 h 213"/>
                  <a:gd name="T2" fmla="*/ 163 w 321"/>
                  <a:gd name="T3" fmla="*/ 97 h 213"/>
                  <a:gd name="T4" fmla="*/ 21 w 321"/>
                  <a:gd name="T5" fmla="*/ 12 h 213"/>
                  <a:gd name="T6" fmla="*/ 21 w 321"/>
                  <a:gd name="T7" fmla="*/ 12 h 213"/>
                  <a:gd name="T8" fmla="*/ 19 w 321"/>
                  <a:gd name="T9" fmla="*/ 12 h 213"/>
                  <a:gd name="T10" fmla="*/ 0 w 321"/>
                  <a:gd name="T11" fmla="*/ 0 h 213"/>
                  <a:gd name="T12" fmla="*/ 0 w 321"/>
                  <a:gd name="T13" fmla="*/ 213 h 213"/>
                  <a:gd name="T14" fmla="*/ 321 w 321"/>
                  <a:gd name="T15" fmla="*/ 213 h 213"/>
                  <a:gd name="T16" fmla="*/ 321 w 321"/>
                  <a:gd name="T17" fmla="*/ 3 h 213"/>
                  <a:gd name="T18" fmla="*/ 305 w 321"/>
                  <a:gd name="T19" fmla="*/ 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1" h="213">
                    <a:moveTo>
                      <a:pt x="305" y="12"/>
                    </a:moveTo>
                    <a:lnTo>
                      <a:pt x="163" y="97"/>
                    </a:lnTo>
                    <a:lnTo>
                      <a:pt x="21" y="12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0" y="0"/>
                    </a:lnTo>
                    <a:lnTo>
                      <a:pt x="0" y="213"/>
                    </a:lnTo>
                    <a:lnTo>
                      <a:pt x="321" y="213"/>
                    </a:lnTo>
                    <a:lnTo>
                      <a:pt x="321" y="3"/>
                    </a:lnTo>
                    <a:lnTo>
                      <a:pt x="305" y="1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6200000">
            <a:off x="-2792730" y="2781300"/>
            <a:ext cx="6857365" cy="1278890"/>
          </a:xfrm>
          <a:prstGeom prst="rect">
            <a:avLst/>
          </a:prstGeom>
          <a:gradFill>
            <a:gsLst>
              <a:gs pos="54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 rot="5400000">
            <a:off x="541655" y="6120765"/>
            <a:ext cx="189865" cy="1285240"/>
            <a:chOff x="5420076" y="1110496"/>
            <a:chExt cx="146809" cy="607640"/>
          </a:xfrm>
        </p:grpSpPr>
        <p:sp>
          <p:nvSpPr>
            <p:cNvPr id="18" name="矩形 17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24460" y="106045"/>
            <a:ext cx="1027430" cy="3599815"/>
          </a:xfrm>
          <a:prstGeom prst="rect">
            <a:avLst/>
          </a:prstGeom>
          <a:noFill/>
        </p:spPr>
        <p:txBody>
          <a:bodyPr vert="eaVert" wrap="square" lIns="91436" tIns="45718" rIns="91436" bIns="45718" rtlCol="0">
            <a:spAutoFit/>
          </a:bodyPr>
          <a:lstStyle/>
          <a:p>
            <a:r>
              <a:rPr lang="en-US" altLang="zh-CN" sz="5500" b="1" dirty="0">
                <a:solidFill>
                  <a:schemeClr val="bg1"/>
                </a:solidFill>
                <a:latin typeface="Eras Light ITC" panose="020B0402030504020804" pitchFamily="34" charset="0"/>
              </a:rPr>
              <a:t>CONTENTS</a:t>
            </a:r>
            <a:endParaRPr lang="zh-CN" altLang="en-US" sz="5500" b="1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97945" y="262255"/>
            <a:ext cx="694690" cy="492760"/>
            <a:chOff x="18107" y="413"/>
            <a:chExt cx="1094" cy="776"/>
          </a:xfrm>
        </p:grpSpPr>
        <p:grpSp>
          <p:nvGrpSpPr>
            <p:cNvPr id="27" name="组合 26"/>
            <p:cNvGrpSpPr/>
            <p:nvPr/>
          </p:nvGrpSpPr>
          <p:grpSpPr>
            <a:xfrm>
              <a:off x="19027" y="422"/>
              <a:ext cx="174" cy="766"/>
              <a:chOff x="5420076" y="1110496"/>
              <a:chExt cx="146809" cy="6076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420076" y="1110496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420076" y="1237200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420076" y="1363904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420076" y="1490608"/>
                <a:ext cx="146809" cy="100823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420076" y="1617313"/>
                <a:ext cx="146809" cy="100823"/>
              </a:xfrm>
              <a:prstGeom prst="rect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8107" y="413"/>
              <a:ext cx="773" cy="776"/>
              <a:chOff x="6627633" y="1382238"/>
              <a:chExt cx="491115" cy="49287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6627633" y="1382238"/>
                <a:ext cx="491115" cy="492879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Freeform 96"/>
              <p:cNvSpPr/>
              <p:nvPr/>
            </p:nvSpPr>
            <p:spPr bwMode="auto">
              <a:xfrm>
                <a:off x="6732897" y="1492815"/>
                <a:ext cx="280590" cy="270687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0721" y="1905952"/>
            <a:ext cx="7451900" cy="2887979"/>
            <a:chOff x="2455023" y="1217737"/>
            <a:chExt cx="7451900" cy="2887979"/>
          </a:xfrm>
        </p:grpSpPr>
        <p:sp>
          <p:nvSpPr>
            <p:cNvPr id="87" name="文本框 86"/>
            <p:cNvSpPr txBox="1"/>
            <p:nvPr/>
          </p:nvSpPr>
          <p:spPr>
            <a:xfrm>
              <a:off x="3601588" y="1266569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6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7875606" y="1288182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知识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57826" y="3256804"/>
              <a:ext cx="2031317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183020" y="3256804"/>
              <a:ext cx="1107988" cy="646327"/>
            </a:xfrm>
            <a:prstGeom prst="rect">
              <a:avLst/>
            </a:prstGeom>
            <a:noFill/>
          </p:spPr>
          <p:txBody>
            <a:bodyPr wrap="none" lIns="91436" tIns="45718" rIns="91436" bIns="45718" rtlCol="0">
              <a:spAutoFit/>
            </a:bodyPr>
            <a:lstStyle/>
            <a:p>
              <a:r>
                <a:rPr lang="zh-CN" altLang="en-US" sz="36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2455023" y="1225357"/>
              <a:ext cx="1038225" cy="923924"/>
              <a:chOff x="821769" y="1826238"/>
              <a:chExt cx="1038225" cy="923924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>
                    <a:solidFill>
                      <a:srgbClr val="FFFFFF"/>
                    </a:solidFill>
                    <a:sym typeface="Arial" panose="020B0604020202020204" pitchFamily="34" charset="0"/>
                  </a:rPr>
                  <a:t>01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936069" y="235963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355169" y="235963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6802233" y="1217737"/>
              <a:ext cx="1038225" cy="935354"/>
              <a:chOff x="821769" y="1826238"/>
              <a:chExt cx="1038225" cy="935354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02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2455023" y="3166552"/>
              <a:ext cx="1038225" cy="935354"/>
              <a:chOff x="821769" y="1826238"/>
              <a:chExt cx="1038225" cy="935354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03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6802233" y="3170362"/>
              <a:ext cx="1038225" cy="935354"/>
              <a:chOff x="821769" y="1826238"/>
              <a:chExt cx="1038225" cy="935354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821769" y="1826238"/>
                <a:ext cx="504825" cy="504825"/>
              </a:xfrm>
              <a:prstGeom prst="rect">
                <a:avLst/>
              </a:prstGeom>
              <a:solidFill>
                <a:srgbClr val="0070C0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400" b="1" dirty="0" smtClean="0">
                    <a:solidFill>
                      <a:srgbClr val="FFFFFF"/>
                    </a:solidFill>
                    <a:sym typeface="Arial" panose="020B0604020202020204" pitchFamily="34" charset="0"/>
                  </a:rPr>
                  <a:t>04</a:t>
                </a:r>
                <a:endParaRPr lang="zh-CN" altLang="en-US" sz="2400" b="1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55169" y="1931013"/>
                <a:ext cx="400050" cy="40005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936069" y="2371067"/>
                <a:ext cx="390525" cy="39052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87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355169" y="2371067"/>
                <a:ext cx="504825" cy="3333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endParaRPr lang="zh-CN" altLang="en-US" dirty="0" err="1">
                  <a:solidFill>
                    <a:srgbClr val="FFFFFF"/>
                  </a:solidFill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651"/>
    </mc:Choice>
    <mc:Fallback xmlns="">
      <p:transition advTm="1765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1270" y="262255"/>
            <a:ext cx="12193905" cy="523498"/>
            <a:chOff x="-1270" y="262255"/>
            <a:chExt cx="12193905" cy="523498"/>
          </a:xfrm>
        </p:grpSpPr>
        <p:sp>
          <p:nvSpPr>
            <p:cNvPr id="33" name="矩形 32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8022234" y="319437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37" name="文本框 36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</a:t>
              </a:r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问题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-1270" y="263525"/>
              <a:ext cx="490855" cy="522228"/>
              <a:chOff x="9916" y="358"/>
              <a:chExt cx="773" cy="886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019" y="358"/>
                <a:ext cx="475" cy="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9" y="892102"/>
            <a:ext cx="5300513" cy="288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80372" y="2864161"/>
            <a:ext cx="50565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Instance </a:t>
            </a:r>
            <a:r>
              <a:rPr lang="en-US" altLang="zh-CN" sz="2800" dirty="0" smtClean="0"/>
              <a:t>segmentation is </a:t>
            </a:r>
            <a:r>
              <a:rPr lang="en-US" altLang="zh-CN" sz="2800" dirty="0"/>
              <a:t>the process of assigning a label to every pixel in an image such that pixels with the same label share certain characteristics.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27" y="3670930"/>
            <a:ext cx="5219642" cy="280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623"/>
    </mc:Choice>
    <mc:Fallback xmlns="">
      <p:transition advTm="4162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8496" y="148640"/>
            <a:ext cx="10694670" cy="1031240"/>
          </a:xfrm>
          <a:prstGeom prst="rect">
            <a:avLst/>
          </a:prstGeom>
          <a:gradFill>
            <a:gsLst>
              <a:gs pos="45000">
                <a:srgbClr val="567EC6"/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rot="10800000">
            <a:off x="-82517" y="156470"/>
            <a:ext cx="227330" cy="1036320"/>
            <a:chOff x="5420076" y="1110496"/>
            <a:chExt cx="146809" cy="607640"/>
          </a:xfrm>
        </p:grpSpPr>
        <p:sp>
          <p:nvSpPr>
            <p:cNvPr id="4" name="矩形 3"/>
            <p:cNvSpPr/>
            <p:nvPr/>
          </p:nvSpPr>
          <p:spPr>
            <a:xfrm>
              <a:off x="5420076" y="1110496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420076" y="1237200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420076" y="1363904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420076" y="1490608"/>
              <a:ext cx="146809" cy="100823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420076" y="1617313"/>
              <a:ext cx="146809" cy="100823"/>
            </a:xfrm>
            <a:prstGeom prst="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26060" y="156470"/>
            <a:ext cx="1118114" cy="1026051"/>
            <a:chOff x="595" y="4504"/>
            <a:chExt cx="1761" cy="1506"/>
          </a:xfrm>
        </p:grpSpPr>
        <p:sp>
          <p:nvSpPr>
            <p:cNvPr id="50" name="矩形 49"/>
            <p:cNvSpPr/>
            <p:nvPr/>
          </p:nvSpPr>
          <p:spPr>
            <a:xfrm>
              <a:off x="595" y="4504"/>
              <a:ext cx="1761" cy="1506"/>
            </a:xfrm>
            <a:prstGeom prst="rect">
              <a:avLst/>
            </a:prstGeom>
            <a:solidFill>
              <a:srgbClr val="567E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800" dirty="0">
                <a:solidFill>
                  <a:sysClr val="window" lastClr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085" y="4601"/>
              <a:ext cx="785" cy="1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</a:rPr>
                <a:t>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845002" y="142486"/>
            <a:ext cx="2544282" cy="707884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4000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背景知识</a:t>
            </a:r>
          </a:p>
        </p:txBody>
      </p:sp>
      <p:sp>
        <p:nvSpPr>
          <p:cNvPr id="10" name="矩形 9"/>
          <p:cNvSpPr/>
          <p:nvPr/>
        </p:nvSpPr>
        <p:spPr>
          <a:xfrm>
            <a:off x="1035597" y="2426325"/>
            <a:ext cx="6798910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One solution : Mask R-CNN</a:t>
            </a:r>
          </a:p>
          <a:p>
            <a:r>
              <a:rPr lang="en-US" altLang="zh-CN" sz="3600" dirty="0" smtClean="0"/>
              <a:t>Which first </a:t>
            </a:r>
            <a:r>
              <a:rPr lang="en-US" altLang="zh-CN" sz="3600" dirty="0"/>
              <a:t>detects bounding boxes and then </a:t>
            </a:r>
            <a:r>
              <a:rPr lang="en-US" altLang="zh-CN" sz="3600" dirty="0" smtClean="0"/>
              <a:t>segments the </a:t>
            </a:r>
            <a:r>
              <a:rPr lang="en-US" altLang="zh-CN" sz="3600" dirty="0"/>
              <a:t>instance mask in each bounding box</a:t>
            </a:r>
            <a:r>
              <a:rPr lang="en-US" altLang="zh-CN" sz="3600" dirty="0" smtClean="0"/>
              <a:t>.</a:t>
            </a:r>
          </a:p>
          <a:p>
            <a:r>
              <a:rPr lang="en-US" altLang="zh-CN" sz="3600" dirty="0" smtClean="0"/>
              <a:t>         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693" y="2297932"/>
            <a:ext cx="3404570" cy="25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556"/>
    </mc:Choice>
    <mc:Fallback xmlns="">
      <p:transition advTm="655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 smtClean="0"/>
              <a:t>Mask R-CNN</a:t>
            </a:r>
            <a:endParaRPr lang="zh-CN" altLang="en-US" sz="20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426" y="1814475"/>
            <a:ext cx="9377271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31" name="矩形 30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57" name="矩形 56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背景知识</a:t>
              </a:r>
              <a:endParaRPr lang="zh-CN" altLang="en-US" sz="2400" dirty="0" smtClean="0">
                <a:solidFill>
                  <a:schemeClr val="tx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482879" y="1068916"/>
            <a:ext cx="11400715" cy="527780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>
            <p:custDataLst>
              <p:tags r:id="rId1"/>
            </p:custDataLst>
          </p:nvPr>
        </p:nvSpPr>
        <p:spPr>
          <a:xfrm>
            <a:off x="2583370" y="786932"/>
            <a:ext cx="3281971" cy="455295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72C5EA">
              <a:shade val="50000"/>
            </a:srgbClr>
          </a:lnRef>
          <a:fillRef idx="1">
            <a:srgbClr val="72C5EA"/>
          </a:fillRef>
          <a:effectRef idx="0">
            <a:srgbClr val="72C5EA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r>
              <a:rPr lang="en-US" altLang="zh-CN" sz="2000" dirty="0" smtClean="0"/>
              <a:t>SOLO</a:t>
            </a:r>
          </a:p>
        </p:txBody>
      </p:sp>
      <p:sp>
        <p:nvSpPr>
          <p:cNvPr id="5" name="矩形 4"/>
          <p:cNvSpPr/>
          <p:nvPr/>
        </p:nvSpPr>
        <p:spPr>
          <a:xfrm>
            <a:off x="1925042" y="2311435"/>
            <a:ext cx="8487507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Box TO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Mask?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Indirect!  We need one-stage!</a:t>
            </a: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COCO ,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instances have different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center locations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sizes. So The core idea of our proposed 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SOLO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to separate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object instances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locations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directly.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857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007"/>
    </mc:Choice>
    <mc:Fallback xmlns="">
      <p:transition advTm="6100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033328" y="1262524"/>
            <a:ext cx="5955472" cy="523218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Calibri Light" panose="020F0302020204030204" charset="0"/>
                <a:cs typeface="+mn-ea"/>
              </a:rPr>
              <a:t>基于三元哈希语义排序图像检索算法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50" name="矩形 49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4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8604641" y="319437"/>
              <a:ext cx="2800952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CONTENT</a:t>
              </a: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9" name="组合 58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54" name="文本框 53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340559" y="3133881"/>
            <a:ext cx="7385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Semantic </a:t>
            </a:r>
            <a:r>
              <a:rPr lang="en-US" altLang="zh-CN" sz="2400" b="1" dirty="0" smtClean="0"/>
              <a:t>Category:</a:t>
            </a:r>
            <a:r>
              <a:rPr lang="zh-CN" altLang="en-US" sz="2400" dirty="0" smtClean="0"/>
              <a:t>predicts </a:t>
            </a:r>
            <a:r>
              <a:rPr lang="zh-CN" altLang="en-US" sz="2400" dirty="0"/>
              <a:t>the C-dimensional output to indicate the semantic class probabilities</a:t>
            </a:r>
          </a:p>
        </p:txBody>
      </p:sp>
      <p:sp>
        <p:nvSpPr>
          <p:cNvPr id="3" name="矩形 2"/>
          <p:cNvSpPr/>
          <p:nvPr/>
        </p:nvSpPr>
        <p:spPr>
          <a:xfrm>
            <a:off x="2340559" y="4214756"/>
            <a:ext cx="7385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Instance </a:t>
            </a:r>
            <a:r>
              <a:rPr lang="zh-CN" altLang="en-US" sz="2400" b="1" dirty="0" smtClean="0"/>
              <a:t>Mask</a:t>
            </a:r>
            <a:r>
              <a:rPr lang="en-US" altLang="zh-CN" sz="2400" dirty="0"/>
              <a:t>:classification of each pixel into its instance </a:t>
            </a:r>
            <a:r>
              <a:rPr lang="en-US" altLang="zh-CN" sz="2400" dirty="0" smtClean="0"/>
              <a:t>category (define by grid)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443742" y="1949865"/>
            <a:ext cx="8053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Segmenting </a:t>
            </a:r>
            <a:r>
              <a:rPr lang="en-US" altLang="zh-CN" sz="3600" dirty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 by </a:t>
            </a:r>
            <a:r>
              <a:rPr lang="en-US" altLang="zh-CN" sz="3600" dirty="0" smtClean="0">
                <a:ln w="0"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Locations:</a:t>
            </a:r>
            <a:endParaRPr lang="zh-CN" altLang="en-US" sz="3600" dirty="0">
              <a:ln w="0"/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中括号 5"/>
          <p:cNvSpPr/>
          <p:nvPr/>
        </p:nvSpPr>
        <p:spPr>
          <a:xfrm>
            <a:off x="1875452" y="3456771"/>
            <a:ext cx="334107" cy="1266092"/>
          </a:xfrm>
          <a:prstGeom prst="leftBracket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408"/>
    </mc:Choice>
    <mc:Fallback xmlns="">
      <p:transition advTm="6408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85000" lnSpcReduction="10000"/>
            </a:bodyPr>
            <a:lstStyle/>
            <a:p>
              <a:pPr algn="ctr"/>
              <a:r>
                <a:rPr lang="en-US" altLang="zh-CN" dirty="0"/>
                <a:t>SOLO </a:t>
              </a:r>
              <a:r>
                <a:rPr lang="en-US" altLang="zh-CN" dirty="0" smtClean="0"/>
                <a:t>framework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363" y="2011712"/>
            <a:ext cx="1014939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7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-1270" y="262255"/>
            <a:ext cx="12193905" cy="524677"/>
            <a:chOff x="-1270" y="262255"/>
            <a:chExt cx="12193905" cy="524677"/>
          </a:xfrm>
        </p:grpSpPr>
        <p:sp>
          <p:nvSpPr>
            <p:cNvPr id="66" name="矩形 65"/>
            <p:cNvSpPr/>
            <p:nvPr/>
          </p:nvSpPr>
          <p:spPr>
            <a:xfrm>
              <a:off x="7958436" y="304762"/>
              <a:ext cx="3390408" cy="400105"/>
            </a:xfrm>
            <a:prstGeom prst="rect">
              <a:avLst/>
            </a:prstGeom>
          </p:spPr>
          <p:txBody>
            <a:bodyPr wrap="none" lIns="91436" tIns="45718" rIns="91436" bIns="45718">
              <a:spAutoFit/>
            </a:bodyPr>
            <a:lstStyle/>
            <a:p>
              <a:pPr algn="ctr"/>
              <a:r>
                <a: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RESEARCH BACKGROUND</a:t>
              </a:r>
              <a:endPara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0800000">
              <a:off x="509270" y="262255"/>
              <a:ext cx="10903585" cy="497205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  <a:lumMod val="0"/>
                    <a:lumOff val="100000"/>
                  </a:schemeClr>
                </a:gs>
                <a:gs pos="61000">
                  <a:schemeClr val="accent5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11497945" y="262255"/>
              <a:ext cx="694690" cy="492760"/>
              <a:chOff x="18107" y="413"/>
              <a:chExt cx="1094" cy="776"/>
            </a:xfrm>
          </p:grpSpPr>
          <p:grpSp>
            <p:nvGrpSpPr>
              <p:cNvPr id="80" name="组合 79"/>
              <p:cNvGrpSpPr/>
              <p:nvPr/>
            </p:nvGrpSpPr>
            <p:grpSpPr>
              <a:xfrm>
                <a:off x="19027" y="422"/>
                <a:ext cx="174" cy="766"/>
                <a:chOff x="5420076" y="1110496"/>
                <a:chExt cx="146809" cy="607640"/>
              </a:xfrm>
            </p:grpSpPr>
            <p:sp>
              <p:nvSpPr>
                <p:cNvPr id="84" name="矩形 83"/>
                <p:cNvSpPr/>
                <p:nvPr/>
              </p:nvSpPr>
              <p:spPr>
                <a:xfrm>
                  <a:off x="5420076" y="1110496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5420076" y="1237200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420076" y="1363904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5420076" y="1490608"/>
                  <a:ext cx="146809" cy="100823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5420076" y="1617313"/>
                  <a:ext cx="146809" cy="100823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18107" y="413"/>
                <a:ext cx="773" cy="776"/>
                <a:chOff x="6627633" y="1382238"/>
                <a:chExt cx="491115" cy="49287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6627633" y="1382238"/>
                  <a:ext cx="491115" cy="492879"/>
                </a:xfrm>
                <a:prstGeom prst="rect">
                  <a:avLst/>
                </a:prstGeom>
                <a:solidFill>
                  <a:srgbClr val="567EC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Freeform 96"/>
                <p:cNvSpPr/>
                <p:nvPr/>
              </p:nvSpPr>
              <p:spPr bwMode="auto">
                <a:xfrm>
                  <a:off x="6732897" y="1492815"/>
                  <a:ext cx="280590" cy="270687"/>
                </a:xfrm>
                <a:custGeom>
                  <a:avLst/>
                  <a:gdLst>
                    <a:gd name="T0" fmla="*/ 184 w 216"/>
                    <a:gd name="T1" fmla="*/ 0 h 208"/>
                    <a:gd name="T2" fmla="*/ 152 w 216"/>
                    <a:gd name="T3" fmla="*/ 32 h 208"/>
                    <a:gd name="T4" fmla="*/ 154 w 216"/>
                    <a:gd name="T5" fmla="*/ 41 h 208"/>
                    <a:gd name="T6" fmla="*/ 60 w 216"/>
                    <a:gd name="T7" fmla="*/ 80 h 208"/>
                    <a:gd name="T8" fmla="*/ 32 w 216"/>
                    <a:gd name="T9" fmla="*/ 64 h 208"/>
                    <a:gd name="T10" fmla="*/ 0 w 216"/>
                    <a:gd name="T11" fmla="*/ 96 h 208"/>
                    <a:gd name="T12" fmla="*/ 32 w 216"/>
                    <a:gd name="T13" fmla="*/ 128 h 208"/>
                    <a:gd name="T14" fmla="*/ 56 w 216"/>
                    <a:gd name="T15" fmla="*/ 118 h 208"/>
                    <a:gd name="T16" fmla="*/ 116 w 216"/>
                    <a:gd name="T17" fmla="*/ 161 h 208"/>
                    <a:gd name="T18" fmla="*/ 112 w 216"/>
                    <a:gd name="T19" fmla="*/ 176 h 208"/>
                    <a:gd name="T20" fmla="*/ 144 w 216"/>
                    <a:gd name="T21" fmla="*/ 208 h 208"/>
                    <a:gd name="T22" fmla="*/ 176 w 216"/>
                    <a:gd name="T23" fmla="*/ 176 h 208"/>
                    <a:gd name="T24" fmla="*/ 144 w 216"/>
                    <a:gd name="T25" fmla="*/ 144 h 208"/>
                    <a:gd name="T26" fmla="*/ 121 w 216"/>
                    <a:gd name="T27" fmla="*/ 154 h 208"/>
                    <a:gd name="T28" fmla="*/ 61 w 216"/>
                    <a:gd name="T29" fmla="*/ 111 h 208"/>
                    <a:gd name="T30" fmla="*/ 64 w 216"/>
                    <a:gd name="T31" fmla="*/ 96 h 208"/>
                    <a:gd name="T32" fmla="*/ 63 w 216"/>
                    <a:gd name="T33" fmla="*/ 87 h 208"/>
                    <a:gd name="T34" fmla="*/ 157 w 216"/>
                    <a:gd name="T35" fmla="*/ 48 h 208"/>
                    <a:gd name="T36" fmla="*/ 184 w 216"/>
                    <a:gd name="T37" fmla="*/ 64 h 208"/>
                    <a:gd name="T38" fmla="*/ 216 w 216"/>
                    <a:gd name="T39" fmla="*/ 32 h 208"/>
                    <a:gd name="T40" fmla="*/ 184 w 216"/>
                    <a:gd name="T41" fmla="*/ 0 h 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6" h="208">
                      <a:moveTo>
                        <a:pt x="184" y="0"/>
                      </a:moveTo>
                      <a:cubicBezTo>
                        <a:pt x="167" y="0"/>
                        <a:pt x="152" y="14"/>
                        <a:pt x="152" y="32"/>
                      </a:cubicBezTo>
                      <a:cubicBezTo>
                        <a:pt x="152" y="35"/>
                        <a:pt x="153" y="38"/>
                        <a:pt x="154" y="41"/>
                      </a:cubicBezTo>
                      <a:cubicBezTo>
                        <a:pt x="60" y="80"/>
                        <a:pt x="60" y="80"/>
                        <a:pt x="60" y="80"/>
                      </a:cubicBezTo>
                      <a:cubicBezTo>
                        <a:pt x="55" y="70"/>
                        <a:pt x="44" y="64"/>
                        <a:pt x="32" y="64"/>
                      </a:cubicBezTo>
                      <a:cubicBezTo>
                        <a:pt x="15" y="64"/>
                        <a:pt x="0" y="78"/>
                        <a:pt x="0" y="96"/>
                      </a:cubicBezTo>
                      <a:cubicBezTo>
                        <a:pt x="0" y="113"/>
                        <a:pt x="15" y="128"/>
                        <a:pt x="32" y="128"/>
                      </a:cubicBezTo>
                      <a:cubicBezTo>
                        <a:pt x="42" y="128"/>
                        <a:pt x="50" y="124"/>
                        <a:pt x="56" y="118"/>
                      </a:cubicBezTo>
                      <a:cubicBezTo>
                        <a:pt x="116" y="161"/>
                        <a:pt x="116" y="161"/>
                        <a:pt x="116" y="161"/>
                      </a:cubicBezTo>
                      <a:cubicBezTo>
                        <a:pt x="114" y="165"/>
                        <a:pt x="112" y="170"/>
                        <a:pt x="112" y="176"/>
                      </a:cubicBezTo>
                      <a:cubicBezTo>
                        <a:pt x="112" y="193"/>
                        <a:pt x="127" y="208"/>
                        <a:pt x="144" y="208"/>
                      </a:cubicBezTo>
                      <a:cubicBezTo>
                        <a:pt x="162" y="208"/>
                        <a:pt x="176" y="193"/>
                        <a:pt x="176" y="176"/>
                      </a:cubicBezTo>
                      <a:cubicBezTo>
                        <a:pt x="176" y="158"/>
                        <a:pt x="162" y="144"/>
                        <a:pt x="144" y="144"/>
                      </a:cubicBezTo>
                      <a:cubicBezTo>
                        <a:pt x="135" y="144"/>
                        <a:pt x="127" y="148"/>
                        <a:pt x="121" y="154"/>
                      </a:cubicBezTo>
                      <a:cubicBezTo>
                        <a:pt x="61" y="111"/>
                        <a:pt x="61" y="111"/>
                        <a:pt x="61" y="111"/>
                      </a:cubicBezTo>
                      <a:cubicBezTo>
                        <a:pt x="63" y="107"/>
                        <a:pt x="64" y="101"/>
                        <a:pt x="64" y="96"/>
                      </a:cubicBezTo>
                      <a:cubicBezTo>
                        <a:pt x="64" y="93"/>
                        <a:pt x="64" y="90"/>
                        <a:pt x="63" y="87"/>
                      </a:cubicBezTo>
                      <a:cubicBezTo>
                        <a:pt x="157" y="48"/>
                        <a:pt x="157" y="48"/>
                        <a:pt x="157" y="48"/>
                      </a:cubicBezTo>
                      <a:cubicBezTo>
                        <a:pt x="162" y="57"/>
                        <a:pt x="173" y="64"/>
                        <a:pt x="184" y="64"/>
                      </a:cubicBezTo>
                      <a:cubicBezTo>
                        <a:pt x="202" y="64"/>
                        <a:pt x="216" y="49"/>
                        <a:pt x="216" y="32"/>
                      </a:cubicBezTo>
                      <a:cubicBezTo>
                        <a:pt x="216" y="14"/>
                        <a:pt x="20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rgbClr val="AD1C21"/>
                    </a:solidFill>
                  </a:endParaRPr>
                </a:p>
              </p:txBody>
            </p:sp>
          </p:grpSp>
        </p:grpSp>
        <p:sp>
          <p:nvSpPr>
            <p:cNvPr id="70" name="文本框 69"/>
            <p:cNvSpPr txBox="1"/>
            <p:nvPr/>
          </p:nvSpPr>
          <p:spPr>
            <a:xfrm>
              <a:off x="509270" y="267970"/>
              <a:ext cx="1415772" cy="4616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dirty="0" smtClean="0">
                  <a:solidFill>
                    <a:schemeClr val="tx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研究内容</a:t>
              </a: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-1270" y="263525"/>
              <a:ext cx="490855" cy="523407"/>
              <a:chOff x="9916" y="358"/>
              <a:chExt cx="773" cy="888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9916" y="404"/>
                <a:ext cx="773" cy="776"/>
              </a:xfrm>
              <a:prstGeom prst="rect">
                <a:avLst/>
              </a:prstGeom>
              <a:solidFill>
                <a:srgbClr val="567E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0019" y="358"/>
                <a:ext cx="475" cy="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bg1"/>
                    </a:solidFill>
                  </a:rPr>
                  <a:t>3</a:t>
                </a:r>
                <a:endParaRPr lang="en-US" altLang="zh-CN" sz="2800" b="1" dirty="0" smtClean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89" name="矩形 88"/>
          <p:cNvSpPr/>
          <p:nvPr/>
        </p:nvSpPr>
        <p:spPr>
          <a:xfrm>
            <a:off x="509270" y="1232899"/>
            <a:ext cx="10730658" cy="5157627"/>
          </a:xfrm>
          <a:prstGeom prst="rect">
            <a:avLst/>
          </a:prstGeom>
          <a:noFill/>
          <a:ln w="190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>
          <a:xfrm>
            <a:off x="688340" y="865505"/>
            <a:ext cx="2610485" cy="570865"/>
            <a:chOff x="5180" y="1763"/>
            <a:chExt cx="4111" cy="899"/>
          </a:xfrm>
        </p:grpSpPr>
        <p:sp>
          <p:nvSpPr>
            <p:cNvPr id="91" name="矩形 90"/>
            <p:cNvSpPr/>
            <p:nvPr>
              <p:custDataLst>
                <p:tags r:id="rId1"/>
              </p:custDataLst>
            </p:nvPr>
          </p:nvSpPr>
          <p:spPr>
            <a:xfrm>
              <a:off x="5180" y="2114"/>
              <a:ext cx="4110" cy="4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tIns="252000" rtlCol="0" anchor="ctr"/>
            <a:lstStyle/>
            <a:p>
              <a:pPr algn="ctr">
                <a:lnSpc>
                  <a:spcPct val="170000"/>
                </a:lnSpc>
              </a:pPr>
              <a:r>
                <a:rPr lang="en-US" altLang="zh-CN" sz="1800" dirty="0">
                  <a:solidFill>
                    <a:srgbClr val="72C5EA"/>
                  </a:solidFill>
                </a:rPr>
                <a:t>  </a:t>
              </a:r>
            </a:p>
          </p:txBody>
        </p:sp>
        <p:sp>
          <p:nvSpPr>
            <p:cNvPr id="92" name="任意多边形 91"/>
            <p:cNvSpPr/>
            <p:nvPr>
              <p:custDataLst>
                <p:tags r:id="rId2"/>
              </p:custDataLst>
            </p:nvPr>
          </p:nvSpPr>
          <p:spPr>
            <a:xfrm>
              <a:off x="5431" y="1763"/>
              <a:ext cx="2713" cy="717"/>
            </a:xfrm>
            <a:custGeom>
              <a:avLst/>
              <a:gdLst>
                <a:gd name="connsiteX0" fmla="*/ 0 w 2429934"/>
                <a:gd name="connsiteY0" fmla="*/ 360367 h 372534"/>
                <a:gd name="connsiteX1" fmla="*/ 2429934 w 2429934"/>
                <a:gd name="connsiteY1" fmla="*/ 360367 h 372534"/>
                <a:gd name="connsiteX2" fmla="*/ 2429934 w 2429934"/>
                <a:gd name="connsiteY2" fmla="*/ 372534 h 372534"/>
                <a:gd name="connsiteX3" fmla="*/ 0 w 2429934"/>
                <a:gd name="connsiteY3" fmla="*/ 372534 h 372534"/>
                <a:gd name="connsiteX4" fmla="*/ 0 w 2429934"/>
                <a:gd name="connsiteY4" fmla="*/ 30167 h 372534"/>
                <a:gd name="connsiteX5" fmla="*/ 2429934 w 2429934"/>
                <a:gd name="connsiteY5" fmla="*/ 30167 h 372534"/>
                <a:gd name="connsiteX6" fmla="*/ 2429934 w 2429934"/>
                <a:gd name="connsiteY6" fmla="*/ 342367 h 372534"/>
                <a:gd name="connsiteX7" fmla="*/ 0 w 2429934"/>
                <a:gd name="connsiteY7" fmla="*/ 342367 h 372534"/>
                <a:gd name="connsiteX8" fmla="*/ 0 w 2429934"/>
                <a:gd name="connsiteY8" fmla="*/ 0 h 372534"/>
                <a:gd name="connsiteX9" fmla="*/ 2429934 w 2429934"/>
                <a:gd name="connsiteY9" fmla="*/ 0 h 372534"/>
                <a:gd name="connsiteX10" fmla="*/ 2429934 w 2429934"/>
                <a:gd name="connsiteY10" fmla="*/ 12167 h 372534"/>
                <a:gd name="connsiteX11" fmla="*/ 0 w 2429934"/>
                <a:gd name="connsiteY11" fmla="*/ 12167 h 372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9934" h="372534">
                  <a:moveTo>
                    <a:pt x="0" y="360367"/>
                  </a:moveTo>
                  <a:lnTo>
                    <a:pt x="2429934" y="360367"/>
                  </a:lnTo>
                  <a:lnTo>
                    <a:pt x="2429934" y="372534"/>
                  </a:lnTo>
                  <a:lnTo>
                    <a:pt x="0" y="372534"/>
                  </a:lnTo>
                  <a:close/>
                  <a:moveTo>
                    <a:pt x="0" y="30167"/>
                  </a:moveTo>
                  <a:lnTo>
                    <a:pt x="2429934" y="30167"/>
                  </a:lnTo>
                  <a:lnTo>
                    <a:pt x="2429934" y="342367"/>
                  </a:lnTo>
                  <a:lnTo>
                    <a:pt x="0" y="342367"/>
                  </a:lnTo>
                  <a:close/>
                  <a:moveTo>
                    <a:pt x="0" y="0"/>
                  </a:moveTo>
                  <a:lnTo>
                    <a:pt x="2429934" y="0"/>
                  </a:lnTo>
                  <a:lnTo>
                    <a:pt x="2429934" y="12167"/>
                  </a:lnTo>
                  <a:lnTo>
                    <a:pt x="0" y="12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70000" lnSpcReduction="20000"/>
            </a:bodyPr>
            <a:lstStyle/>
            <a:p>
              <a:pPr algn="ctr"/>
              <a:r>
                <a:rPr lang="en-US" altLang="zh-CN" dirty="0"/>
                <a:t>SOLO Head </a:t>
              </a:r>
              <a:r>
                <a:rPr lang="en-US" altLang="zh-CN" dirty="0" smtClean="0"/>
                <a:t>architecture</a:t>
              </a:r>
              <a:endParaRPr lang="zh-CN" altLang="en-US" sz="2000" b="1" dirty="0" smtClean="0">
                <a:solidFill>
                  <a:srgbClr val="FFFFFF"/>
                </a:solidFill>
                <a:latin typeface="Calibri Light" panose="020F0302020204030204" charset="0"/>
                <a:ea typeface="宋体" panose="02010600030101010101" pitchFamily="2" charset="-122"/>
                <a:cs typeface="+mn-ea"/>
              </a:endParaRPr>
            </a:p>
          </p:txBody>
        </p:sp>
        <p:sp>
          <p:nvSpPr>
            <p:cNvPr id="93" name="矩形 92"/>
            <p:cNvSpPr/>
            <p:nvPr>
              <p:custDataLst>
                <p:tags r:id="rId3"/>
              </p:custDataLst>
            </p:nvPr>
          </p:nvSpPr>
          <p:spPr>
            <a:xfrm>
              <a:off x="5181" y="2542"/>
              <a:ext cx="4110" cy="120"/>
            </a:xfrm>
            <a:prstGeom prst="rect">
              <a:avLst/>
            </a:prstGeom>
            <a:solidFill>
              <a:srgbClr val="879AED"/>
            </a:solidFill>
            <a:ln w="3175">
              <a:solidFill>
                <a:srgbClr val="879AED"/>
              </a:solidFill>
            </a:ln>
          </p:spPr>
          <p:style>
            <a:lnRef idx="2">
              <a:srgbClr val="72C5EA">
                <a:shade val="50000"/>
              </a:srgbClr>
            </a:lnRef>
            <a:fillRef idx="1">
              <a:srgbClr val="72C5EA"/>
            </a:fillRef>
            <a:effectRef idx="0">
              <a:srgbClr val="72C5EA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334" y="1651712"/>
            <a:ext cx="547945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6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8796"/>
    </mc:Choice>
    <mc:Fallback xmlns="">
      <p:transition advTm="3879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a"/>
  <p:tag name="KSO_WM_UNIT_INDEX" val="1_1_1"/>
  <p:tag name="KSO_WM_UNIT_ID" val="diagram160231_2*l_h_a*1_1_1"/>
  <p:tag name="KSO_WM_UNIT_CLEAR" val="1"/>
  <p:tag name="KSO_WM_UNIT_LAYERLEVEL" val="1_1_1"/>
  <p:tag name="KSO_WM_UNIT_VALUE" val="12"/>
  <p:tag name="KSO_WM_UNIT_HIGHLIGHT" val="0"/>
  <p:tag name="KSO_WM_UNIT_COMPATIBLE" val="0"/>
  <p:tag name="KSO_WM_DIAGRAM_GROUP_CODE" val="l1-1"/>
  <p:tag name="KSO_WM_UNIT_PRESET_TEXT" val="LOREM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i"/>
  <p:tag name="KSO_WM_UNIT_INDEX" val="1_1"/>
  <p:tag name="KSO_WM_UNIT_ID" val="diagram160231_2*l_i*1_1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231"/>
  <p:tag name="KSO_WM_UNIT_TYPE" val="l_h_f"/>
  <p:tag name="KSO_WM_UNIT_INDEX" val="1_1_1"/>
  <p:tag name="KSO_WM_UNIT_ID" val="diagram160231_2*l_h_f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FILL_FORE_SCHEMECOLOR_INDEX" val="14"/>
  <p:tag name="KSO_WM_UNIT_FILL_TYPE" val="1"/>
  <p:tag name="KSO_WM_UNIT_LINE_FORE_SCHEMECOLOR_INDEX" val="6"/>
  <p:tag name="KSO_WM_UNIT_LINE_FILL_TYPE" val="2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635</Words>
  <Application>Microsoft Office PowerPoint</Application>
  <PresentationFormat>宽屏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Eras Light ITC</vt:lpstr>
      <vt:lpstr>Segoe UI Semilight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第一PPT模板网-WWW.1PPT.COM</dc:subject>
  <dc:creator>第一PPT模板网-WWW.1PPT.COM</dc:creator>
  <dc:description>第一PPT模板网-WWW.1PPT.COM</dc:description>
  <cp:lastModifiedBy>wong cavan</cp:lastModifiedBy>
  <cp:revision>4389</cp:revision>
  <dcterms:created xsi:type="dcterms:W3CDTF">2015-04-07T16:28:00Z</dcterms:created>
  <dcterms:modified xsi:type="dcterms:W3CDTF">2020-03-02T05:16:05Z</dcterms:modified>
  <cp:category>第一PPT模板网-WWW.1PPT.COM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