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321" r:id="rId5"/>
    <p:sldId id="358" r:id="rId6"/>
    <p:sldId id="544" r:id="rId7"/>
    <p:sldId id="549" r:id="rId8"/>
    <p:sldId id="547" r:id="rId9"/>
    <p:sldId id="545" r:id="rId10"/>
    <p:sldId id="550" r:id="rId11"/>
    <p:sldId id="548" r:id="rId12"/>
    <p:sldId id="511" r:id="rId13"/>
    <p:sldId id="551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836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1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参数少，得分高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4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性能下降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73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强化学习领域，大家都着眼于找到一个比较好的网络参数，参数太多，学习难度比较大</a:t>
            </a:r>
            <a:endParaRPr lang="en-US" altLang="zh-CN" dirty="0" smtClean="0"/>
          </a:p>
          <a:p>
            <a:r>
              <a:rPr lang="zh-CN" altLang="en-US" dirty="0" smtClean="0"/>
              <a:t>如果用少量参数决定所有参数的变化，可以降低学习难度，但是参数空间不完整了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有可能找不到合适的网络</a:t>
            </a:r>
            <a:endParaRPr lang="en-US" altLang="zh-CN" dirty="0" smtClean="0"/>
          </a:p>
          <a:p>
            <a:r>
              <a:rPr lang="zh-CN" altLang="en-US" dirty="0" smtClean="0"/>
              <a:t>本文用一种新的思路，注意力机制，让网络只关注图像的重要部分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模仿人类，只关注部分信息，使用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减少计算，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值都是由原始输入得到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比较小，表示高级特征</a:t>
            </a:r>
            <a:r>
              <a:rPr lang="en-US" altLang="zh-CN" dirty="0" smtClean="0"/>
              <a:t>,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可以视为原特征向量，而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可以视为目标。一般的注意力机制可解释为计算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之间的相似性，并利用这种相似性确定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之间的注意力关系。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去和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空间所有值做匹配，计算匹配度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3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0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直接输出前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中心点坐标，当然也可以用一个神经网络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20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603048" y="1714647"/>
            <a:ext cx="8963009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400" dirty="0" err="1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Neuroevolution</a:t>
            </a:r>
            <a:r>
              <a:rPr lang="en-US" altLang="zh-CN" sz="44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Self-Interpretable Agents</a:t>
            </a:r>
            <a:endParaRPr lang="zh-CN" altLang="en-US" sz="44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55717" y="1276945"/>
            <a:ext cx="9164548" cy="2933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72315" y="1153994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20500" y="1160317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3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4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5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carracing_nomod_ours_at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63347" y="135763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579" y="2426583"/>
            <a:ext cx="3899483" cy="25200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51564"/>
              </p:ext>
            </p:extLst>
          </p:nvPr>
        </p:nvGraphicFramePr>
        <p:xfrm>
          <a:off x="5961062" y="2714432"/>
          <a:ext cx="1316816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6816">
                  <a:extLst>
                    <a:ext uri="{9D8B030D-6E8A-4147-A177-3AD203B41FA5}">
                      <a16:colId xmlns:a16="http://schemas.microsoft.com/office/drawing/2014/main" val="836709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r>
                        <a:rPr lang="en-US" altLang="zh-CN" dirty="0" err="1" smtClean="0"/>
                        <a:t>Params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53514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4,733,485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434577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445,955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404559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4,733,485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920752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4,733,485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5452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3,667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43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>
                  <a:latin typeface="Calibri Light" panose="020F0302020204030204" charset="0"/>
                  <a:cs typeface="+mn-ea"/>
                </a:rPr>
                <a:t>comment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8125" y="1071562"/>
            <a:ext cx="0" cy="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25042" y="2274384"/>
            <a:ext cx="76704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Advantages: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Agent </a:t>
            </a:r>
            <a:r>
              <a:rPr lang="en-US" altLang="zh-CN" sz="2400" dirty="0"/>
              <a:t>achieves competitive results with significantly fewer </a:t>
            </a:r>
            <a:r>
              <a:rPr lang="en-US" altLang="zh-CN" sz="2400" dirty="0" smtClean="0"/>
              <a:t>parameters by self-attention.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This agent is </a:t>
            </a:r>
            <a:r>
              <a:rPr lang="en-US" altLang="zh-CN" sz="2400" dirty="0"/>
              <a:t>easily interpretable in pixel space</a:t>
            </a:r>
            <a:r>
              <a:rPr lang="en-US" altLang="zh-CN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Self-attention is input-dependent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Our agent </a:t>
            </a:r>
            <a:r>
              <a:rPr lang="en-US" altLang="zh-CN" sz="2400" dirty="0"/>
              <a:t>attends to only task-critical visual hints, they are able to generalize to environments where task irrelevant elements are modified while conventional methods fail.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65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722" y="2365448"/>
            <a:ext cx="3049517" cy="3096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59281" y="1609297"/>
            <a:ext cx="2691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Disadvantages: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933" y="2365448"/>
            <a:ext cx="3156905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793877" y="5376403"/>
            <a:ext cx="706857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Reinforcement learning (RL) is an area of machine </a:t>
            </a:r>
            <a:r>
              <a:rPr lang="en-US" altLang="zh-CN" dirty="0" smtClean="0"/>
              <a:t>learning concerned </a:t>
            </a:r>
            <a:r>
              <a:rPr lang="en-US" altLang="zh-CN" dirty="0"/>
              <a:t>with how software agents ought to take actions in an environment in order to maximize the notion of cumulative reward.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7966" y="1278294"/>
            <a:ext cx="611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Reinforcement </a:t>
            </a:r>
            <a:r>
              <a:rPr lang="en-US" altLang="zh-CN" sz="2800" dirty="0" smtClean="0"/>
              <a:t>learning: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18" y="1894820"/>
            <a:ext cx="3226004" cy="32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7330" y="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6317" y="783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894" y="783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933836" y="-6154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</a:p>
        </p:txBody>
      </p:sp>
      <p:sp>
        <p:nvSpPr>
          <p:cNvPr id="16" name="矩形 15"/>
          <p:cNvSpPr/>
          <p:nvPr/>
        </p:nvSpPr>
        <p:spPr>
          <a:xfrm>
            <a:off x="2052634" y="4951871"/>
            <a:ext cx="780940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00" dirty="0"/>
              <a:t>D</a:t>
            </a:r>
            <a:r>
              <a:rPr lang="en-US" altLang="zh-CN" sz="2300" dirty="0" smtClean="0"/>
              <a:t>irect </a:t>
            </a:r>
            <a:r>
              <a:rPr lang="en-US" altLang="zh-CN" sz="2300" dirty="0"/>
              <a:t>encoding </a:t>
            </a:r>
            <a:r>
              <a:rPr lang="en-US" altLang="zh-CN" sz="2300" dirty="0" smtClean="0"/>
              <a:t>methods: Most </a:t>
            </a:r>
            <a:r>
              <a:rPr lang="en-US" altLang="zh-CN" sz="2300" dirty="0"/>
              <a:t>current methods used to train neural </a:t>
            </a:r>
            <a:r>
              <a:rPr lang="en-US" altLang="zh-CN" sz="2300" dirty="0" smtClean="0"/>
              <a:t>network </a:t>
            </a:r>
            <a:r>
              <a:rPr lang="en-US" altLang="zh-CN" sz="2300" dirty="0"/>
              <a:t>aim to solve for </a:t>
            </a:r>
            <a:r>
              <a:rPr lang="en-US" altLang="zh-CN" sz="2300" dirty="0" smtClean="0"/>
              <a:t>the value </a:t>
            </a:r>
            <a:r>
              <a:rPr lang="en-US" altLang="zh-CN" sz="2300" dirty="0"/>
              <a:t>of each </a:t>
            </a:r>
            <a:r>
              <a:rPr lang="en-US" altLang="zh-CN" sz="2300" dirty="0" smtClean="0"/>
              <a:t>individual weight </a:t>
            </a:r>
            <a:r>
              <a:rPr lang="en-US" altLang="zh-CN" sz="2300" dirty="0"/>
              <a:t>parameter of a given neural </a:t>
            </a:r>
            <a:r>
              <a:rPr lang="en-US" altLang="zh-CN" sz="2300" dirty="0" smtClean="0"/>
              <a:t>network.</a:t>
            </a:r>
            <a:endParaRPr lang="zh-CN" altLang="en-US" sz="2300" dirty="0"/>
          </a:p>
        </p:txBody>
      </p:sp>
      <p:pic>
        <p:nvPicPr>
          <p:cNvPr id="1026" name="Picture 2" descr="简单的RL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60" y="1618648"/>
            <a:ext cx="68961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1687204" y="1361187"/>
            <a:ext cx="2300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Self-Attention:</a:t>
            </a:r>
            <a:endParaRPr lang="zh-CN" altLang="en-US" sz="2800" dirty="0"/>
          </a:p>
        </p:txBody>
      </p:sp>
      <p:pic>
        <p:nvPicPr>
          <p:cNvPr id="2050" name="Picture 2" descr="https://storage.googleapis.com/quickdraw-models/sketchRNN/attention/assets/png/algo_flow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389" y="2038172"/>
            <a:ext cx="38100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20687" y="2052304"/>
                <a:ext cx="5523628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𝑞𝑢𝑒𝑟𝑦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𝑘𝑒𝑦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87" y="2052304"/>
                <a:ext cx="5523628" cy="84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370" y="2996620"/>
            <a:ext cx="1120696" cy="2880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808" y="2975129"/>
            <a:ext cx="2300341" cy="360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242260" y="5558669"/>
            <a:ext cx="219803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Window size (M) = 7</a:t>
            </a:r>
          </a:p>
          <a:p>
            <a:r>
              <a:rPr lang="en-US" altLang="zh-CN" dirty="0" smtClean="0"/>
              <a:t>Stride </a:t>
            </a:r>
            <a:r>
              <a:rPr lang="en-US" altLang="zh-CN" dirty="0"/>
              <a:t>= </a:t>
            </a:r>
            <a:r>
              <a:rPr lang="en-US" altLang="zh-CN" dirty="0" smtClean="0"/>
              <a:t>4</a:t>
            </a:r>
          </a:p>
          <a:p>
            <a:r>
              <a:rPr lang="en-US" altLang="zh-CN" dirty="0" smtClean="0"/>
              <a:t>d=4</a:t>
            </a:r>
            <a:endParaRPr lang="zh-CN" altLang="en-US" dirty="0"/>
          </a:p>
        </p:txBody>
      </p:sp>
      <p:pic>
        <p:nvPicPr>
          <p:cNvPr id="39" name="Picture 4" descr="http://jalammar.github.io/images/t/self-attention-matrix-calculation-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r="25358" b="37251"/>
          <a:stretch/>
        </p:blipFill>
        <p:spPr bwMode="auto">
          <a:xfrm>
            <a:off x="2528595" y="3977383"/>
            <a:ext cx="4124133" cy="15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>
            <a:off x="4945225" y="5186203"/>
            <a:ext cx="550506" cy="372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4847555" y="5112265"/>
                <a:ext cx="745845" cy="44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5" y="5112265"/>
                <a:ext cx="745845" cy="4464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408"/>
    </mc:Choice>
    <mc:Fallback xmlns=""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4" descr="http://jalammar.github.io/images/t/self-attention-matrix-calculation-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r="25358" b="37251"/>
          <a:stretch/>
        </p:blipFill>
        <p:spPr bwMode="auto">
          <a:xfrm>
            <a:off x="6251509" y="4418202"/>
            <a:ext cx="4124133" cy="15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8668139" y="5627022"/>
            <a:ext cx="550506" cy="372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570469" y="5553084"/>
                <a:ext cx="745845" cy="44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469" y="5553084"/>
                <a:ext cx="745845" cy="446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8" y="1831068"/>
            <a:ext cx="5286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070" y="2528506"/>
            <a:ext cx="4630366" cy="3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70480" y="1871476"/>
            <a:ext cx="625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Importance Voting via Self-Attention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76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480" y="2267641"/>
            <a:ext cx="6326890" cy="36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30456" y="1739609"/>
            <a:ext cx="5592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Patch Selection and Feature Retrieval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5808" y="5769083"/>
            <a:ext cx="4130183" cy="36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33925" y="3094100"/>
            <a:ext cx="97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LSTM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81884" y="5034254"/>
            <a:ext cx="14091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K=10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43757" y="3355710"/>
            <a:ext cx="348646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left/right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/>
              <a:t>acceleration </a:t>
            </a:r>
            <a:r>
              <a:rPr lang="zh-CN" altLang="en-US" dirty="0"/>
              <a:t>、</a:t>
            </a:r>
            <a:r>
              <a:rPr lang="en-US" altLang="zh-CN" dirty="0" smtClean="0"/>
              <a:t> </a:t>
            </a:r>
            <a:r>
              <a:rPr lang="en-US" altLang="zh-CN" dirty="0"/>
              <a:t>brake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008" y="2717878"/>
            <a:ext cx="9256108" cy="2160000"/>
          </a:xfrm>
          <a:prstGeom prst="rect">
            <a:avLst/>
          </a:prstGeom>
        </p:spPr>
      </p:pic>
      <p:pic>
        <p:nvPicPr>
          <p:cNvPr id="26" name="Picture 4" descr="http://jalammar.github.io/images/t/self-attention-matrix-calculation-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r="25358" b="37251"/>
          <a:stretch/>
        </p:blipFill>
        <p:spPr bwMode="auto">
          <a:xfrm>
            <a:off x="2472611" y="5094202"/>
            <a:ext cx="28167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 rot="10800000">
            <a:off x="3788229" y="4282751"/>
            <a:ext cx="429208" cy="73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14453</TotalTime>
  <Words>518</Words>
  <Application>Microsoft Office PowerPoint</Application>
  <PresentationFormat>宽屏</PresentationFormat>
  <Paragraphs>115</Paragraphs>
  <Slides>14</Slides>
  <Notes>14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Cambria Math</vt:lpstr>
      <vt:lpstr>Eras Light ITC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4518</cp:revision>
  <dcterms:created xsi:type="dcterms:W3CDTF">2015-04-07T16:28:00Z</dcterms:created>
  <dcterms:modified xsi:type="dcterms:W3CDTF">2020-04-20T06:55:53Z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