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B0604020202020204" charset="0"/>
      <p:regular r:id="rId17"/>
      <p:bold r:id="rId18"/>
      <p:italic r:id="rId19"/>
      <p:boldItalic r:id="rId20"/>
    </p:embeddedFont>
    <p:embeddedFont>
      <p:font typeface="Montserrat" panose="020B0604020202020204" charset="-52"/>
      <p:regular r:id="rId21"/>
      <p:bold r:id="rId22"/>
      <p:italic r:id="rId23"/>
      <p:boldItalic r:id="rId24"/>
    </p:embeddedFont>
    <p:embeddedFont>
      <p:font typeface="Comfortaa" panose="020B0604020202020204" charset="0"/>
      <p:regular r:id="rId25"/>
      <p:bold r:id="rId26"/>
    </p:embeddedFont>
    <p:embeddedFont>
      <p:font typeface="Lato Light" panose="020B0604020202020204" charset="0"/>
      <p:regular r:id="rId27"/>
      <p:bold r:id="rId28"/>
      <p:italic r:id="rId29"/>
      <p:boldItalic r:id="rId30"/>
    </p:embeddedFont>
    <p:embeddedFont>
      <p:font typeface="Lato Black" panose="020B0604020202020204" charset="0"/>
      <p:bold r:id="rId31"/>
      <p:boldItalic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g0tn28U2Sj4XdhfPTvN2YQuYeY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90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viewProps" Target="viewProp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4020514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 name="Google Shape;2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95ed4b23a6_1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95ed4b23a6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95ed4b23a6_1_8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95ed4b23a6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5ed4b23a6_1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95ed4b23a6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95ed4b23a6_1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95ed4b23a6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ed4b23a6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95ed4b23a6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5ed4b23a6_0_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5ed4b23a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95ed4b23a6_1_10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95ed4b23a6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95ed4b23a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g95ed4b23a6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95ed4b23a6_0_3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95ed4b23a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5ed4b23a6_0_4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95ed4b23a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5ed4b23a6_1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5ed4b23a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a:solidFill>
                  <a:schemeClr val="dk1"/>
                </a:solidFill>
                <a:highlight>
                  <a:srgbClr val="FFFFFF"/>
                </a:highlight>
                <a:latin typeface="Roboto"/>
                <a:ea typeface="Roboto"/>
                <a:cs typeface="Roboto"/>
                <a:sym typeface="Roboto"/>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14"/>
          <p:cNvGrpSpPr/>
          <p:nvPr/>
        </p:nvGrpSpPr>
        <p:grpSpPr>
          <a:xfrm>
            <a:off x="-13164" y="1424069"/>
            <a:ext cx="9157393" cy="3719422"/>
            <a:chOff x="187960" y="1453515"/>
            <a:chExt cx="3861435" cy="1568450"/>
          </a:xfrm>
        </p:grpSpPr>
        <p:sp>
          <p:nvSpPr>
            <p:cNvPr id="11" name="Google Shape;11;p14"/>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Lato Light"/>
                <a:ea typeface="Lato Light"/>
                <a:cs typeface="Lato Light"/>
                <a:sym typeface="Lato Light"/>
              </a:endParaRPr>
            </a:p>
          </p:txBody>
        </p:sp>
        <p:sp>
          <p:nvSpPr>
            <p:cNvPr id="12" name="Google Shape;12;p14"/>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20000"/>
                  </a:srgbClr>
                </a:gs>
                <a:gs pos="100000">
                  <a:srgbClr val="FF6A00">
                    <a:alpha val="20000"/>
                  </a:srgbClr>
                </a:gs>
              </a:gsLst>
              <a:lin ang="10800025"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Lato Light"/>
                <a:ea typeface="Lato Light"/>
                <a:cs typeface="Lato Light"/>
                <a:sym typeface="Lato Light"/>
              </a:endParaRPr>
            </a:p>
          </p:txBody>
        </p:sp>
        <p:sp>
          <p:nvSpPr>
            <p:cNvPr id="13" name="Google Shape;13;p14"/>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20000"/>
                  </a:srgbClr>
                </a:gs>
                <a:gs pos="100000">
                  <a:srgbClr val="CC0000">
                    <a:alpha val="20000"/>
                  </a:srgbClr>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Lato Light"/>
                <a:ea typeface="Lato Light"/>
                <a:cs typeface="Lato Light"/>
                <a:sym typeface="Lato Light"/>
              </a:endParaRPr>
            </a:p>
          </p:txBody>
        </p:sp>
      </p:grpSp>
      <p:sp>
        <p:nvSpPr>
          <p:cNvPr id="14" name="Google Shape;14;p14"/>
          <p:cNvSpPr txBox="1">
            <a:spLocks noGrp="1"/>
          </p:cNvSpPr>
          <p:nvPr>
            <p:ph type="ctrTitle"/>
          </p:nvPr>
        </p:nvSpPr>
        <p:spPr>
          <a:xfrm>
            <a:off x="1034300" y="925025"/>
            <a:ext cx="7075500" cy="1159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5400"/>
              <a:buNone/>
              <a:defRPr sz="5400"/>
            </a:lvl1pPr>
            <a:lvl2pPr lvl="1" algn="l">
              <a:lnSpc>
                <a:spcPct val="100000"/>
              </a:lnSpc>
              <a:spcBef>
                <a:spcPts val="0"/>
              </a:spcBef>
              <a:spcAft>
                <a:spcPts val="0"/>
              </a:spcAft>
              <a:buSzPts val="5400"/>
              <a:buNone/>
              <a:defRPr sz="5400"/>
            </a:lvl2pPr>
            <a:lvl3pPr lvl="2" algn="l">
              <a:lnSpc>
                <a:spcPct val="100000"/>
              </a:lnSpc>
              <a:spcBef>
                <a:spcPts val="0"/>
              </a:spcBef>
              <a:spcAft>
                <a:spcPts val="0"/>
              </a:spcAft>
              <a:buSzPts val="5400"/>
              <a:buNone/>
              <a:defRPr sz="5400"/>
            </a:lvl3pPr>
            <a:lvl4pPr lvl="3" algn="l">
              <a:lnSpc>
                <a:spcPct val="100000"/>
              </a:lnSpc>
              <a:spcBef>
                <a:spcPts val="0"/>
              </a:spcBef>
              <a:spcAft>
                <a:spcPts val="0"/>
              </a:spcAft>
              <a:buSzPts val="5400"/>
              <a:buNone/>
              <a:defRPr sz="5400"/>
            </a:lvl4pPr>
            <a:lvl5pPr lvl="4" algn="l">
              <a:lnSpc>
                <a:spcPct val="100000"/>
              </a:lnSpc>
              <a:spcBef>
                <a:spcPts val="0"/>
              </a:spcBef>
              <a:spcAft>
                <a:spcPts val="0"/>
              </a:spcAft>
              <a:buSzPts val="5400"/>
              <a:buNone/>
              <a:defRPr sz="5400"/>
            </a:lvl5pPr>
            <a:lvl6pPr lvl="5" algn="l">
              <a:lnSpc>
                <a:spcPct val="100000"/>
              </a:lnSpc>
              <a:spcBef>
                <a:spcPts val="0"/>
              </a:spcBef>
              <a:spcAft>
                <a:spcPts val="0"/>
              </a:spcAft>
              <a:buSzPts val="5400"/>
              <a:buNone/>
              <a:defRPr sz="5400"/>
            </a:lvl6pPr>
            <a:lvl7pPr lvl="6" algn="l">
              <a:lnSpc>
                <a:spcPct val="100000"/>
              </a:lnSpc>
              <a:spcBef>
                <a:spcPts val="0"/>
              </a:spcBef>
              <a:spcAft>
                <a:spcPts val="0"/>
              </a:spcAft>
              <a:buSzPts val="5400"/>
              <a:buNone/>
              <a:defRPr sz="5400"/>
            </a:lvl7pPr>
            <a:lvl8pPr lvl="7" algn="l">
              <a:lnSpc>
                <a:spcPct val="100000"/>
              </a:lnSpc>
              <a:spcBef>
                <a:spcPts val="0"/>
              </a:spcBef>
              <a:spcAft>
                <a:spcPts val="0"/>
              </a:spcAft>
              <a:buSzPts val="5400"/>
              <a:buNone/>
              <a:defRPr sz="5400"/>
            </a:lvl8pPr>
            <a:lvl9pPr lvl="8" algn="l">
              <a:lnSpc>
                <a:spcPct val="100000"/>
              </a:lnSpc>
              <a:spcBef>
                <a:spcPts val="0"/>
              </a:spcBef>
              <a:spcAft>
                <a:spcPts val="0"/>
              </a:spcAft>
              <a:buSzPts val="5400"/>
              <a:buNone/>
              <a:defRPr sz="5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bottom waves">
  <p:cSld name="BLANK_1">
    <p:spTree>
      <p:nvGrpSpPr>
        <p:cNvPr id="1" name="Shape 15"/>
        <p:cNvGrpSpPr/>
        <p:nvPr/>
      </p:nvGrpSpPr>
      <p:grpSpPr>
        <a:xfrm>
          <a:off x="0" y="0"/>
          <a:ext cx="0" cy="0"/>
          <a:chOff x="0" y="0"/>
          <a:chExt cx="0" cy="0"/>
        </a:xfrm>
      </p:grpSpPr>
      <p:grpSp>
        <p:nvGrpSpPr>
          <p:cNvPr id="16" name="Google Shape;16;p15"/>
          <p:cNvGrpSpPr/>
          <p:nvPr/>
        </p:nvGrpSpPr>
        <p:grpSpPr>
          <a:xfrm>
            <a:off x="-13177" y="3583361"/>
            <a:ext cx="9157393" cy="1560137"/>
            <a:chOff x="187960" y="1453515"/>
            <a:chExt cx="3861435" cy="1568450"/>
          </a:xfrm>
        </p:grpSpPr>
        <p:sp>
          <p:nvSpPr>
            <p:cNvPr id="17" name="Google Shape;17;p15"/>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Lato Light"/>
                <a:ea typeface="Lato Light"/>
                <a:cs typeface="Lato Light"/>
                <a:sym typeface="Lato Light"/>
              </a:endParaRPr>
            </a:p>
          </p:txBody>
        </p:sp>
        <p:sp>
          <p:nvSpPr>
            <p:cNvPr id="18" name="Google Shape;18;p15"/>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20000"/>
                  </a:srgbClr>
                </a:gs>
                <a:gs pos="100000">
                  <a:srgbClr val="FF6A00">
                    <a:alpha val="20000"/>
                  </a:srgbClr>
                </a:gs>
              </a:gsLst>
              <a:lin ang="10800025"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Lato Light"/>
                <a:ea typeface="Lato Light"/>
                <a:cs typeface="Lato Light"/>
                <a:sym typeface="Lato Light"/>
              </a:endParaRPr>
            </a:p>
          </p:txBody>
        </p:sp>
        <p:sp>
          <p:nvSpPr>
            <p:cNvPr id="19" name="Google Shape;19;p15"/>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20000"/>
                  </a:srgbClr>
                </a:gs>
                <a:gs pos="100000">
                  <a:srgbClr val="CC0000">
                    <a:alpha val="20000"/>
                  </a:srgbClr>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Lato Light"/>
                <a:ea typeface="Lato Light"/>
                <a:cs typeface="Lato Light"/>
                <a:sym typeface="Lato Light"/>
              </a:endParaRPr>
            </a:p>
          </p:txBody>
        </p:sp>
      </p:grpSp>
      <p:sp>
        <p:nvSpPr>
          <p:cNvPr id="20" name="Google Shape;20;p1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737850" y="517525"/>
            <a:ext cx="6034500" cy="7443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endParaRPr/>
          </a:p>
        </p:txBody>
      </p:sp>
      <p:sp>
        <p:nvSpPr>
          <p:cNvPr id="7" name="Google Shape;7;p13"/>
          <p:cNvSpPr txBox="1">
            <a:spLocks noGrp="1"/>
          </p:cNvSpPr>
          <p:nvPr>
            <p:ph type="body" idx="1"/>
          </p:nvPr>
        </p:nvSpPr>
        <p:spPr>
          <a:xfrm>
            <a:off x="737850" y="1475700"/>
            <a:ext cx="6034500" cy="3043200"/>
          </a:xfrm>
          <a:prstGeom prst="rect">
            <a:avLst/>
          </a:prstGeom>
          <a:noFill/>
          <a:ln>
            <a:noFill/>
          </a:ln>
        </p:spPr>
        <p:txBody>
          <a:bodyPr spcFirstLastPara="1" wrap="square" lIns="0" tIns="0" rIns="0" bIns="0" anchor="t" anchorCtr="0">
            <a:noAutofit/>
          </a:bodyPr>
          <a:lstStyle>
            <a:lvl1pPr marL="457200" marR="0" lvl="0" indent="-381000" algn="l" rtl="0">
              <a:lnSpc>
                <a:spcPct val="100000"/>
              </a:lnSpc>
              <a:spcBef>
                <a:spcPts val="60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1pPr>
            <a:lvl2pPr marL="914400" marR="0" lvl="1"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2pPr>
            <a:lvl3pPr marL="1371600" marR="0" lvl="2"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3pPr>
            <a:lvl4pPr marL="1828800" marR="0" lvl="3"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4pPr>
            <a:lvl5pPr marL="2286000" marR="0" lvl="4"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5pPr>
            <a:lvl6pPr marL="2743200" marR="0" lvl="5"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6pPr>
            <a:lvl7pPr marL="3200400" marR="0" lvl="6"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7pPr>
            <a:lvl8pPr marL="3657600" marR="0" lvl="7"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8pPr>
            <a:lvl9pPr marL="4114800" marR="0" lvl="8" indent="-381000" algn="l" rtl="0">
              <a:lnSpc>
                <a:spcPct val="100000"/>
              </a:lnSpc>
              <a:spcBef>
                <a:spcPts val="0"/>
              </a:spcBef>
              <a:spcAft>
                <a:spcPts val="0"/>
              </a:spcAft>
              <a:buClr>
                <a:schemeClr val="accent4"/>
              </a:buClr>
              <a:buSzPts val="2400"/>
              <a:buFont typeface="Lato Light"/>
              <a:buChar char="◦"/>
              <a:defRPr sz="2400" b="0" i="0" u="none" strike="noStrike" cap="none">
                <a:solidFill>
                  <a:schemeClr val="dk1"/>
                </a:solidFill>
                <a:latin typeface="Lato Light"/>
                <a:ea typeface="Lato Light"/>
                <a:cs typeface="Lato Light"/>
                <a:sym typeface="Lato Light"/>
              </a:defRPr>
            </a:lvl9pPr>
          </a:lstStyle>
          <a:p>
            <a:endParaRPr/>
          </a:p>
        </p:txBody>
      </p:sp>
      <p:sp>
        <p:nvSpPr>
          <p:cNvPr id="8" name="Google Shape;8;p1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Light"/>
                <a:ea typeface="Lato Light"/>
                <a:cs typeface="Lato Light"/>
                <a:sym typeface="Lato Light"/>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Light"/>
                <a:ea typeface="Lato Light"/>
                <a:cs typeface="Lato Light"/>
                <a:sym typeface="Lato Light"/>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Light"/>
                <a:ea typeface="Lato Light"/>
                <a:cs typeface="Lato Light"/>
                <a:sym typeface="Lato Light"/>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Light"/>
                <a:ea typeface="Lato Light"/>
                <a:cs typeface="Lato Light"/>
                <a:sym typeface="Lato Light"/>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Light"/>
                <a:ea typeface="Lato Light"/>
                <a:cs typeface="Lato Light"/>
                <a:sym typeface="Lato Light"/>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Light"/>
                <a:ea typeface="Lato Light"/>
                <a:cs typeface="Lato Light"/>
                <a:sym typeface="Lato Light"/>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Light"/>
                <a:ea typeface="Lato Light"/>
                <a:cs typeface="Lato Light"/>
                <a:sym typeface="Lato Light"/>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Light"/>
                <a:ea typeface="Lato Light"/>
                <a:cs typeface="Lato Light"/>
                <a:sym typeface="Lato Light"/>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pic>
        <p:nvPicPr>
          <p:cNvPr id="25" name="Google Shape;25;p1" descr="Image may contain: text that says &quot;Tekwill™ în Fiecare Școală&quot;"/>
          <p:cNvPicPr preferRelativeResize="0"/>
          <p:nvPr/>
        </p:nvPicPr>
        <p:blipFill rotWithShape="1">
          <a:blip r:embed="rId3">
            <a:alphaModFix/>
          </a:blip>
          <a:srcRect/>
          <a:stretch/>
        </p:blipFill>
        <p:spPr>
          <a:xfrm>
            <a:off x="189690" y="0"/>
            <a:ext cx="1211094" cy="1211094"/>
          </a:xfrm>
          <a:prstGeom prst="rect">
            <a:avLst/>
          </a:prstGeom>
          <a:noFill/>
          <a:ln>
            <a:noFill/>
          </a:ln>
        </p:spPr>
      </p:pic>
      <p:sp>
        <p:nvSpPr>
          <p:cNvPr id="26" name="Google Shape;26;p1"/>
          <p:cNvSpPr txBox="1"/>
          <p:nvPr/>
        </p:nvSpPr>
        <p:spPr>
          <a:xfrm>
            <a:off x="2034450" y="979673"/>
            <a:ext cx="4754400" cy="866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Montserrat"/>
                <a:ea typeface="Montserrat"/>
                <a:cs typeface="Montserrat"/>
                <a:sym typeface="Montserrat"/>
              </a:rPr>
              <a:t>Curs</a:t>
            </a:r>
            <a:r>
              <a:rPr lang="en-US" sz="1600" b="0" i="0" u="none" strike="noStrike" cap="none">
                <a:solidFill>
                  <a:srgbClr val="000000"/>
                </a:solidFill>
                <a:latin typeface="Montserrat"/>
                <a:ea typeface="Montserrat"/>
                <a:cs typeface="Montserrat"/>
                <a:sym typeface="Montserrat"/>
              </a:rPr>
              <a:t>: Programarea algoritmilor în C/C++</a:t>
            </a:r>
            <a:endParaRPr/>
          </a:p>
          <a:p>
            <a:pPr marL="0" marR="0" lvl="0" indent="0" algn="l" rtl="0">
              <a:lnSpc>
                <a:spcPct val="100000"/>
              </a:lnSpc>
              <a:spcBef>
                <a:spcPts val="0"/>
              </a:spcBef>
              <a:spcAft>
                <a:spcPts val="0"/>
              </a:spcAft>
              <a:buNone/>
            </a:pPr>
            <a:r>
              <a:rPr lang="en-US" sz="1600" b="1" i="0" u="none" strike="noStrike" cap="none">
                <a:solidFill>
                  <a:srgbClr val="000000"/>
                </a:solidFill>
                <a:latin typeface="Montserrat"/>
                <a:ea typeface="Montserrat"/>
                <a:cs typeface="Montserrat"/>
                <a:sym typeface="Montserrat"/>
              </a:rPr>
              <a:t>Mentor</a:t>
            </a:r>
            <a:r>
              <a:rPr lang="en-US" sz="1600" b="0" i="0" u="none" strike="noStrike" cap="none">
                <a:solidFill>
                  <a:srgbClr val="000000"/>
                </a:solidFill>
                <a:latin typeface="Montserrat"/>
                <a:ea typeface="Montserrat"/>
                <a:cs typeface="Montserrat"/>
                <a:sym typeface="Montserrat"/>
              </a:rPr>
              <a:t>: Bîtca Ernest</a:t>
            </a:r>
            <a:endParaRPr sz="16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6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a:p>
        </p:txBody>
      </p:sp>
      <p:pic>
        <p:nvPicPr>
          <p:cNvPr id="27" name="Google Shape;27;p1" descr="C programming Icon of Flat style - Available in SVG, PNG, EPS, AI ..."/>
          <p:cNvPicPr preferRelativeResize="0"/>
          <p:nvPr/>
        </p:nvPicPr>
        <p:blipFill rotWithShape="1">
          <a:blip r:embed="rId4">
            <a:alphaModFix/>
          </a:blip>
          <a:srcRect/>
          <a:stretch/>
        </p:blipFill>
        <p:spPr>
          <a:xfrm>
            <a:off x="7290881" y="96060"/>
            <a:ext cx="556097" cy="556097"/>
          </a:xfrm>
          <a:prstGeom prst="rect">
            <a:avLst/>
          </a:prstGeom>
          <a:noFill/>
          <a:ln>
            <a:noFill/>
          </a:ln>
        </p:spPr>
      </p:pic>
      <p:pic>
        <p:nvPicPr>
          <p:cNvPr id="28" name="Google Shape;28;p1" descr="GitHub - isocpp/logos: C++ logos created for isocpp.org"/>
          <p:cNvPicPr preferRelativeResize="0"/>
          <p:nvPr/>
        </p:nvPicPr>
        <p:blipFill rotWithShape="1">
          <a:blip r:embed="rId5">
            <a:alphaModFix/>
          </a:blip>
          <a:srcRect/>
          <a:stretch/>
        </p:blipFill>
        <p:spPr>
          <a:xfrm>
            <a:off x="7928043" y="124195"/>
            <a:ext cx="429605" cy="482970"/>
          </a:xfrm>
          <a:prstGeom prst="rect">
            <a:avLst/>
          </a:prstGeom>
          <a:noFill/>
          <a:ln>
            <a:noFill/>
          </a:ln>
        </p:spPr>
      </p:pic>
      <p:sp>
        <p:nvSpPr>
          <p:cNvPr id="29" name="Google Shape;29;p1"/>
          <p:cNvSpPr txBox="1"/>
          <p:nvPr/>
        </p:nvSpPr>
        <p:spPr>
          <a:xfrm>
            <a:off x="4156302" y="3635444"/>
            <a:ext cx="4754400" cy="1323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a:latin typeface="Montserrat"/>
                <a:ea typeface="Montserrat"/>
                <a:cs typeface="Montserrat"/>
                <a:sym typeface="Montserrat"/>
              </a:rPr>
              <a:t>Proiect final</a:t>
            </a:r>
            <a:r>
              <a:rPr lang="en-US" sz="1600">
                <a:latin typeface="Montserrat"/>
                <a:ea typeface="Montserrat"/>
                <a:cs typeface="Montserrat"/>
                <a:sym typeface="Montserrat"/>
              </a:rPr>
              <a:t>: Problema rucsacului 0-1 </a:t>
            </a:r>
            <a:endParaRPr sz="16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US" sz="1600" b="1">
                <a:latin typeface="Montserrat"/>
                <a:ea typeface="Montserrat"/>
                <a:cs typeface="Montserrat"/>
                <a:sym typeface="Montserrat"/>
              </a:rPr>
              <a:t>Realizat</a:t>
            </a:r>
            <a:r>
              <a:rPr lang="en-US" sz="1600" b="0" i="0" u="none" strike="noStrike" cap="none">
                <a:solidFill>
                  <a:srgbClr val="000000"/>
                </a:solidFill>
                <a:latin typeface="Montserrat"/>
                <a:ea typeface="Montserrat"/>
                <a:cs typeface="Montserrat"/>
                <a:sym typeface="Montserrat"/>
              </a:rPr>
              <a:t>: </a:t>
            </a:r>
            <a:r>
              <a:rPr lang="en-US" sz="1600">
                <a:latin typeface="Montserrat"/>
                <a:ea typeface="Montserrat"/>
                <a:cs typeface="Montserrat"/>
                <a:sym typeface="Montserrat"/>
              </a:rPr>
              <a:t>Șișcova Maria</a:t>
            </a:r>
            <a:endParaRPr sz="16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6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a:p>
        </p:txBody>
      </p:sp>
      <p:pic>
        <p:nvPicPr>
          <p:cNvPr id="30" name="Google Shape;30;p1"/>
          <p:cNvPicPr preferRelativeResize="0"/>
          <p:nvPr/>
        </p:nvPicPr>
        <p:blipFill>
          <a:blip r:embed="rId6">
            <a:alphaModFix/>
          </a:blip>
          <a:stretch>
            <a:fillRect/>
          </a:stretch>
        </p:blipFill>
        <p:spPr>
          <a:xfrm>
            <a:off x="461075" y="2273063"/>
            <a:ext cx="2857500" cy="273367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95ed4b23a6_1_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10</a:t>
            </a:fld>
            <a:endParaRPr/>
          </a:p>
        </p:txBody>
      </p:sp>
      <p:sp>
        <p:nvSpPr>
          <p:cNvPr id="168" name="Google Shape;168;g95ed4b23a6_1_4"/>
          <p:cNvSpPr txBox="1"/>
          <p:nvPr/>
        </p:nvSpPr>
        <p:spPr>
          <a:xfrm>
            <a:off x="293575" y="194725"/>
            <a:ext cx="8047500" cy="48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ourier New"/>
                <a:ea typeface="Courier New"/>
                <a:cs typeface="Courier New"/>
                <a:sym typeface="Courier New"/>
              </a:rPr>
              <a:t>Lăsați elementele de greutate = {1, 2, 3}</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Permiteți valorile greutății = {10, 15, 40}</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Capacitate = 6</a:t>
            </a:r>
            <a:endParaRPr sz="1600">
              <a:latin typeface="Courier New"/>
              <a:ea typeface="Courier New"/>
              <a:cs typeface="Courier New"/>
              <a:sym typeface="Courier New"/>
            </a:endParaRPr>
          </a:p>
          <a:p>
            <a:pPr marL="0" lvl="0" indent="0" algn="l" rtl="0">
              <a:spcBef>
                <a:spcPts val="0"/>
              </a:spcBef>
              <a:spcAft>
                <a:spcPts val="0"/>
              </a:spcAft>
              <a:buNone/>
            </a:pP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   0   1   2   3   4   5   6</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0  0   0   0   0   0   0   0</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1  0  10  10  10  10  10  10</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2  0  10  15  25  25  25  25</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3  0</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 </a:t>
            </a:r>
            <a:endParaRPr sz="1600">
              <a:latin typeface="Courier New"/>
              <a:ea typeface="Courier New"/>
              <a:cs typeface="Courier New"/>
              <a:sym typeface="Courier New"/>
            </a:endParaRPr>
          </a:p>
          <a:p>
            <a:pPr marL="0" lvl="0" indent="0" algn="l" rtl="0">
              <a:spcBef>
                <a:spcPts val="0"/>
              </a:spcBef>
              <a:spcAft>
                <a:spcPts val="0"/>
              </a:spcAft>
              <a:buNone/>
            </a:pPr>
            <a:r>
              <a:rPr lang="en-US" sz="1600" b="1">
                <a:latin typeface="Courier New"/>
                <a:ea typeface="Courier New"/>
                <a:cs typeface="Courier New"/>
                <a:sym typeface="Courier New"/>
              </a:rPr>
              <a:t>Explicaţie:</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Pentru umplerea „greutate = 2” venim </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peste 'j = 3' în care luăm maxim de </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(10, 15 + DP [1] [3-2]) = 25   </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  |        |</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„2” „2 umplut”</a:t>
            </a:r>
            <a:endParaRPr sz="1600">
              <a:latin typeface="Courier New"/>
              <a:ea typeface="Courier New"/>
              <a:cs typeface="Courier New"/>
              <a:sym typeface="Courier New"/>
            </a:endParaRPr>
          </a:p>
          <a:p>
            <a:pPr marL="0" lvl="0" indent="0" algn="l" rtl="0">
              <a:spcBef>
                <a:spcPts val="0"/>
              </a:spcBef>
              <a:spcAft>
                <a:spcPts val="0"/>
              </a:spcAft>
              <a:buNone/>
            </a:pPr>
            <a:r>
              <a:rPr lang="en-US" sz="1600">
                <a:latin typeface="Courier New"/>
                <a:ea typeface="Courier New"/>
                <a:cs typeface="Courier New"/>
                <a:sym typeface="Courier New"/>
              </a:rPr>
              <a:t>neumplut  </a:t>
            </a:r>
            <a:endParaRPr sz="1600">
              <a:latin typeface="Courier New"/>
              <a:ea typeface="Courier New"/>
              <a:cs typeface="Courier New"/>
              <a:sym typeface="Courier New"/>
            </a:endParaRPr>
          </a:p>
          <a:p>
            <a:pPr marL="0" lvl="0" indent="0" algn="l" rtl="0">
              <a:spcBef>
                <a:spcPts val="0"/>
              </a:spcBef>
              <a:spcAft>
                <a:spcPts val="0"/>
              </a:spcAft>
              <a:buNone/>
            </a:pPr>
            <a:endParaRPr sz="1600">
              <a:latin typeface="Lato Light"/>
              <a:ea typeface="Lato Light"/>
              <a:cs typeface="Lato Light"/>
              <a:sym typeface="Lato Light"/>
            </a:endParaRPr>
          </a:p>
        </p:txBody>
      </p:sp>
      <p:sp>
        <p:nvSpPr>
          <p:cNvPr id="169" name="Google Shape;169;g95ed4b23a6_1_4"/>
          <p:cNvSpPr txBox="1"/>
          <p:nvPr/>
        </p:nvSpPr>
        <p:spPr>
          <a:xfrm>
            <a:off x="5549950" y="1940475"/>
            <a:ext cx="4039200" cy="419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50" b="1">
                <a:latin typeface="Courier New"/>
                <a:ea typeface="Courier New"/>
                <a:cs typeface="Courier New"/>
                <a:sym typeface="Courier New"/>
              </a:rPr>
              <a:t>Explicaţie:</a:t>
            </a:r>
            <a:endParaRPr sz="1150">
              <a:latin typeface="Courier New"/>
              <a:ea typeface="Courier New"/>
              <a:cs typeface="Courier New"/>
              <a:sym typeface="Courier New"/>
            </a:endParaRPr>
          </a:p>
          <a:p>
            <a:pPr marL="0" lvl="0" indent="0" algn="l" rtl="0">
              <a:spcBef>
                <a:spcPts val="0"/>
              </a:spcBef>
              <a:spcAft>
                <a:spcPts val="0"/>
              </a:spcAft>
              <a:buNone/>
            </a:pPr>
            <a:r>
              <a:rPr lang="en-US" sz="1150">
                <a:latin typeface="Courier New"/>
                <a:ea typeface="Courier New"/>
                <a:cs typeface="Courier New"/>
                <a:sym typeface="Courier New"/>
              </a:rPr>
              <a:t>Pentru umplerea „greutate = 3”, </a:t>
            </a:r>
            <a:endParaRPr sz="1150">
              <a:latin typeface="Courier New"/>
              <a:ea typeface="Courier New"/>
              <a:cs typeface="Courier New"/>
              <a:sym typeface="Courier New"/>
            </a:endParaRPr>
          </a:p>
          <a:p>
            <a:pPr marL="0" lvl="0" indent="0" algn="l" rtl="0">
              <a:spcBef>
                <a:spcPts val="0"/>
              </a:spcBef>
              <a:spcAft>
                <a:spcPts val="0"/>
              </a:spcAft>
              <a:buNone/>
            </a:pPr>
            <a:r>
              <a:rPr lang="en-US" sz="1150">
                <a:latin typeface="Courier New"/>
                <a:ea typeface="Courier New"/>
                <a:cs typeface="Courier New"/>
                <a:sym typeface="Courier New"/>
              </a:rPr>
              <a:t>întâlnim „j = 4” în care </a:t>
            </a:r>
            <a:endParaRPr sz="1150">
              <a:latin typeface="Courier New"/>
              <a:ea typeface="Courier New"/>
              <a:cs typeface="Courier New"/>
              <a:sym typeface="Courier New"/>
            </a:endParaRPr>
          </a:p>
          <a:p>
            <a:pPr marL="0" lvl="0" indent="0" algn="l" rtl="0">
              <a:spcBef>
                <a:spcPts val="0"/>
              </a:spcBef>
              <a:spcAft>
                <a:spcPts val="0"/>
              </a:spcAft>
              <a:buNone/>
            </a:pPr>
            <a:r>
              <a:rPr lang="en-US" sz="1150">
                <a:latin typeface="Courier New"/>
                <a:ea typeface="Courier New"/>
                <a:cs typeface="Courier New"/>
                <a:sym typeface="Courier New"/>
              </a:rPr>
              <a:t>luăm maximum (25, 40 + DP [2] [4-3]) </a:t>
            </a:r>
            <a:endParaRPr sz="1150">
              <a:latin typeface="Courier New"/>
              <a:ea typeface="Courier New"/>
              <a:cs typeface="Courier New"/>
              <a:sym typeface="Courier New"/>
            </a:endParaRPr>
          </a:p>
          <a:p>
            <a:pPr marL="0" lvl="0" indent="0" algn="l" rtl="0">
              <a:spcBef>
                <a:spcPts val="0"/>
              </a:spcBef>
              <a:spcAft>
                <a:spcPts val="0"/>
              </a:spcAft>
              <a:buNone/>
            </a:pPr>
            <a:r>
              <a:rPr lang="en-US" sz="1150">
                <a:latin typeface="Courier New"/>
                <a:ea typeface="Courier New"/>
                <a:cs typeface="Courier New"/>
                <a:sym typeface="Courier New"/>
              </a:rPr>
              <a:t>= 50</a:t>
            </a:r>
            <a:endParaRPr sz="1150">
              <a:latin typeface="Courier New"/>
              <a:ea typeface="Courier New"/>
              <a:cs typeface="Courier New"/>
              <a:sym typeface="Courier New"/>
            </a:endParaRPr>
          </a:p>
          <a:p>
            <a:pPr marL="0" lvl="0" indent="0" algn="l" rtl="0">
              <a:spcBef>
                <a:spcPts val="0"/>
              </a:spcBef>
              <a:spcAft>
                <a:spcPts val="0"/>
              </a:spcAft>
              <a:buNone/>
            </a:pPr>
            <a:endParaRPr sz="1150">
              <a:latin typeface="Courier New"/>
              <a:ea typeface="Courier New"/>
              <a:cs typeface="Courier New"/>
              <a:sym typeface="Courier New"/>
            </a:endParaRPr>
          </a:p>
          <a:p>
            <a:pPr marL="0" lvl="0" indent="0" algn="l" rtl="0">
              <a:spcBef>
                <a:spcPts val="0"/>
              </a:spcBef>
              <a:spcAft>
                <a:spcPts val="0"/>
              </a:spcAft>
              <a:buNone/>
            </a:pPr>
            <a:r>
              <a:rPr lang="en-US" sz="1150">
                <a:latin typeface="Courier New"/>
                <a:ea typeface="Courier New"/>
                <a:cs typeface="Courier New"/>
                <a:sym typeface="Courier New"/>
              </a:rPr>
              <a:t>Pentru umplerea „greutate = 3” </a:t>
            </a:r>
            <a:endParaRPr sz="1150">
              <a:latin typeface="Courier New"/>
              <a:ea typeface="Courier New"/>
              <a:cs typeface="Courier New"/>
              <a:sym typeface="Courier New"/>
            </a:endParaRPr>
          </a:p>
          <a:p>
            <a:pPr marL="0" lvl="0" indent="0" algn="l" rtl="0">
              <a:spcBef>
                <a:spcPts val="0"/>
              </a:spcBef>
              <a:spcAft>
                <a:spcPts val="0"/>
              </a:spcAft>
              <a:buNone/>
            </a:pPr>
            <a:r>
              <a:rPr lang="en-US" sz="1150">
                <a:latin typeface="Courier New"/>
                <a:ea typeface="Courier New"/>
                <a:cs typeface="Courier New"/>
                <a:sym typeface="Courier New"/>
              </a:rPr>
              <a:t>întâlnim „j = 5” în care </a:t>
            </a:r>
            <a:endParaRPr sz="1150">
              <a:latin typeface="Courier New"/>
              <a:ea typeface="Courier New"/>
              <a:cs typeface="Courier New"/>
              <a:sym typeface="Courier New"/>
            </a:endParaRPr>
          </a:p>
          <a:p>
            <a:pPr marL="0" lvl="0" indent="0" algn="l" rtl="0">
              <a:spcBef>
                <a:spcPts val="0"/>
              </a:spcBef>
              <a:spcAft>
                <a:spcPts val="0"/>
              </a:spcAft>
              <a:buNone/>
            </a:pPr>
            <a:r>
              <a:rPr lang="en-US" sz="1150">
                <a:latin typeface="Courier New"/>
                <a:ea typeface="Courier New"/>
                <a:cs typeface="Courier New"/>
                <a:sym typeface="Courier New"/>
              </a:rPr>
              <a:t>luăm maximum (25, 40 + DP [2] [5-3])</a:t>
            </a:r>
            <a:endParaRPr sz="1150">
              <a:latin typeface="Courier New"/>
              <a:ea typeface="Courier New"/>
              <a:cs typeface="Courier New"/>
              <a:sym typeface="Courier New"/>
            </a:endParaRPr>
          </a:p>
          <a:p>
            <a:pPr marL="0" lvl="0" indent="0" algn="l" rtl="0">
              <a:spcBef>
                <a:spcPts val="0"/>
              </a:spcBef>
              <a:spcAft>
                <a:spcPts val="0"/>
              </a:spcAft>
              <a:buNone/>
            </a:pPr>
            <a:r>
              <a:rPr lang="en-US" sz="1150">
                <a:latin typeface="Courier New"/>
                <a:ea typeface="Courier New"/>
                <a:cs typeface="Courier New"/>
                <a:sym typeface="Courier New"/>
              </a:rPr>
              <a:t>= 55</a:t>
            </a:r>
            <a:endParaRPr sz="1150">
              <a:latin typeface="Courier New"/>
              <a:ea typeface="Courier New"/>
              <a:cs typeface="Courier New"/>
              <a:sym typeface="Courier New"/>
            </a:endParaRPr>
          </a:p>
          <a:p>
            <a:pPr marL="0" lvl="0" indent="0" algn="l" rtl="0">
              <a:spcBef>
                <a:spcPts val="0"/>
              </a:spcBef>
              <a:spcAft>
                <a:spcPts val="0"/>
              </a:spcAft>
              <a:buNone/>
            </a:pPr>
            <a:endParaRPr sz="1150">
              <a:latin typeface="Courier New"/>
              <a:ea typeface="Courier New"/>
              <a:cs typeface="Courier New"/>
              <a:sym typeface="Courier New"/>
            </a:endParaRPr>
          </a:p>
          <a:p>
            <a:pPr marL="0" lvl="0" indent="0" algn="l" rtl="0">
              <a:spcBef>
                <a:spcPts val="0"/>
              </a:spcBef>
              <a:spcAft>
                <a:spcPts val="0"/>
              </a:spcAft>
              <a:buNone/>
            </a:pPr>
            <a:r>
              <a:rPr lang="en-US" sz="1150">
                <a:latin typeface="Courier New"/>
                <a:ea typeface="Courier New"/>
                <a:cs typeface="Courier New"/>
                <a:sym typeface="Courier New"/>
              </a:rPr>
              <a:t>Pentru umplerea „greutate = 3” </a:t>
            </a:r>
            <a:endParaRPr sz="1150">
              <a:latin typeface="Courier New"/>
              <a:ea typeface="Courier New"/>
              <a:cs typeface="Courier New"/>
              <a:sym typeface="Courier New"/>
            </a:endParaRPr>
          </a:p>
          <a:p>
            <a:pPr marL="0" lvl="0" indent="0" algn="l" rtl="0">
              <a:spcBef>
                <a:spcPts val="0"/>
              </a:spcBef>
              <a:spcAft>
                <a:spcPts val="0"/>
              </a:spcAft>
              <a:buNone/>
            </a:pPr>
            <a:r>
              <a:rPr lang="en-US" sz="1150">
                <a:latin typeface="Courier New"/>
                <a:ea typeface="Courier New"/>
                <a:cs typeface="Courier New"/>
                <a:sym typeface="Courier New"/>
              </a:rPr>
              <a:t>întâlnim „j = 6” în care </a:t>
            </a:r>
            <a:endParaRPr sz="1150">
              <a:latin typeface="Courier New"/>
              <a:ea typeface="Courier New"/>
              <a:cs typeface="Courier New"/>
              <a:sym typeface="Courier New"/>
            </a:endParaRPr>
          </a:p>
          <a:p>
            <a:pPr marL="0" lvl="0" indent="0" algn="l" rtl="0">
              <a:spcBef>
                <a:spcPts val="0"/>
              </a:spcBef>
              <a:spcAft>
                <a:spcPts val="0"/>
              </a:spcAft>
              <a:buNone/>
            </a:pPr>
            <a:r>
              <a:rPr lang="en-US" sz="1150">
                <a:latin typeface="Courier New"/>
                <a:ea typeface="Courier New"/>
                <a:cs typeface="Courier New"/>
                <a:sym typeface="Courier New"/>
              </a:rPr>
              <a:t>luăm maximum (25, 40 + DP [2] [6-3])</a:t>
            </a:r>
            <a:endParaRPr sz="1150">
              <a:latin typeface="Courier New"/>
              <a:ea typeface="Courier New"/>
              <a:cs typeface="Courier New"/>
              <a:sym typeface="Courier New"/>
            </a:endParaRPr>
          </a:p>
          <a:p>
            <a:pPr marL="101600" marR="101600" lvl="0" indent="0" algn="l" rtl="0">
              <a:lnSpc>
                <a:spcPct val="158000"/>
              </a:lnSpc>
              <a:spcBef>
                <a:spcPts val="0"/>
              </a:spcBef>
              <a:spcAft>
                <a:spcPts val="0"/>
              </a:spcAft>
              <a:buNone/>
            </a:pPr>
            <a:r>
              <a:rPr lang="en-US" sz="1150">
                <a:latin typeface="Courier New"/>
                <a:ea typeface="Courier New"/>
                <a:cs typeface="Courier New"/>
                <a:sym typeface="Courier New"/>
              </a:rPr>
              <a:t>= 65</a:t>
            </a:r>
            <a:endParaRPr sz="1150">
              <a:latin typeface="Courier New"/>
              <a:ea typeface="Courier New"/>
              <a:cs typeface="Courier New"/>
              <a:sym typeface="Courier New"/>
            </a:endParaRPr>
          </a:p>
          <a:p>
            <a:pPr marL="0" lvl="0" indent="0" algn="l" rtl="0">
              <a:spcBef>
                <a:spcPts val="800"/>
              </a:spcBef>
              <a:spcAft>
                <a:spcPts val="0"/>
              </a:spcAft>
              <a:buNone/>
            </a:pPr>
            <a:endParaRPr>
              <a:latin typeface="Lato Light"/>
              <a:ea typeface="Lato Light"/>
              <a:cs typeface="Lato Light"/>
              <a:sym typeface="Lato Ligh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95ed4b23a6_1_8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11</a:t>
            </a:fld>
            <a:endParaRPr/>
          </a:p>
        </p:txBody>
      </p:sp>
      <p:sp>
        <p:nvSpPr>
          <p:cNvPr id="175" name="Google Shape;175;g95ed4b23a6_1_89"/>
          <p:cNvSpPr txBox="1"/>
          <p:nvPr/>
        </p:nvSpPr>
        <p:spPr>
          <a:xfrm>
            <a:off x="293575" y="194725"/>
            <a:ext cx="7262400" cy="48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50">
                <a:latin typeface="Courier New"/>
                <a:ea typeface="Courier New"/>
                <a:cs typeface="Courier New"/>
                <a:sym typeface="Courier New"/>
              </a:rPr>
              <a:t>Lăsați elementele de greutate = {1, 2, 3}</a:t>
            </a:r>
            <a:endParaRPr sz="1950">
              <a:latin typeface="Courier New"/>
              <a:ea typeface="Courier New"/>
              <a:cs typeface="Courier New"/>
              <a:sym typeface="Courier New"/>
            </a:endParaRPr>
          </a:p>
          <a:p>
            <a:pPr marL="0" lvl="0" indent="0" algn="l" rtl="0">
              <a:spcBef>
                <a:spcPts val="0"/>
              </a:spcBef>
              <a:spcAft>
                <a:spcPts val="0"/>
              </a:spcAft>
              <a:buNone/>
            </a:pPr>
            <a:r>
              <a:rPr lang="en-US" sz="1950">
                <a:latin typeface="Courier New"/>
                <a:ea typeface="Courier New"/>
                <a:cs typeface="Courier New"/>
                <a:sym typeface="Courier New"/>
              </a:rPr>
              <a:t>Permiteți valorile greutății = {10, 15, 40}</a:t>
            </a:r>
            <a:endParaRPr sz="1950">
              <a:latin typeface="Courier New"/>
              <a:ea typeface="Courier New"/>
              <a:cs typeface="Courier New"/>
              <a:sym typeface="Courier New"/>
            </a:endParaRPr>
          </a:p>
          <a:p>
            <a:pPr marL="0" lvl="0" indent="0" algn="l" rtl="0">
              <a:spcBef>
                <a:spcPts val="0"/>
              </a:spcBef>
              <a:spcAft>
                <a:spcPts val="0"/>
              </a:spcAft>
              <a:buNone/>
            </a:pPr>
            <a:r>
              <a:rPr lang="en-US" sz="1950">
                <a:latin typeface="Courier New"/>
                <a:ea typeface="Courier New"/>
                <a:cs typeface="Courier New"/>
                <a:sym typeface="Courier New"/>
              </a:rPr>
              <a:t>Capacitate = 6</a:t>
            </a:r>
            <a:endParaRPr sz="1950">
              <a:latin typeface="Courier New"/>
              <a:ea typeface="Courier New"/>
              <a:cs typeface="Courier New"/>
              <a:sym typeface="Courier New"/>
            </a:endParaRPr>
          </a:p>
          <a:p>
            <a:pPr marL="0" lvl="0" indent="0" algn="l" rtl="0">
              <a:spcBef>
                <a:spcPts val="0"/>
              </a:spcBef>
              <a:spcAft>
                <a:spcPts val="0"/>
              </a:spcAft>
              <a:buNone/>
            </a:pPr>
            <a:endParaRPr sz="1950">
              <a:latin typeface="Courier New"/>
              <a:ea typeface="Courier New"/>
              <a:cs typeface="Courier New"/>
              <a:sym typeface="Courier New"/>
            </a:endParaRPr>
          </a:p>
          <a:p>
            <a:pPr marL="0" lvl="0" indent="0" algn="l" rtl="0">
              <a:spcBef>
                <a:spcPts val="0"/>
              </a:spcBef>
              <a:spcAft>
                <a:spcPts val="0"/>
              </a:spcAft>
              <a:buNone/>
            </a:pPr>
            <a:endParaRPr sz="1950">
              <a:latin typeface="Courier New"/>
              <a:ea typeface="Courier New"/>
              <a:cs typeface="Courier New"/>
              <a:sym typeface="Courier New"/>
            </a:endParaRPr>
          </a:p>
          <a:p>
            <a:pPr marL="0" lvl="0" indent="0" algn="l" rtl="0">
              <a:spcBef>
                <a:spcPts val="0"/>
              </a:spcBef>
              <a:spcAft>
                <a:spcPts val="0"/>
              </a:spcAft>
              <a:buNone/>
            </a:pPr>
            <a:endParaRPr sz="1950">
              <a:latin typeface="Courier New"/>
              <a:ea typeface="Courier New"/>
              <a:cs typeface="Courier New"/>
              <a:sym typeface="Courier New"/>
            </a:endParaRPr>
          </a:p>
          <a:p>
            <a:pPr marL="0" lvl="0" indent="0" algn="l" rtl="0">
              <a:spcBef>
                <a:spcPts val="0"/>
              </a:spcBef>
              <a:spcAft>
                <a:spcPts val="0"/>
              </a:spcAft>
              <a:buNone/>
            </a:pPr>
            <a:r>
              <a:rPr lang="en-US" sz="1950">
                <a:latin typeface="Courier New"/>
                <a:ea typeface="Courier New"/>
                <a:cs typeface="Courier New"/>
                <a:sym typeface="Courier New"/>
              </a:rPr>
              <a:t>   0   1   2   3   4   5   6</a:t>
            </a:r>
            <a:endParaRPr sz="1950">
              <a:latin typeface="Courier New"/>
              <a:ea typeface="Courier New"/>
              <a:cs typeface="Courier New"/>
              <a:sym typeface="Courier New"/>
            </a:endParaRPr>
          </a:p>
          <a:p>
            <a:pPr marL="0" lvl="0" indent="0" algn="l" rtl="0">
              <a:spcBef>
                <a:spcPts val="0"/>
              </a:spcBef>
              <a:spcAft>
                <a:spcPts val="0"/>
              </a:spcAft>
              <a:buNone/>
            </a:pPr>
            <a:r>
              <a:rPr lang="en-US" sz="1950">
                <a:latin typeface="Courier New"/>
                <a:ea typeface="Courier New"/>
                <a:cs typeface="Courier New"/>
                <a:sym typeface="Courier New"/>
              </a:rPr>
              <a:t>0  0   0   0   0   0   0   0</a:t>
            </a:r>
            <a:endParaRPr sz="1950">
              <a:latin typeface="Courier New"/>
              <a:ea typeface="Courier New"/>
              <a:cs typeface="Courier New"/>
              <a:sym typeface="Courier New"/>
            </a:endParaRPr>
          </a:p>
          <a:p>
            <a:pPr marL="0" lvl="0" indent="0" algn="l" rtl="0">
              <a:spcBef>
                <a:spcPts val="0"/>
              </a:spcBef>
              <a:spcAft>
                <a:spcPts val="0"/>
              </a:spcAft>
              <a:buNone/>
            </a:pPr>
            <a:r>
              <a:rPr lang="en-US" sz="1950">
                <a:latin typeface="Courier New"/>
                <a:ea typeface="Courier New"/>
                <a:cs typeface="Courier New"/>
                <a:sym typeface="Courier New"/>
              </a:rPr>
              <a:t>1  0  10  10  10  10  10  10</a:t>
            </a:r>
            <a:endParaRPr sz="1950">
              <a:latin typeface="Courier New"/>
              <a:ea typeface="Courier New"/>
              <a:cs typeface="Courier New"/>
              <a:sym typeface="Courier New"/>
            </a:endParaRPr>
          </a:p>
          <a:p>
            <a:pPr marL="0" lvl="0" indent="0" algn="l" rtl="0">
              <a:spcBef>
                <a:spcPts val="0"/>
              </a:spcBef>
              <a:spcAft>
                <a:spcPts val="0"/>
              </a:spcAft>
              <a:buNone/>
            </a:pPr>
            <a:r>
              <a:rPr lang="en-US" sz="1950">
                <a:latin typeface="Courier New"/>
                <a:ea typeface="Courier New"/>
                <a:cs typeface="Courier New"/>
                <a:sym typeface="Courier New"/>
              </a:rPr>
              <a:t>2  0  10  15  25  25  25  25</a:t>
            </a:r>
            <a:endParaRPr sz="1950">
              <a:latin typeface="Courier New"/>
              <a:ea typeface="Courier New"/>
              <a:cs typeface="Courier New"/>
              <a:sym typeface="Courier New"/>
            </a:endParaRPr>
          </a:p>
          <a:p>
            <a:pPr marL="0" lvl="0" indent="0" algn="l" rtl="0">
              <a:spcBef>
                <a:spcPts val="0"/>
              </a:spcBef>
              <a:spcAft>
                <a:spcPts val="0"/>
              </a:spcAft>
              <a:buNone/>
            </a:pPr>
            <a:r>
              <a:rPr lang="en-US" sz="1950">
                <a:latin typeface="Courier New"/>
                <a:ea typeface="Courier New"/>
                <a:cs typeface="Courier New"/>
                <a:sym typeface="Courier New"/>
              </a:rPr>
              <a:t>3  0  10  15  40  50  55  65</a:t>
            </a:r>
            <a:endParaRPr sz="1950">
              <a:latin typeface="Courier New"/>
              <a:ea typeface="Courier New"/>
              <a:cs typeface="Courier New"/>
              <a:sym typeface="Courier New"/>
            </a:endParaRPr>
          </a:p>
          <a:p>
            <a:pPr marL="101600" marR="101600" lvl="0" indent="0" algn="l" rtl="0">
              <a:lnSpc>
                <a:spcPct val="158000"/>
              </a:lnSpc>
              <a:spcBef>
                <a:spcPts val="0"/>
              </a:spcBef>
              <a:spcAft>
                <a:spcPts val="0"/>
              </a:spcAft>
              <a:buNone/>
            </a:pPr>
            <a:endParaRPr sz="1250">
              <a:latin typeface="Courier New"/>
              <a:ea typeface="Courier New"/>
              <a:cs typeface="Courier New"/>
              <a:sym typeface="Courier New"/>
            </a:endParaRPr>
          </a:p>
          <a:p>
            <a:pPr marL="0" lvl="0" indent="0" algn="l" rtl="0">
              <a:lnSpc>
                <a:spcPct val="115000"/>
              </a:lnSpc>
              <a:spcBef>
                <a:spcPts val="800"/>
              </a:spcBef>
              <a:spcAft>
                <a:spcPts val="0"/>
              </a:spcAft>
              <a:buNone/>
            </a:pPr>
            <a:endParaRPr sz="1200"/>
          </a:p>
          <a:p>
            <a:pPr marL="0" lvl="0" indent="0" algn="l" rtl="0">
              <a:spcBef>
                <a:spcPts val="0"/>
              </a:spcBef>
              <a:spcAft>
                <a:spcPts val="0"/>
              </a:spcAft>
              <a:buNone/>
            </a:pPr>
            <a:endParaRPr sz="1500">
              <a:latin typeface="Lato Light"/>
              <a:ea typeface="Lato Light"/>
              <a:cs typeface="Lato Light"/>
              <a:sym typeface="Lato Ligh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95ed4b23a6_1_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12</a:t>
            </a:fld>
            <a:endParaRPr/>
          </a:p>
        </p:txBody>
      </p:sp>
      <p:pic>
        <p:nvPicPr>
          <p:cNvPr id="181" name="Google Shape;181;g95ed4b23a6_1_8"/>
          <p:cNvPicPr preferRelativeResize="0"/>
          <p:nvPr/>
        </p:nvPicPr>
        <p:blipFill>
          <a:blip r:embed="rId3">
            <a:alphaModFix/>
          </a:blip>
          <a:stretch>
            <a:fillRect/>
          </a:stretch>
        </p:blipFill>
        <p:spPr>
          <a:xfrm>
            <a:off x="152400" y="152400"/>
            <a:ext cx="4950362" cy="48387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95ed4b23a6_1_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13</a:t>
            </a:fld>
            <a:endParaRPr/>
          </a:p>
        </p:txBody>
      </p:sp>
      <p:sp>
        <p:nvSpPr>
          <p:cNvPr id="187" name="Google Shape;187;g95ed4b23a6_1_12"/>
          <p:cNvSpPr txBox="1"/>
          <p:nvPr/>
        </p:nvSpPr>
        <p:spPr>
          <a:xfrm>
            <a:off x="4610000" y="815800"/>
            <a:ext cx="4113600" cy="2324700"/>
          </a:xfrm>
          <a:prstGeom prst="rect">
            <a:avLst/>
          </a:prstGeom>
          <a:noFill/>
          <a:ln>
            <a:noFill/>
          </a:ln>
        </p:spPr>
        <p:txBody>
          <a:bodyPr spcFirstLastPara="1" wrap="square" lIns="91425" tIns="91425" rIns="91425" bIns="91425" anchor="t" anchorCtr="0">
            <a:noAutofit/>
          </a:bodyPr>
          <a:lstStyle/>
          <a:p>
            <a:pPr marL="800100" lvl="0" indent="-317500" algn="l" rtl="0">
              <a:lnSpc>
                <a:spcPct val="158000"/>
              </a:lnSpc>
              <a:spcBef>
                <a:spcPts val="0"/>
              </a:spcBef>
              <a:spcAft>
                <a:spcPts val="0"/>
              </a:spcAft>
              <a:buSzPts val="1400"/>
              <a:buFont typeface="Roboto"/>
              <a:buChar char="●"/>
            </a:pPr>
            <a:r>
              <a:rPr lang="en-US" b="1"/>
              <a:t>Complexitatea timpului:</a:t>
            </a:r>
            <a:r>
              <a:rPr lang="en-US"/>
              <a:t> O (N * W).</a:t>
            </a:r>
            <a:br>
              <a:rPr lang="en-US"/>
            </a:br>
            <a:r>
              <a:rPr lang="en-US"/>
              <a:t>unde „N” este numărul elementului de greutate și „W” este capacitatea. În ceea ce privește fiecare element de greutate, traversăm toate capacitățile de greutate 1 &lt;= w &lt;= W.</a:t>
            </a:r>
            <a:endParaRPr/>
          </a:p>
          <a:p>
            <a:pPr marL="800100" lvl="0" indent="-317500" algn="l" rtl="0">
              <a:lnSpc>
                <a:spcPct val="158000"/>
              </a:lnSpc>
              <a:spcBef>
                <a:spcPts val="0"/>
              </a:spcBef>
              <a:spcAft>
                <a:spcPts val="0"/>
              </a:spcAft>
              <a:buSzPts val="1400"/>
              <a:buFont typeface="Roboto"/>
              <a:buChar char="●"/>
            </a:pPr>
            <a:r>
              <a:rPr lang="en-US" b="1"/>
              <a:t>Spațiu auxiliar:</a:t>
            </a:r>
            <a:r>
              <a:rPr lang="en-US"/>
              <a:t> O (N * W).</a:t>
            </a:r>
            <a:br>
              <a:rPr lang="en-US"/>
            </a:br>
            <a:r>
              <a:rPr lang="en-US"/>
              <a:t>Utilizarea matricei 2-D de dimensiunea „N * W”.</a:t>
            </a:r>
            <a:endParaRPr/>
          </a:p>
          <a:p>
            <a:pPr marL="0" lvl="0" indent="0" algn="l" rtl="0">
              <a:spcBef>
                <a:spcPts val="3600"/>
              </a:spcBef>
              <a:spcAft>
                <a:spcPts val="0"/>
              </a:spcAft>
              <a:buNone/>
            </a:pPr>
            <a:endParaRPr>
              <a:latin typeface="Lato Light"/>
              <a:ea typeface="Lato Light"/>
              <a:cs typeface="Lato Light"/>
              <a:sym typeface="Lato Light"/>
            </a:endParaRPr>
          </a:p>
        </p:txBody>
      </p:sp>
      <p:sp>
        <p:nvSpPr>
          <p:cNvPr id="188" name="Google Shape;188;g95ed4b23a6_1_12"/>
          <p:cNvSpPr txBox="1"/>
          <p:nvPr/>
        </p:nvSpPr>
        <p:spPr>
          <a:xfrm>
            <a:off x="292400" y="653875"/>
            <a:ext cx="4317600" cy="506100"/>
          </a:xfrm>
          <a:prstGeom prst="rect">
            <a:avLst/>
          </a:prstGeom>
          <a:noFill/>
          <a:ln>
            <a:noFill/>
          </a:ln>
        </p:spPr>
        <p:txBody>
          <a:bodyPr spcFirstLastPara="1" wrap="square" lIns="91425" tIns="91425" rIns="91425" bIns="91425" anchor="t" anchorCtr="0">
            <a:noAutofit/>
          </a:bodyPr>
          <a:lstStyle/>
          <a:p>
            <a:pPr marL="800100" lvl="0" indent="-317500" algn="l" rtl="0">
              <a:lnSpc>
                <a:spcPct val="158000"/>
              </a:lnSpc>
              <a:spcBef>
                <a:spcPts val="0"/>
              </a:spcBef>
              <a:spcAft>
                <a:spcPts val="0"/>
              </a:spcAft>
              <a:buSzPts val="1400"/>
              <a:buFont typeface="Roboto"/>
              <a:buChar char="●"/>
            </a:pPr>
            <a:r>
              <a:rPr lang="en-US" b="1">
                <a:highlight>
                  <a:srgbClr val="FFFFFF"/>
                </a:highlight>
              </a:rPr>
              <a:t>Complexitatea timpului:</a:t>
            </a:r>
            <a:r>
              <a:rPr lang="en-US">
                <a:highlight>
                  <a:srgbClr val="FFFFFF"/>
                </a:highlight>
              </a:rPr>
              <a:t> O (2 ^ n).</a:t>
            </a:r>
            <a:br>
              <a:rPr lang="en-US">
                <a:highlight>
                  <a:srgbClr val="FFFFFF"/>
                </a:highlight>
              </a:rPr>
            </a:br>
            <a:r>
              <a:rPr lang="en-US">
                <a:highlight>
                  <a:srgbClr val="FFFFFF"/>
                </a:highlight>
              </a:rPr>
              <a:t>Deoarece există subprobleme redundante.</a:t>
            </a:r>
            <a:endParaRPr>
              <a:highlight>
                <a:srgbClr val="FFFFFF"/>
              </a:highlight>
            </a:endParaRPr>
          </a:p>
          <a:p>
            <a:pPr marL="800100" lvl="0" indent="-317500" algn="l" rtl="0">
              <a:lnSpc>
                <a:spcPct val="158000"/>
              </a:lnSpc>
              <a:spcBef>
                <a:spcPts val="0"/>
              </a:spcBef>
              <a:spcAft>
                <a:spcPts val="0"/>
              </a:spcAft>
              <a:buSzPts val="1400"/>
              <a:buFont typeface="Roboto"/>
              <a:buChar char="●"/>
            </a:pPr>
            <a:r>
              <a:rPr lang="en-US" b="1">
                <a:highlight>
                  <a:srgbClr val="FFFFFF"/>
                </a:highlight>
              </a:rPr>
              <a:t>Spațiu auxiliar:</a:t>
            </a:r>
            <a:r>
              <a:rPr lang="en-US">
                <a:highlight>
                  <a:srgbClr val="FFFFFF"/>
                </a:highlight>
              </a:rPr>
              <a:t> O (1).</a:t>
            </a:r>
            <a:br>
              <a:rPr lang="en-US">
                <a:highlight>
                  <a:srgbClr val="FFFFFF"/>
                </a:highlight>
              </a:rPr>
            </a:br>
            <a:r>
              <a:rPr lang="en-US">
                <a:highlight>
                  <a:srgbClr val="FFFFFF"/>
                </a:highlight>
              </a:rPr>
              <a:t>Deoarece nu a fost utilizată nicio structură suplimentară de date pentru stocarea valorilor.</a:t>
            </a:r>
            <a:endParaRPr>
              <a:highlight>
                <a:srgbClr val="FFFFFF"/>
              </a:highlight>
            </a:endParaRPr>
          </a:p>
          <a:p>
            <a:pPr marL="800100" lvl="0" indent="-317500" algn="l" rtl="0">
              <a:lnSpc>
                <a:spcPct val="158000"/>
              </a:lnSpc>
              <a:spcBef>
                <a:spcPts val="0"/>
              </a:spcBef>
              <a:spcAft>
                <a:spcPts val="0"/>
              </a:spcAft>
              <a:buSzPts val="1400"/>
              <a:buFont typeface="Arial"/>
              <a:buChar char="●"/>
            </a:pPr>
            <a:r>
              <a:rPr lang="en-US"/>
              <a:t>Deoarece suproblemele sunt evaluate din nou, această problemă are proprietatea Sub-Probleme suprapuse</a:t>
            </a:r>
            <a:r>
              <a:rPr lang="en-US">
                <a:highlight>
                  <a:srgbClr val="C9D7F1"/>
                </a:highlight>
              </a:rPr>
              <a:t>.</a:t>
            </a:r>
            <a:endParaRPr>
              <a:highlight>
                <a:srgbClr val="C9D7F1"/>
              </a:highlight>
            </a:endParaRPr>
          </a:p>
          <a:p>
            <a:pPr marL="0" lvl="0" indent="0" algn="l" rtl="0">
              <a:spcBef>
                <a:spcPts val="3600"/>
              </a:spcBef>
              <a:spcAft>
                <a:spcPts val="0"/>
              </a:spcAft>
              <a:buNone/>
            </a:pPr>
            <a:endParaRPr>
              <a:latin typeface="Lato Light"/>
              <a:ea typeface="Lato Light"/>
              <a:cs typeface="Lato Light"/>
              <a:sym typeface="Lato Light"/>
            </a:endParaRPr>
          </a:p>
        </p:txBody>
      </p:sp>
      <p:sp>
        <p:nvSpPr>
          <p:cNvPr id="189" name="Google Shape;189;g95ed4b23a6_1_12"/>
          <p:cNvSpPr txBox="1"/>
          <p:nvPr/>
        </p:nvSpPr>
        <p:spPr>
          <a:xfrm>
            <a:off x="503175" y="214250"/>
            <a:ext cx="30249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u="sng">
                <a:highlight>
                  <a:srgbClr val="FFFFFF"/>
                </a:highlight>
              </a:rPr>
              <a:t>Metoda 1</a:t>
            </a:r>
            <a:r>
              <a:rPr lang="en-US" sz="1800" b="1">
                <a:highlight>
                  <a:srgbClr val="FFFFFF"/>
                </a:highlight>
              </a:rPr>
              <a:t> :</a:t>
            </a:r>
            <a:r>
              <a:rPr lang="en-US" sz="1800">
                <a:highlight>
                  <a:srgbClr val="FFFFFF"/>
                </a:highlight>
              </a:rPr>
              <a:t> recursivitate.</a:t>
            </a:r>
            <a:endParaRPr sz="1800" i="0" u="none" strike="noStrike" cap="none">
              <a:solidFill>
                <a:schemeClr val="accent2"/>
              </a:solidFill>
            </a:endParaRPr>
          </a:p>
        </p:txBody>
      </p:sp>
      <p:sp>
        <p:nvSpPr>
          <p:cNvPr id="190" name="Google Shape;190;g95ed4b23a6_1_12"/>
          <p:cNvSpPr txBox="1"/>
          <p:nvPr/>
        </p:nvSpPr>
        <p:spPr>
          <a:xfrm>
            <a:off x="4779475" y="214250"/>
            <a:ext cx="42498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u="sng">
                <a:highlight>
                  <a:srgbClr val="FFFFFF"/>
                </a:highlight>
              </a:rPr>
              <a:t>Metoda 2</a:t>
            </a:r>
            <a:r>
              <a:rPr lang="en-US" sz="1800" b="1">
                <a:highlight>
                  <a:srgbClr val="FFFFFF"/>
                </a:highlight>
              </a:rPr>
              <a:t> :</a:t>
            </a:r>
            <a:r>
              <a:rPr lang="en-US" sz="1800">
                <a:highlight>
                  <a:srgbClr val="FFFFFF"/>
                </a:highlight>
              </a:rPr>
              <a:t> </a:t>
            </a:r>
            <a:r>
              <a:rPr lang="en-US" sz="1800">
                <a:highlight>
                  <a:srgbClr val="C9D7F1"/>
                </a:highlight>
              </a:rPr>
              <a:t>programare dinamică(DP)</a:t>
            </a:r>
            <a:r>
              <a:rPr lang="en-US" sz="1800">
                <a:highlight>
                  <a:srgbClr val="FFFFFF"/>
                </a:highlight>
              </a:rPr>
              <a:t>.</a:t>
            </a:r>
            <a:endParaRPr sz="1800" i="0" u="none" strike="noStrike" cap="none">
              <a:solidFill>
                <a:schemeClr val="accent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ed4b23a6_1_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14</a:t>
            </a:fld>
            <a:endParaRPr/>
          </a:p>
        </p:txBody>
      </p:sp>
      <p:sp>
        <p:nvSpPr>
          <p:cNvPr id="196" name="Google Shape;196;g95ed4b23a6_1_32"/>
          <p:cNvSpPr txBox="1"/>
          <p:nvPr/>
        </p:nvSpPr>
        <p:spPr>
          <a:xfrm>
            <a:off x="1763688" y="1923678"/>
            <a:ext cx="6058500" cy="7068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Clr>
                <a:srgbClr val="000000"/>
              </a:buClr>
              <a:buFont typeface="Arial"/>
              <a:buNone/>
            </a:pPr>
            <a:r>
              <a:rPr lang="en-US" sz="3200" b="1" dirty="0" err="1">
                <a:latin typeface="Montserrat"/>
                <a:ea typeface="Montserrat"/>
                <a:cs typeface="Montserrat"/>
                <a:sym typeface="Montserrat"/>
              </a:rPr>
              <a:t>Mulțumesc</a:t>
            </a:r>
            <a:r>
              <a:rPr lang="en-US" sz="3200" b="1" dirty="0">
                <a:latin typeface="Montserrat"/>
                <a:ea typeface="Montserrat"/>
                <a:cs typeface="Montserrat"/>
                <a:sym typeface="Montserrat"/>
              </a:rPr>
              <a:t> </a:t>
            </a:r>
            <a:r>
              <a:rPr lang="en-US" sz="3200" b="1" dirty="0" err="1">
                <a:latin typeface="Montserrat"/>
                <a:ea typeface="Montserrat"/>
                <a:cs typeface="Montserrat"/>
                <a:sym typeface="Montserrat"/>
              </a:rPr>
              <a:t>pentru</a:t>
            </a:r>
            <a:r>
              <a:rPr lang="en-US" sz="3200" b="1" dirty="0">
                <a:latin typeface="Montserrat"/>
                <a:ea typeface="Montserrat"/>
                <a:cs typeface="Montserrat"/>
                <a:sym typeface="Montserrat"/>
              </a:rPr>
              <a:t> </a:t>
            </a:r>
            <a:r>
              <a:rPr lang="en-US" sz="3200" b="1" dirty="0" err="1">
                <a:latin typeface="Montserrat"/>
                <a:ea typeface="Montserrat"/>
                <a:cs typeface="Montserrat"/>
                <a:sym typeface="Montserrat"/>
              </a:rPr>
              <a:t>atenție</a:t>
            </a:r>
            <a:endParaRPr dirty="0">
              <a:latin typeface="Lato Light"/>
              <a:ea typeface="Lato Light"/>
              <a:cs typeface="Lato Light"/>
              <a:sym typeface="Lato Ligh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2"/>
          <p:cNvSpPr txBox="1"/>
          <p:nvPr/>
        </p:nvSpPr>
        <p:spPr>
          <a:xfrm>
            <a:off x="606358" y="259331"/>
            <a:ext cx="5152373"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a:solidFill>
                  <a:srgbClr val="C00000"/>
                </a:solidFill>
                <a:latin typeface="Lato Black"/>
                <a:ea typeface="Lato Black"/>
                <a:cs typeface="Lato Black"/>
                <a:sym typeface="Lato Black"/>
              </a:rPr>
              <a:t>Problema rucsacului 0-1</a:t>
            </a:r>
            <a:endParaRPr sz="1600" b="0" i="0" u="none" strike="noStrike" cap="none">
              <a:solidFill>
                <a:srgbClr val="C00000"/>
              </a:solidFill>
              <a:latin typeface="Lato Black"/>
              <a:ea typeface="Lato Black"/>
              <a:cs typeface="Lato Black"/>
              <a:sym typeface="Lato Black"/>
            </a:endParaRPr>
          </a:p>
        </p:txBody>
      </p:sp>
      <p:grpSp>
        <p:nvGrpSpPr>
          <p:cNvPr id="36" name="Google Shape;36;p2"/>
          <p:cNvGrpSpPr/>
          <p:nvPr/>
        </p:nvGrpSpPr>
        <p:grpSpPr>
          <a:xfrm>
            <a:off x="233305" y="205712"/>
            <a:ext cx="373053" cy="445791"/>
            <a:chOff x="8095060" y="5664590"/>
            <a:chExt cx="497404" cy="594388"/>
          </a:xfrm>
        </p:grpSpPr>
        <p:grpSp>
          <p:nvGrpSpPr>
            <p:cNvPr id="37" name="Google Shape;37;p2"/>
            <p:cNvGrpSpPr/>
            <p:nvPr/>
          </p:nvGrpSpPr>
          <p:grpSpPr>
            <a:xfrm>
              <a:off x="8095060" y="5969027"/>
              <a:ext cx="497404" cy="289951"/>
              <a:chOff x="8095060" y="5969027"/>
              <a:chExt cx="497404" cy="289951"/>
            </a:xfrm>
          </p:grpSpPr>
          <p:sp>
            <p:nvSpPr>
              <p:cNvPr id="38" name="Google Shape;38;p2"/>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39;p2"/>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 name="Google Shape;40;p2"/>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1" name="Google Shape;41;p2"/>
            <p:cNvGrpSpPr/>
            <p:nvPr/>
          </p:nvGrpSpPr>
          <p:grpSpPr>
            <a:xfrm>
              <a:off x="8095060" y="5867832"/>
              <a:ext cx="497404" cy="289312"/>
              <a:chOff x="8095060" y="5867832"/>
              <a:chExt cx="497404" cy="289312"/>
            </a:xfrm>
          </p:grpSpPr>
          <p:sp>
            <p:nvSpPr>
              <p:cNvPr id="42" name="Google Shape;42;p2"/>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 name="Google Shape;43;p2"/>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 name="Google Shape;44;p2"/>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5" name="Google Shape;45;p2"/>
            <p:cNvGrpSpPr/>
            <p:nvPr/>
          </p:nvGrpSpPr>
          <p:grpSpPr>
            <a:xfrm>
              <a:off x="8095060" y="5765998"/>
              <a:ext cx="497404" cy="289312"/>
              <a:chOff x="8095060" y="5765998"/>
              <a:chExt cx="497404" cy="289312"/>
            </a:xfrm>
          </p:grpSpPr>
          <p:sp>
            <p:nvSpPr>
              <p:cNvPr id="46" name="Google Shape;46;p2"/>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 name="Google Shape;47;p2"/>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 name="Google Shape;48;p2"/>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9" name="Google Shape;49;p2"/>
            <p:cNvGrpSpPr/>
            <p:nvPr/>
          </p:nvGrpSpPr>
          <p:grpSpPr>
            <a:xfrm>
              <a:off x="8095060" y="5664590"/>
              <a:ext cx="497404" cy="290163"/>
              <a:chOff x="8095060" y="5664590"/>
              <a:chExt cx="497404" cy="290163"/>
            </a:xfrm>
          </p:grpSpPr>
          <p:sp>
            <p:nvSpPr>
              <p:cNvPr id="50" name="Google Shape;50;p2"/>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 name="Google Shape;51;p2"/>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 name="Google Shape;52;p2"/>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53" name="Google Shape;53;p2"/>
          <p:cNvSpPr txBox="1"/>
          <p:nvPr/>
        </p:nvSpPr>
        <p:spPr>
          <a:xfrm>
            <a:off x="706626" y="841538"/>
            <a:ext cx="7160100" cy="17076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0"/>
              </a:spcBef>
              <a:spcAft>
                <a:spcPts val="0"/>
              </a:spcAft>
              <a:buNone/>
            </a:pPr>
            <a:r>
              <a:rPr lang="en-US" sz="1800">
                <a:solidFill>
                  <a:srgbClr val="333333"/>
                </a:solidFill>
              </a:rPr>
              <a:t>Într-un magazin sunt </a:t>
            </a:r>
            <a:r>
              <a:rPr lang="en-US" sz="1800">
                <a:solidFill>
                  <a:srgbClr val="C7254E"/>
                </a:solidFill>
              </a:rPr>
              <a:t>n</a:t>
            </a:r>
            <a:r>
              <a:rPr lang="en-US" sz="1800">
                <a:solidFill>
                  <a:srgbClr val="333333"/>
                </a:solidFill>
              </a:rPr>
              <a:t> obiecte; pentru fiecare se cunoaște greutatea și valoarea . Un hoț intră în magazin având un rucsac ce poate transporta o capacitate maximă </a:t>
            </a:r>
            <a:r>
              <a:rPr lang="en-US" sz="1800">
                <a:solidFill>
                  <a:srgbClr val="C7254E"/>
                </a:solidFill>
              </a:rPr>
              <a:t>W</a:t>
            </a:r>
            <a:r>
              <a:rPr lang="en-US" sz="1800">
                <a:solidFill>
                  <a:srgbClr val="333333"/>
                </a:solidFill>
              </a:rPr>
              <a:t>. El va fura anumite obiecte, astfel încât suma greutăților obiectelor furate să nu depășească </a:t>
            </a:r>
            <a:r>
              <a:rPr lang="en-US" sz="1800">
                <a:solidFill>
                  <a:srgbClr val="C7254E"/>
                </a:solidFill>
              </a:rPr>
              <a:t>W</a:t>
            </a:r>
            <a:r>
              <a:rPr lang="en-US" sz="1800">
                <a:solidFill>
                  <a:srgbClr val="333333"/>
                </a:solidFill>
              </a:rPr>
              <a:t>.</a:t>
            </a:r>
            <a:endParaRPr sz="1800">
              <a:solidFill>
                <a:srgbClr val="333333"/>
              </a:solidFill>
            </a:endParaRPr>
          </a:p>
          <a:p>
            <a:pPr marL="0" lvl="0" indent="0" algn="just" rtl="0">
              <a:lnSpc>
                <a:spcPct val="115000"/>
              </a:lnSpc>
              <a:spcBef>
                <a:spcPts val="800"/>
              </a:spcBef>
              <a:spcAft>
                <a:spcPts val="800"/>
              </a:spcAft>
              <a:buNone/>
            </a:pPr>
            <a:r>
              <a:rPr lang="en-US" sz="1800">
                <a:solidFill>
                  <a:srgbClr val="333333"/>
                </a:solidFill>
              </a:rPr>
              <a:t>Să se stabilească câștigul maxim pe care îl poate obține hoțul. Câștigul este egal cu suma valorilor obiectelor furate. </a:t>
            </a:r>
            <a:endParaRPr sz="1800">
              <a:latin typeface="Montserrat"/>
              <a:ea typeface="Montserrat"/>
              <a:cs typeface="Montserrat"/>
              <a:sym typeface="Montserrat"/>
            </a:endParaRPr>
          </a:p>
        </p:txBody>
      </p:sp>
      <p:sp>
        <p:nvSpPr>
          <p:cNvPr id="54" name="Google Shape;54;p2"/>
          <p:cNvSpPr txBox="1"/>
          <p:nvPr/>
        </p:nvSpPr>
        <p:spPr>
          <a:xfrm>
            <a:off x="798425" y="2792800"/>
            <a:ext cx="6058500" cy="7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Light"/>
              <a:ea typeface="Lato Light"/>
              <a:cs typeface="Lato Light"/>
              <a:sym typeface="Lato Light"/>
            </a:endParaRPr>
          </a:p>
        </p:txBody>
      </p:sp>
      <p:pic>
        <p:nvPicPr>
          <p:cNvPr id="55" name="Google Shape;55;p2"/>
          <p:cNvPicPr preferRelativeResize="0"/>
          <p:nvPr/>
        </p:nvPicPr>
        <p:blipFill>
          <a:blip r:embed="rId3">
            <a:alphaModFix/>
          </a:blip>
          <a:stretch>
            <a:fillRect/>
          </a:stretch>
        </p:blipFill>
        <p:spPr>
          <a:xfrm flipH="1">
            <a:off x="6720300" y="2844326"/>
            <a:ext cx="2320275" cy="221975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g95ed4b23a6_0_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3</a:t>
            </a:fld>
            <a:endParaRPr/>
          </a:p>
        </p:txBody>
      </p:sp>
      <p:sp>
        <p:nvSpPr>
          <p:cNvPr id="61" name="Google Shape;61;g95ed4b23a6_0_2"/>
          <p:cNvSpPr txBox="1"/>
          <p:nvPr/>
        </p:nvSpPr>
        <p:spPr>
          <a:xfrm>
            <a:off x="462800" y="2608575"/>
            <a:ext cx="81192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50"/>
          </a:p>
        </p:txBody>
      </p:sp>
      <p:pic>
        <p:nvPicPr>
          <p:cNvPr id="62" name="Google Shape;62;g95ed4b23a6_0_2"/>
          <p:cNvPicPr preferRelativeResize="0"/>
          <p:nvPr/>
        </p:nvPicPr>
        <p:blipFill rotWithShape="1">
          <a:blip r:embed="rId3">
            <a:alphaModFix/>
          </a:blip>
          <a:srcRect t="16831" b="8"/>
          <a:stretch/>
        </p:blipFill>
        <p:spPr>
          <a:xfrm>
            <a:off x="1259475" y="573425"/>
            <a:ext cx="6525850" cy="2343150"/>
          </a:xfrm>
          <a:prstGeom prst="rect">
            <a:avLst/>
          </a:prstGeom>
          <a:noFill/>
          <a:ln>
            <a:noFill/>
          </a:ln>
        </p:spPr>
      </p:pic>
      <p:pic>
        <p:nvPicPr>
          <p:cNvPr id="63" name="Google Shape;63;g95ed4b23a6_0_2"/>
          <p:cNvPicPr preferRelativeResize="0"/>
          <p:nvPr/>
        </p:nvPicPr>
        <p:blipFill>
          <a:blip r:embed="rId4">
            <a:alphaModFix/>
          </a:blip>
          <a:stretch>
            <a:fillRect/>
          </a:stretch>
        </p:blipFill>
        <p:spPr>
          <a:xfrm>
            <a:off x="575850" y="2210213"/>
            <a:ext cx="3048000" cy="181927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g95ed4b23a6_1_10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4</a:t>
            </a:fld>
            <a:endParaRPr/>
          </a:p>
        </p:txBody>
      </p:sp>
      <p:sp>
        <p:nvSpPr>
          <p:cNvPr id="69" name="Google Shape;69;g95ed4b23a6_1_105"/>
          <p:cNvSpPr txBox="1"/>
          <p:nvPr/>
        </p:nvSpPr>
        <p:spPr>
          <a:xfrm>
            <a:off x="602650" y="309700"/>
            <a:ext cx="30249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highlight>
                  <a:srgbClr val="FFFFFF"/>
                </a:highlight>
              </a:rPr>
              <a:t>recursivitate</a:t>
            </a:r>
            <a:endParaRPr sz="1800" i="0" u="none" strike="noStrike" cap="none">
              <a:solidFill>
                <a:schemeClr val="accent2"/>
              </a:solidFill>
            </a:endParaRPr>
          </a:p>
        </p:txBody>
      </p:sp>
      <p:sp>
        <p:nvSpPr>
          <p:cNvPr id="70" name="Google Shape;70;g95ed4b23a6_1_105"/>
          <p:cNvSpPr txBox="1"/>
          <p:nvPr/>
        </p:nvSpPr>
        <p:spPr>
          <a:xfrm>
            <a:off x="4894200" y="309700"/>
            <a:ext cx="42498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t>programare dinamică(DP).</a:t>
            </a:r>
            <a:endParaRPr sz="1800" i="0" u="none" strike="noStrike" cap="none">
              <a:solidFill>
                <a:schemeClr val="accent2"/>
              </a:solidFill>
            </a:endParaRPr>
          </a:p>
        </p:txBody>
      </p:sp>
      <p:pic>
        <p:nvPicPr>
          <p:cNvPr id="71" name="Google Shape;71;g95ed4b23a6_1_105"/>
          <p:cNvPicPr preferRelativeResize="0"/>
          <p:nvPr/>
        </p:nvPicPr>
        <p:blipFill>
          <a:blip r:embed="rId3">
            <a:alphaModFix/>
          </a:blip>
          <a:stretch>
            <a:fillRect/>
          </a:stretch>
        </p:blipFill>
        <p:spPr>
          <a:xfrm>
            <a:off x="3228180" y="1638850"/>
            <a:ext cx="2159401" cy="2159401"/>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95ed4b23a6_0_15"/>
          <p:cNvSpPr txBox="1"/>
          <p:nvPr/>
        </p:nvSpPr>
        <p:spPr>
          <a:xfrm>
            <a:off x="571050" y="254105"/>
            <a:ext cx="75633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u="sng">
                <a:highlight>
                  <a:srgbClr val="FFFFFF"/>
                </a:highlight>
              </a:rPr>
              <a:t>Metoda 1</a:t>
            </a:r>
            <a:r>
              <a:rPr lang="en-US" sz="1800" b="1">
                <a:highlight>
                  <a:srgbClr val="FFFFFF"/>
                </a:highlight>
              </a:rPr>
              <a:t> :</a:t>
            </a:r>
            <a:r>
              <a:rPr lang="en-US" sz="1800">
                <a:highlight>
                  <a:srgbClr val="FFFFFF"/>
                </a:highlight>
              </a:rPr>
              <a:t> recursivitate.</a:t>
            </a:r>
            <a:endParaRPr sz="1800" i="0" u="none" strike="noStrike" cap="none">
              <a:solidFill>
                <a:schemeClr val="accent2"/>
              </a:solidFill>
            </a:endParaRPr>
          </a:p>
        </p:txBody>
      </p:sp>
      <p:grpSp>
        <p:nvGrpSpPr>
          <p:cNvPr id="77" name="Google Shape;77;g95ed4b23a6_0_15"/>
          <p:cNvGrpSpPr/>
          <p:nvPr/>
        </p:nvGrpSpPr>
        <p:grpSpPr>
          <a:xfrm>
            <a:off x="121578" y="224761"/>
            <a:ext cx="405257" cy="379985"/>
            <a:chOff x="9901824" y="937343"/>
            <a:chExt cx="744273" cy="793950"/>
          </a:xfrm>
        </p:grpSpPr>
        <p:grpSp>
          <p:nvGrpSpPr>
            <p:cNvPr id="78" name="Google Shape;78;g95ed4b23a6_0_15"/>
            <p:cNvGrpSpPr/>
            <p:nvPr/>
          </p:nvGrpSpPr>
          <p:grpSpPr>
            <a:xfrm>
              <a:off x="9901824" y="937343"/>
              <a:ext cx="744273" cy="793950"/>
              <a:chOff x="9901824" y="937343"/>
              <a:chExt cx="744273" cy="793950"/>
            </a:xfrm>
          </p:grpSpPr>
          <p:sp>
            <p:nvSpPr>
              <p:cNvPr id="79" name="Google Shape;79;g95ed4b23a6_0_15"/>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 name="Google Shape;80;g95ed4b23a6_0_15"/>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 name="Google Shape;81;g95ed4b23a6_0_15"/>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 name="Google Shape;82;g95ed4b23a6_0_15"/>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3" name="Google Shape;83;g95ed4b23a6_0_15"/>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 name="Google Shape;84;g95ed4b23a6_0_15"/>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 name="Google Shape;85;g95ed4b23a6_0_15"/>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 name="Google Shape;86;g95ed4b23a6_0_15"/>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 name="Google Shape;87;g95ed4b23a6_0_15"/>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 name="Google Shape;88;g95ed4b23a6_0_15"/>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89" name="Google Shape;89;g95ed4b23a6_0_15"/>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 name="Google Shape;90;g95ed4b23a6_0_15"/>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 name="Google Shape;91;g95ed4b23a6_0_15"/>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 name="Google Shape;92;g95ed4b23a6_0_15"/>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 name="Google Shape;93;g95ed4b23a6_0_15"/>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 name="Google Shape;94;g95ed4b23a6_0_15"/>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95" name="Google Shape;95;g95ed4b23a6_0_15"/>
          <p:cNvSpPr/>
          <p:nvPr/>
        </p:nvSpPr>
        <p:spPr>
          <a:xfrm>
            <a:off x="324450" y="741800"/>
            <a:ext cx="8329200" cy="3839100"/>
          </a:xfrm>
          <a:prstGeom prst="rect">
            <a:avLst/>
          </a:prstGeom>
          <a:noFill/>
          <a:ln>
            <a:noFill/>
          </a:ln>
        </p:spPr>
        <p:txBody>
          <a:bodyPr spcFirstLastPara="1" wrap="square" lIns="91425" tIns="45700" rIns="91425" bIns="45700" anchor="t" anchorCtr="0">
            <a:noAutofit/>
          </a:bodyPr>
          <a:lstStyle/>
          <a:p>
            <a:pPr marL="0" lvl="0" indent="0" algn="l" rtl="0">
              <a:lnSpc>
                <a:spcPct val="171429"/>
              </a:lnSpc>
              <a:spcBef>
                <a:spcPts val="0"/>
              </a:spcBef>
              <a:spcAft>
                <a:spcPts val="0"/>
              </a:spcAft>
              <a:buNone/>
            </a:pPr>
            <a:r>
              <a:rPr lang="en-US" b="1"/>
              <a:t>Abordare:</a:t>
            </a:r>
            <a:r>
              <a:rPr lang="en-US"/>
              <a:t> o soluție simplă este de a lua în considerare toate subseturile de articole și de a calcula greutatea totală și valoarea tuturor subseturilor. Luați în considerare singurele subseturi a căror greutate totală este mai mică decât W. Din toate aceste subseturi, alegeți subsetul de valoare maximă.</a:t>
            </a:r>
            <a:endParaRPr/>
          </a:p>
          <a:p>
            <a:pPr marL="0" lvl="0" indent="0" algn="l" rtl="0">
              <a:lnSpc>
                <a:spcPct val="171429"/>
              </a:lnSpc>
              <a:spcBef>
                <a:spcPts val="800"/>
              </a:spcBef>
              <a:spcAft>
                <a:spcPts val="0"/>
              </a:spcAft>
              <a:buNone/>
            </a:pPr>
            <a:endParaRPr b="1" i="1"/>
          </a:p>
          <a:p>
            <a:pPr marL="0" lvl="0" indent="0" algn="l" rtl="0">
              <a:lnSpc>
                <a:spcPct val="171429"/>
              </a:lnSpc>
              <a:spcBef>
                <a:spcPts val="800"/>
              </a:spcBef>
              <a:spcAft>
                <a:spcPts val="0"/>
              </a:spcAft>
              <a:buNone/>
            </a:pPr>
            <a:r>
              <a:rPr lang="en-US" b="1" i="1"/>
              <a:t>Substructură optimă</a:t>
            </a:r>
            <a:r>
              <a:rPr lang="en-US" b="1"/>
              <a:t> :</a:t>
            </a:r>
            <a:r>
              <a:rPr lang="en-US"/>
              <a:t> pentru a lua în considerare toate subseturile</a:t>
            </a:r>
            <a:endParaRPr/>
          </a:p>
          <a:p>
            <a:pPr marL="0" lvl="0" indent="0" algn="l" rtl="0">
              <a:lnSpc>
                <a:spcPct val="171429"/>
              </a:lnSpc>
              <a:spcBef>
                <a:spcPts val="800"/>
              </a:spcBef>
              <a:spcAft>
                <a:spcPts val="0"/>
              </a:spcAft>
              <a:buNone/>
            </a:pPr>
            <a:r>
              <a:rPr lang="en-US"/>
              <a:t> de articole, pot exista două cazuri pentru fiecare articol.</a:t>
            </a:r>
            <a:endParaRPr/>
          </a:p>
          <a:p>
            <a:pPr marL="800100" lvl="0" indent="-317500" algn="l" rtl="0">
              <a:lnSpc>
                <a:spcPct val="158000"/>
              </a:lnSpc>
              <a:spcBef>
                <a:spcPts val="800"/>
              </a:spcBef>
              <a:spcAft>
                <a:spcPts val="0"/>
              </a:spcAft>
              <a:buSzPts val="1400"/>
              <a:buFont typeface="Roboto"/>
              <a:buAutoNum type="arabicPeriod"/>
            </a:pPr>
            <a:r>
              <a:rPr lang="en-US" b="1"/>
              <a:t>Cazul 1:</a:t>
            </a:r>
            <a:r>
              <a:rPr lang="en-US"/>
              <a:t> articolul este inclus în subsetul optim.</a:t>
            </a:r>
            <a:endParaRPr/>
          </a:p>
          <a:p>
            <a:pPr marL="800100" lvl="0" indent="-317500" algn="l" rtl="0">
              <a:lnSpc>
                <a:spcPct val="158000"/>
              </a:lnSpc>
              <a:spcBef>
                <a:spcPts val="0"/>
              </a:spcBef>
              <a:spcAft>
                <a:spcPts val="0"/>
              </a:spcAft>
              <a:buSzPts val="1400"/>
              <a:buFont typeface="Roboto"/>
              <a:buAutoNum type="arabicPeriod"/>
            </a:pPr>
            <a:r>
              <a:rPr lang="en-US" b="1"/>
              <a:t>Cazul 2:</a:t>
            </a:r>
            <a:r>
              <a:rPr lang="en-US"/>
              <a:t> articolul nu este inclus în setul optim.</a:t>
            </a:r>
            <a:endParaRPr/>
          </a:p>
          <a:p>
            <a:pPr marL="0" lvl="0" indent="0" algn="l" rtl="0">
              <a:lnSpc>
                <a:spcPct val="171429"/>
              </a:lnSpc>
              <a:spcBef>
                <a:spcPts val="3600"/>
              </a:spcBef>
              <a:spcAft>
                <a:spcPts val="0"/>
              </a:spcAft>
              <a:buNone/>
            </a:pPr>
            <a:endParaRPr/>
          </a:p>
          <a:p>
            <a:pPr marL="0" marR="0" lvl="0" indent="0" algn="just" rtl="0">
              <a:lnSpc>
                <a:spcPct val="150000"/>
              </a:lnSpc>
              <a:spcBef>
                <a:spcPts val="800"/>
              </a:spcBef>
              <a:spcAft>
                <a:spcPts val="0"/>
              </a:spcAft>
              <a:buNone/>
            </a:pPr>
            <a:endParaRPr/>
          </a:p>
        </p:txBody>
      </p:sp>
      <p:pic>
        <p:nvPicPr>
          <p:cNvPr id="96" name="Google Shape;96;g95ed4b23a6_0_15"/>
          <p:cNvPicPr preferRelativeResize="0"/>
          <p:nvPr/>
        </p:nvPicPr>
        <p:blipFill rotWithShape="1">
          <a:blip r:embed="rId3">
            <a:alphaModFix/>
          </a:blip>
          <a:srcRect r="21259" b="14595"/>
          <a:stretch/>
        </p:blipFill>
        <p:spPr>
          <a:xfrm>
            <a:off x="6085550" y="1754112"/>
            <a:ext cx="2973901" cy="1814476"/>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p:nvPr/>
        </p:nvSpPr>
        <p:spPr>
          <a:xfrm>
            <a:off x="571050" y="254105"/>
            <a:ext cx="75633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u="sng">
                <a:highlight>
                  <a:srgbClr val="FFFFFF"/>
                </a:highlight>
                <a:latin typeface="Roboto"/>
                <a:ea typeface="Roboto"/>
                <a:cs typeface="Roboto"/>
                <a:sym typeface="Roboto"/>
              </a:rPr>
              <a:t>Metoda 1</a:t>
            </a:r>
            <a:r>
              <a:rPr lang="en-US" sz="1800" b="1">
                <a:highlight>
                  <a:srgbClr val="FFFFFF"/>
                </a:highlight>
                <a:latin typeface="Roboto"/>
                <a:ea typeface="Roboto"/>
                <a:cs typeface="Roboto"/>
                <a:sym typeface="Roboto"/>
              </a:rPr>
              <a:t> :</a:t>
            </a:r>
            <a:r>
              <a:rPr lang="en-US" sz="1800">
                <a:highlight>
                  <a:srgbClr val="FFFFFF"/>
                </a:highlight>
                <a:latin typeface="Roboto"/>
                <a:ea typeface="Roboto"/>
                <a:cs typeface="Roboto"/>
                <a:sym typeface="Roboto"/>
              </a:rPr>
              <a:t> recursivitate.</a:t>
            </a:r>
            <a:endParaRPr sz="1800" b="0" i="0" u="none" strike="noStrike" cap="none">
              <a:solidFill>
                <a:schemeClr val="accent2"/>
              </a:solidFill>
              <a:latin typeface="Montserrat"/>
              <a:ea typeface="Montserrat"/>
              <a:cs typeface="Montserrat"/>
              <a:sym typeface="Montserrat"/>
            </a:endParaRPr>
          </a:p>
        </p:txBody>
      </p:sp>
      <p:grpSp>
        <p:nvGrpSpPr>
          <p:cNvPr id="102" name="Google Shape;102;p3"/>
          <p:cNvGrpSpPr/>
          <p:nvPr/>
        </p:nvGrpSpPr>
        <p:grpSpPr>
          <a:xfrm>
            <a:off x="121596" y="224716"/>
            <a:ext cx="405258" cy="379946"/>
            <a:chOff x="9901824" y="937343"/>
            <a:chExt cx="744273" cy="793950"/>
          </a:xfrm>
        </p:grpSpPr>
        <p:grpSp>
          <p:nvGrpSpPr>
            <p:cNvPr id="103" name="Google Shape;103;p3"/>
            <p:cNvGrpSpPr/>
            <p:nvPr/>
          </p:nvGrpSpPr>
          <p:grpSpPr>
            <a:xfrm>
              <a:off x="9901824" y="937343"/>
              <a:ext cx="744273" cy="793950"/>
              <a:chOff x="9901824" y="937343"/>
              <a:chExt cx="744273" cy="793950"/>
            </a:xfrm>
          </p:grpSpPr>
          <p:sp>
            <p:nvSpPr>
              <p:cNvPr id="104" name="Google Shape;104;p3"/>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 name="Google Shape;105;p3"/>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 name="Google Shape;106;p3"/>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 name="Google Shape;107;p3"/>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 name="Google Shape;108;p3"/>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 name="Google Shape;109;p3"/>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 name="Google Shape;110;p3"/>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 name="Google Shape;111;p3"/>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 name="Google Shape;112;p3"/>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 name="Google Shape;113;p3"/>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4" name="Google Shape;114;p3"/>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 name="Google Shape;115;p3"/>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 name="Google Shape;116;p3"/>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 name="Google Shape;117;p3"/>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 name="Google Shape;118;p3"/>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 name="Google Shape;119;p3"/>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pic>
        <p:nvPicPr>
          <p:cNvPr id="120" name="Google Shape;120;p3"/>
          <p:cNvPicPr preferRelativeResize="0"/>
          <p:nvPr/>
        </p:nvPicPr>
        <p:blipFill>
          <a:blip r:embed="rId3">
            <a:alphaModFix/>
          </a:blip>
          <a:stretch>
            <a:fillRect/>
          </a:stretch>
        </p:blipFill>
        <p:spPr>
          <a:xfrm>
            <a:off x="7516050" y="3649818"/>
            <a:ext cx="1304075" cy="1247575"/>
          </a:xfrm>
          <a:prstGeom prst="rect">
            <a:avLst/>
          </a:prstGeom>
          <a:noFill/>
          <a:ln>
            <a:noFill/>
          </a:ln>
        </p:spPr>
      </p:pic>
      <p:pic>
        <p:nvPicPr>
          <p:cNvPr id="121" name="Google Shape;121;p3"/>
          <p:cNvPicPr preferRelativeResize="0"/>
          <p:nvPr/>
        </p:nvPicPr>
        <p:blipFill>
          <a:blip r:embed="rId4">
            <a:alphaModFix/>
          </a:blip>
          <a:stretch>
            <a:fillRect/>
          </a:stretch>
        </p:blipFill>
        <p:spPr>
          <a:xfrm>
            <a:off x="-1350650" y="1181150"/>
            <a:ext cx="2275176" cy="2275176"/>
          </a:xfrm>
          <a:prstGeom prst="rect">
            <a:avLst/>
          </a:prstGeom>
          <a:noFill/>
          <a:ln>
            <a:noFill/>
          </a:ln>
        </p:spPr>
      </p:pic>
      <p:sp>
        <p:nvSpPr>
          <p:cNvPr id="122" name="Google Shape;122;p3"/>
          <p:cNvSpPr/>
          <p:nvPr/>
        </p:nvSpPr>
        <p:spPr>
          <a:xfrm>
            <a:off x="571050" y="847249"/>
            <a:ext cx="7371600" cy="3564300"/>
          </a:xfrm>
          <a:prstGeom prst="rect">
            <a:avLst/>
          </a:prstGeom>
          <a:noFill/>
          <a:ln>
            <a:noFill/>
          </a:ln>
        </p:spPr>
        <p:txBody>
          <a:bodyPr spcFirstLastPara="1" wrap="square" lIns="91425" tIns="45700" rIns="91425" bIns="45700" anchor="t" anchorCtr="0">
            <a:noAutofit/>
          </a:bodyPr>
          <a:lstStyle/>
          <a:p>
            <a:pPr marL="0" lvl="0" indent="0" algn="l" rtl="0">
              <a:lnSpc>
                <a:spcPct val="171429"/>
              </a:lnSpc>
              <a:spcBef>
                <a:spcPts val="0"/>
              </a:spcBef>
              <a:spcAft>
                <a:spcPts val="0"/>
              </a:spcAft>
              <a:buNone/>
            </a:pPr>
            <a:r>
              <a:rPr lang="en-US">
                <a:highlight>
                  <a:srgbClr val="FFFFFF"/>
                </a:highlight>
                <a:latin typeface="Roboto"/>
                <a:ea typeface="Roboto"/>
                <a:cs typeface="Roboto"/>
                <a:sym typeface="Roboto"/>
              </a:rPr>
              <a:t>Prin urmare, valoarea maximă care poate fi obținută din „n” elemente este maxima următoarelor două valori.</a:t>
            </a:r>
            <a:endParaRPr>
              <a:highlight>
                <a:srgbClr val="FFFFFF"/>
              </a:highlight>
              <a:latin typeface="Roboto"/>
              <a:ea typeface="Roboto"/>
              <a:cs typeface="Roboto"/>
              <a:sym typeface="Roboto"/>
            </a:endParaRPr>
          </a:p>
          <a:p>
            <a:pPr marL="800100" lvl="0" indent="-317500" algn="l" rtl="0">
              <a:lnSpc>
                <a:spcPct val="158000"/>
              </a:lnSpc>
              <a:spcBef>
                <a:spcPts val="800"/>
              </a:spcBef>
              <a:spcAft>
                <a:spcPts val="0"/>
              </a:spcAft>
              <a:buSzPts val="1400"/>
              <a:buFont typeface="Roboto"/>
              <a:buAutoNum type="arabicPeriod"/>
            </a:pPr>
            <a:r>
              <a:rPr lang="en-US">
                <a:highlight>
                  <a:srgbClr val="FFFFFF"/>
                </a:highlight>
                <a:latin typeface="Roboto"/>
                <a:ea typeface="Roboto"/>
                <a:cs typeface="Roboto"/>
                <a:sym typeface="Roboto"/>
              </a:rPr>
              <a:t>Valoarea maximă obținută cu n-1 articole și greutatea W (cu excepția celui de-al n-lea articol).</a:t>
            </a:r>
            <a:endParaRPr>
              <a:highlight>
                <a:srgbClr val="FFFFFF"/>
              </a:highlight>
              <a:latin typeface="Roboto"/>
              <a:ea typeface="Roboto"/>
              <a:cs typeface="Roboto"/>
              <a:sym typeface="Roboto"/>
            </a:endParaRPr>
          </a:p>
          <a:p>
            <a:pPr marL="800100" lvl="0" indent="-317500" algn="l" rtl="0">
              <a:lnSpc>
                <a:spcPct val="158000"/>
              </a:lnSpc>
              <a:spcBef>
                <a:spcPts val="0"/>
              </a:spcBef>
              <a:spcAft>
                <a:spcPts val="0"/>
              </a:spcAft>
              <a:buSzPts val="1400"/>
              <a:buFont typeface="Roboto"/>
              <a:buAutoNum type="arabicPeriod"/>
            </a:pPr>
            <a:r>
              <a:rPr lang="en-US">
                <a:highlight>
                  <a:srgbClr val="FFFFFF"/>
                </a:highlight>
                <a:latin typeface="Roboto"/>
                <a:ea typeface="Roboto"/>
                <a:cs typeface="Roboto"/>
                <a:sym typeface="Roboto"/>
              </a:rPr>
              <a:t>Valoarea celui de-al n-lea element plus valoarea maximă obținută de n-1 elemente și W minus greutatea celui de-al n-lea articol (inclusiv al n-lea articol).</a:t>
            </a:r>
            <a:endParaRPr>
              <a:highlight>
                <a:srgbClr val="FFFFFF"/>
              </a:highlight>
              <a:latin typeface="Roboto"/>
              <a:ea typeface="Roboto"/>
              <a:cs typeface="Roboto"/>
              <a:sym typeface="Roboto"/>
            </a:endParaRPr>
          </a:p>
          <a:p>
            <a:pPr marL="0" lvl="0" indent="0" algn="l" rtl="0">
              <a:lnSpc>
                <a:spcPct val="171429"/>
              </a:lnSpc>
              <a:spcBef>
                <a:spcPts val="3600"/>
              </a:spcBef>
              <a:spcAft>
                <a:spcPts val="0"/>
              </a:spcAft>
              <a:buNone/>
            </a:pPr>
            <a:r>
              <a:rPr lang="en-US">
                <a:highlight>
                  <a:srgbClr val="FFFFFF"/>
                </a:highlight>
                <a:latin typeface="Roboto"/>
                <a:ea typeface="Roboto"/>
                <a:cs typeface="Roboto"/>
                <a:sym typeface="Roboto"/>
              </a:rPr>
              <a:t>Dacă greutatea articolului „n” este mai mare decât „W”, atunci articolul n nu poate fi inclus și </a:t>
            </a:r>
            <a:r>
              <a:rPr lang="en-US" b="1">
                <a:highlight>
                  <a:srgbClr val="FFFFFF"/>
                </a:highlight>
                <a:latin typeface="Roboto"/>
                <a:ea typeface="Roboto"/>
                <a:cs typeface="Roboto"/>
                <a:sym typeface="Roboto"/>
              </a:rPr>
              <a:t>Cazul 1</a:t>
            </a:r>
            <a:r>
              <a:rPr lang="en-US">
                <a:highlight>
                  <a:srgbClr val="FFFFFF"/>
                </a:highlight>
                <a:latin typeface="Roboto"/>
                <a:ea typeface="Roboto"/>
                <a:cs typeface="Roboto"/>
                <a:sym typeface="Roboto"/>
              </a:rPr>
              <a:t> este singura posibilitate.</a:t>
            </a:r>
            <a:endParaRPr>
              <a:highlight>
                <a:srgbClr val="FFFFFF"/>
              </a:highlight>
              <a:latin typeface="Roboto"/>
              <a:ea typeface="Roboto"/>
              <a:cs typeface="Roboto"/>
              <a:sym typeface="Roboto"/>
            </a:endParaRPr>
          </a:p>
          <a:p>
            <a:pPr marL="0" lvl="0" indent="0" algn="l" rtl="0">
              <a:lnSpc>
                <a:spcPct val="171429"/>
              </a:lnSpc>
              <a:spcBef>
                <a:spcPts val="800"/>
              </a:spcBef>
              <a:spcAft>
                <a:spcPts val="0"/>
              </a:spcAft>
              <a:buNone/>
            </a:pPr>
            <a:endParaRPr sz="1200">
              <a:highlight>
                <a:srgbClr val="FFFFFF"/>
              </a:highlight>
              <a:latin typeface="Roboto"/>
              <a:ea typeface="Roboto"/>
              <a:cs typeface="Roboto"/>
              <a:sym typeface="Roboto"/>
            </a:endParaRPr>
          </a:p>
          <a:p>
            <a:pPr marL="0" marR="0" lvl="0" indent="0" algn="just" rtl="0">
              <a:lnSpc>
                <a:spcPct val="150000"/>
              </a:lnSpc>
              <a:spcBef>
                <a:spcPts val="800"/>
              </a:spcBef>
              <a:spcAft>
                <a:spcPts val="0"/>
              </a:spcAft>
              <a:buNone/>
            </a:pPr>
            <a:endParaRPr>
              <a:latin typeface="Montserrat"/>
              <a:ea typeface="Montserrat"/>
              <a:cs typeface="Montserrat"/>
              <a:sym typeface="Montserrat"/>
            </a:endParaRPr>
          </a:p>
        </p:txBody>
      </p:sp>
      <p:pic>
        <p:nvPicPr>
          <p:cNvPr id="123" name="Google Shape;123;p3"/>
          <p:cNvPicPr preferRelativeResize="0"/>
          <p:nvPr/>
        </p:nvPicPr>
        <p:blipFill>
          <a:blip r:embed="rId5">
            <a:alphaModFix/>
          </a:blip>
          <a:stretch>
            <a:fillRect/>
          </a:stretch>
        </p:blipFill>
        <p:spPr>
          <a:xfrm>
            <a:off x="7516050" y="147566"/>
            <a:ext cx="1359014" cy="12475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95ed4b23a6_0_3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7</a:t>
            </a:fld>
            <a:endParaRPr/>
          </a:p>
        </p:txBody>
      </p:sp>
      <p:pic>
        <p:nvPicPr>
          <p:cNvPr id="129" name="Google Shape;129;g95ed4b23a6_0_38"/>
          <p:cNvPicPr preferRelativeResize="0"/>
          <p:nvPr/>
        </p:nvPicPr>
        <p:blipFill>
          <a:blip r:embed="rId3">
            <a:alphaModFix/>
          </a:blip>
          <a:stretch>
            <a:fillRect/>
          </a:stretch>
        </p:blipFill>
        <p:spPr>
          <a:xfrm>
            <a:off x="152400" y="152400"/>
            <a:ext cx="5578846" cy="4838701"/>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95ed4b23a6_0_4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8</a:t>
            </a:fld>
            <a:endParaRPr/>
          </a:p>
        </p:txBody>
      </p:sp>
      <p:sp>
        <p:nvSpPr>
          <p:cNvPr id="135" name="Google Shape;135;g95ed4b23a6_0_43"/>
          <p:cNvSpPr txBox="1"/>
          <p:nvPr/>
        </p:nvSpPr>
        <p:spPr>
          <a:xfrm>
            <a:off x="114750" y="215775"/>
            <a:ext cx="8914500" cy="9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Trebuie remarcat faptul că funcția de mai sus calculează aceleași subprobleme din nou și din nou. Vezi următorul arbore de recursivitate, K (1, 1) este evaluat de două ori. Complexitatea în timp a acestei soluții recursive naive este exponențială (2 ^ n).</a:t>
            </a:r>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US" sz="1250" b="1">
                <a:latin typeface="Comfortaa"/>
                <a:ea typeface="Comfortaa"/>
                <a:cs typeface="Comfortaa"/>
                <a:sym typeface="Comfortaa"/>
              </a:rPr>
              <a:t>În următorul arbore de recursivitate, se referă K () </a:t>
            </a:r>
            <a:endParaRPr sz="1250" b="1">
              <a:latin typeface="Comfortaa"/>
              <a:ea typeface="Comfortaa"/>
              <a:cs typeface="Comfortaa"/>
              <a:sym typeface="Comfortaa"/>
            </a:endParaRPr>
          </a:p>
          <a:p>
            <a:pPr marL="0" lvl="0" indent="0" algn="l" rtl="0">
              <a:spcBef>
                <a:spcPts val="0"/>
              </a:spcBef>
              <a:spcAft>
                <a:spcPts val="0"/>
              </a:spcAft>
              <a:buNone/>
            </a:pPr>
            <a:r>
              <a:rPr lang="en-US" sz="1250" b="1">
                <a:latin typeface="Comfortaa"/>
                <a:ea typeface="Comfortaa"/>
                <a:cs typeface="Comfortaa"/>
                <a:sym typeface="Comfortaa"/>
              </a:rPr>
              <a:t>to ruczac (). Cei doi parametri indicați în</a:t>
            </a:r>
            <a:endParaRPr sz="1250" b="1">
              <a:latin typeface="Comfortaa"/>
              <a:ea typeface="Comfortaa"/>
              <a:cs typeface="Comfortaa"/>
              <a:sym typeface="Comfortaa"/>
            </a:endParaRPr>
          </a:p>
          <a:p>
            <a:pPr marL="0" lvl="0" indent="0" algn="l" rtl="0">
              <a:spcBef>
                <a:spcPts val="0"/>
              </a:spcBef>
              <a:spcAft>
                <a:spcPts val="0"/>
              </a:spcAft>
              <a:buNone/>
            </a:pPr>
            <a:r>
              <a:rPr lang="en-US" sz="1250" b="1">
                <a:latin typeface="Comfortaa"/>
                <a:ea typeface="Comfortaa"/>
                <a:cs typeface="Comfortaa"/>
                <a:sym typeface="Comfortaa"/>
              </a:rPr>
              <a:t>arborele recursiv următor sunt n și W.</a:t>
            </a:r>
            <a:endParaRPr sz="1250" b="1">
              <a:latin typeface="Comfortaa"/>
              <a:ea typeface="Comfortaa"/>
              <a:cs typeface="Comfortaa"/>
              <a:sym typeface="Comfortaa"/>
            </a:endParaRPr>
          </a:p>
          <a:p>
            <a:pPr marL="0" lvl="0" indent="0" algn="l" rtl="0">
              <a:spcBef>
                <a:spcPts val="0"/>
              </a:spcBef>
              <a:spcAft>
                <a:spcPts val="0"/>
              </a:spcAft>
              <a:buNone/>
            </a:pPr>
            <a:r>
              <a:rPr lang="en-US" sz="1250" b="1">
                <a:latin typeface="Comfortaa"/>
                <a:ea typeface="Comfortaa"/>
                <a:cs typeface="Comfortaa"/>
                <a:sym typeface="Comfortaa"/>
              </a:rPr>
              <a:t>Arborele recursiv este pentru următoarele </a:t>
            </a:r>
            <a:endParaRPr sz="1250" b="1">
              <a:latin typeface="Comfortaa"/>
              <a:ea typeface="Comfortaa"/>
              <a:cs typeface="Comfortaa"/>
              <a:sym typeface="Comfortaa"/>
            </a:endParaRPr>
          </a:p>
          <a:p>
            <a:pPr marL="0" lvl="0" indent="0" algn="l" rtl="0">
              <a:spcBef>
                <a:spcPts val="0"/>
              </a:spcBef>
              <a:spcAft>
                <a:spcPts val="0"/>
              </a:spcAft>
              <a:buNone/>
            </a:pPr>
            <a:r>
              <a:rPr lang="en-US" sz="1250" b="1">
                <a:latin typeface="Comfortaa"/>
                <a:ea typeface="Comfortaa"/>
                <a:cs typeface="Comfortaa"/>
                <a:sym typeface="Comfortaa"/>
              </a:rPr>
              <a:t>eșantioane de intrări.</a:t>
            </a:r>
            <a:endParaRPr sz="1250" b="1">
              <a:latin typeface="Comfortaa"/>
              <a:ea typeface="Comfortaa"/>
              <a:cs typeface="Comfortaa"/>
              <a:sym typeface="Comfortaa"/>
            </a:endParaRPr>
          </a:p>
          <a:p>
            <a:pPr marL="0" lvl="0" indent="0" algn="l" rtl="0">
              <a:spcBef>
                <a:spcPts val="0"/>
              </a:spcBef>
              <a:spcAft>
                <a:spcPts val="0"/>
              </a:spcAft>
              <a:buNone/>
            </a:pPr>
            <a:r>
              <a:rPr lang="en-US" sz="1250" b="1">
                <a:latin typeface="Comfortaa"/>
                <a:ea typeface="Comfortaa"/>
                <a:cs typeface="Comfortaa"/>
                <a:sym typeface="Comfortaa"/>
              </a:rPr>
              <a:t>wt [] = {1, 1, 1}, W = 2, val [] = {10, 20, 30}</a:t>
            </a:r>
            <a:endParaRPr sz="1250" b="1">
              <a:latin typeface="Comfortaa"/>
              <a:ea typeface="Comfortaa"/>
              <a:cs typeface="Comfortaa"/>
              <a:sym typeface="Comfortaa"/>
            </a:endParaRPr>
          </a:p>
          <a:p>
            <a:pPr marL="0" lvl="0" indent="0" algn="l" rtl="0">
              <a:spcBef>
                <a:spcPts val="0"/>
              </a:spcBef>
              <a:spcAft>
                <a:spcPts val="0"/>
              </a:spcAft>
              <a:buNone/>
            </a:pPr>
            <a:r>
              <a:rPr lang="en-US" sz="1250" b="1">
                <a:latin typeface="Comfortaa"/>
                <a:ea typeface="Comfortaa"/>
                <a:cs typeface="Comfortaa"/>
                <a:sym typeface="Comfortaa"/>
              </a:rPr>
              <a:t>                       K (n, W)</a:t>
            </a:r>
            <a:endParaRPr sz="1250" b="1">
              <a:latin typeface="Comfortaa"/>
              <a:ea typeface="Comfortaa"/>
              <a:cs typeface="Comfortaa"/>
              <a:sym typeface="Comfortaa"/>
            </a:endParaRPr>
          </a:p>
          <a:p>
            <a:pPr marL="0" lvl="0" indent="0" algn="l" rtl="0">
              <a:spcBef>
                <a:spcPts val="0"/>
              </a:spcBef>
              <a:spcAft>
                <a:spcPts val="0"/>
              </a:spcAft>
              <a:buNone/>
            </a:pPr>
            <a:r>
              <a:rPr lang="en-US" sz="1250" b="1">
                <a:latin typeface="Comfortaa"/>
                <a:ea typeface="Comfortaa"/>
                <a:cs typeface="Comfortaa"/>
                <a:sym typeface="Comfortaa"/>
              </a:rPr>
              <a:t>                       K (3, 2)  </a:t>
            </a:r>
            <a:endParaRPr sz="1250" b="1">
              <a:latin typeface="Comfortaa"/>
              <a:ea typeface="Comfortaa"/>
              <a:cs typeface="Comfortaa"/>
              <a:sym typeface="Comfortaa"/>
            </a:endParaRPr>
          </a:p>
          <a:p>
            <a:pPr marL="0" lvl="0" indent="0" algn="l" rtl="0">
              <a:spcBef>
                <a:spcPts val="0"/>
              </a:spcBef>
              <a:spcAft>
                <a:spcPts val="0"/>
              </a:spcAft>
              <a:buNone/>
            </a:pPr>
            <a:r>
              <a:rPr lang="en-US" sz="1250" b="1">
                <a:latin typeface="Comfortaa"/>
                <a:ea typeface="Comfortaa"/>
                <a:cs typeface="Comfortaa"/>
                <a:sym typeface="Comfortaa"/>
              </a:rPr>
              <a:t>                   /            \ </a:t>
            </a:r>
            <a:endParaRPr sz="1250" b="1">
              <a:latin typeface="Comfortaa"/>
              <a:ea typeface="Comfortaa"/>
              <a:cs typeface="Comfortaa"/>
              <a:sym typeface="Comfortaa"/>
            </a:endParaRPr>
          </a:p>
          <a:p>
            <a:pPr marL="0" lvl="0" indent="0" algn="l" rtl="0">
              <a:spcBef>
                <a:spcPts val="0"/>
              </a:spcBef>
              <a:spcAft>
                <a:spcPts val="0"/>
              </a:spcAft>
              <a:buNone/>
            </a:pPr>
            <a:r>
              <a:rPr lang="en-US" sz="1250" b="1">
                <a:latin typeface="Comfortaa"/>
                <a:ea typeface="Comfortaa"/>
                <a:cs typeface="Comfortaa"/>
                <a:sym typeface="Comfortaa"/>
              </a:rPr>
              <a:t>                 /                \               </a:t>
            </a:r>
            <a:endParaRPr sz="1250" b="1">
              <a:latin typeface="Comfortaa"/>
              <a:ea typeface="Comfortaa"/>
              <a:cs typeface="Comfortaa"/>
              <a:sym typeface="Comfortaa"/>
            </a:endParaRPr>
          </a:p>
          <a:p>
            <a:pPr marL="0" lvl="0" indent="0" algn="l" rtl="0">
              <a:spcBef>
                <a:spcPts val="0"/>
              </a:spcBef>
              <a:spcAft>
                <a:spcPts val="0"/>
              </a:spcAft>
              <a:buNone/>
            </a:pPr>
            <a:r>
              <a:rPr lang="en-US" sz="1250" b="1">
                <a:latin typeface="Comfortaa"/>
                <a:ea typeface="Comfortaa"/>
                <a:cs typeface="Comfortaa"/>
                <a:sym typeface="Comfortaa"/>
              </a:rPr>
              <a:t>            K (2, 2) K (2, 1)</a:t>
            </a:r>
            <a:endParaRPr sz="1250" b="1">
              <a:latin typeface="Comfortaa"/>
              <a:ea typeface="Comfortaa"/>
              <a:cs typeface="Comfortaa"/>
              <a:sym typeface="Comfortaa"/>
            </a:endParaRPr>
          </a:p>
          <a:p>
            <a:pPr marL="0" lvl="0" indent="0" algn="l" rtl="0">
              <a:spcBef>
                <a:spcPts val="0"/>
              </a:spcBef>
              <a:spcAft>
                <a:spcPts val="0"/>
              </a:spcAft>
              <a:buNone/>
            </a:pPr>
            <a:r>
              <a:rPr lang="en-US" sz="1250" b="1">
                <a:latin typeface="Comfortaa"/>
                <a:ea typeface="Comfortaa"/>
                <a:cs typeface="Comfortaa"/>
                <a:sym typeface="Comfortaa"/>
              </a:rPr>
              <a:t>          /       \                  /    \ </a:t>
            </a:r>
            <a:endParaRPr sz="1250" b="1">
              <a:latin typeface="Comfortaa"/>
              <a:ea typeface="Comfortaa"/>
              <a:cs typeface="Comfortaa"/>
              <a:sym typeface="Comfortaa"/>
            </a:endParaRPr>
          </a:p>
          <a:p>
            <a:pPr marL="0" lvl="0" indent="0" algn="l" rtl="0">
              <a:spcBef>
                <a:spcPts val="0"/>
              </a:spcBef>
              <a:spcAft>
                <a:spcPts val="0"/>
              </a:spcAft>
              <a:buNone/>
            </a:pPr>
            <a:r>
              <a:rPr lang="en-US" sz="1250" b="1">
                <a:latin typeface="Comfortaa"/>
                <a:ea typeface="Comfortaa"/>
                <a:cs typeface="Comfortaa"/>
                <a:sym typeface="Comfortaa"/>
              </a:rPr>
              <a:t>        /           \              /        \</a:t>
            </a:r>
            <a:endParaRPr sz="1250" b="1">
              <a:latin typeface="Comfortaa"/>
              <a:ea typeface="Comfortaa"/>
              <a:cs typeface="Comfortaa"/>
              <a:sym typeface="Comfortaa"/>
            </a:endParaRPr>
          </a:p>
          <a:p>
            <a:pPr marL="0" lvl="0" indent="0" algn="l" rtl="0">
              <a:spcBef>
                <a:spcPts val="0"/>
              </a:spcBef>
              <a:spcAft>
                <a:spcPts val="0"/>
              </a:spcAft>
              <a:buNone/>
            </a:pPr>
            <a:r>
              <a:rPr lang="en-US" sz="1250" b="1">
                <a:latin typeface="Comfortaa"/>
                <a:ea typeface="Comfortaa"/>
                <a:cs typeface="Comfortaa"/>
                <a:sym typeface="Comfortaa"/>
              </a:rPr>
              <a:t>       K (1, 2) K (1, 1) K (1, 1) K (1, 0)</a:t>
            </a:r>
            <a:endParaRPr sz="1250" b="1">
              <a:latin typeface="Comfortaa"/>
              <a:ea typeface="Comfortaa"/>
              <a:cs typeface="Comfortaa"/>
              <a:sym typeface="Comfortaa"/>
            </a:endParaRPr>
          </a:p>
          <a:p>
            <a:pPr marL="0" lvl="0" indent="0" algn="l" rtl="0">
              <a:spcBef>
                <a:spcPts val="0"/>
              </a:spcBef>
              <a:spcAft>
                <a:spcPts val="0"/>
              </a:spcAft>
              <a:buNone/>
            </a:pPr>
            <a:r>
              <a:rPr lang="en-US" sz="1250" b="1">
                <a:latin typeface="Comfortaa"/>
                <a:ea typeface="Comfortaa"/>
                <a:cs typeface="Comfortaa"/>
                <a:sym typeface="Comfortaa"/>
              </a:rPr>
              <a:t>       /  \         /   \          /   \</a:t>
            </a:r>
            <a:endParaRPr sz="1250" b="1">
              <a:latin typeface="Comfortaa"/>
              <a:ea typeface="Comfortaa"/>
              <a:cs typeface="Comfortaa"/>
              <a:sym typeface="Comfortaa"/>
            </a:endParaRPr>
          </a:p>
          <a:p>
            <a:pPr marL="0" lvl="0" indent="0" algn="l" rtl="0">
              <a:spcBef>
                <a:spcPts val="0"/>
              </a:spcBef>
              <a:spcAft>
                <a:spcPts val="0"/>
              </a:spcAft>
              <a:buNone/>
            </a:pPr>
            <a:r>
              <a:rPr lang="en-US" sz="1250" b="1">
                <a:latin typeface="Comfortaa"/>
                <a:ea typeface="Comfortaa"/>
                <a:cs typeface="Comfortaa"/>
                <a:sym typeface="Comfortaa"/>
              </a:rPr>
              <a:t>     /      \     /       \      /       \</a:t>
            </a:r>
            <a:endParaRPr sz="1250" b="1">
              <a:latin typeface="Comfortaa"/>
              <a:ea typeface="Comfortaa"/>
              <a:cs typeface="Comfortaa"/>
              <a:sym typeface="Comfortaa"/>
            </a:endParaRPr>
          </a:p>
          <a:p>
            <a:pPr marL="0" lvl="0" indent="0" algn="l" rtl="0">
              <a:spcBef>
                <a:spcPts val="0"/>
              </a:spcBef>
              <a:spcAft>
                <a:spcPts val="0"/>
              </a:spcAft>
              <a:buNone/>
            </a:pPr>
            <a:r>
              <a:rPr lang="en-US" sz="1250" b="1">
                <a:latin typeface="Comfortaa"/>
                <a:ea typeface="Comfortaa"/>
                <a:cs typeface="Comfortaa"/>
                <a:sym typeface="Comfortaa"/>
              </a:rPr>
              <a:t>K (0, 2) K (0, 1) K (0, 1) K (0, 0) K (0, 1) K (0, 0)</a:t>
            </a:r>
            <a:endParaRPr sz="1250" b="1">
              <a:latin typeface="Comfortaa"/>
              <a:ea typeface="Comfortaa"/>
              <a:cs typeface="Comfortaa"/>
              <a:sym typeface="Comfortaa"/>
            </a:endParaRPr>
          </a:p>
          <a:p>
            <a:pPr marL="0" lvl="0" indent="0" algn="l" rtl="0">
              <a:spcBef>
                <a:spcPts val="0"/>
              </a:spcBef>
              <a:spcAft>
                <a:spcPts val="0"/>
              </a:spcAft>
              <a:buNone/>
            </a:pPr>
            <a:r>
              <a:rPr lang="en-US" sz="1250" b="1">
                <a:latin typeface="Comfortaa"/>
                <a:ea typeface="Comfortaa"/>
                <a:cs typeface="Comfortaa"/>
                <a:sym typeface="Comfortaa"/>
              </a:rPr>
              <a:t>Arborele de recursiune pentru capacitatea rucsacului 2 </a:t>
            </a:r>
            <a:endParaRPr sz="1250" b="1">
              <a:latin typeface="Comfortaa"/>
              <a:ea typeface="Comfortaa"/>
              <a:cs typeface="Comfortaa"/>
              <a:sym typeface="Comfortaa"/>
            </a:endParaRPr>
          </a:p>
          <a:p>
            <a:pPr marL="101600" marR="101600" lvl="0" indent="0" algn="l" rtl="0">
              <a:lnSpc>
                <a:spcPct val="158000"/>
              </a:lnSpc>
              <a:spcBef>
                <a:spcPts val="0"/>
              </a:spcBef>
              <a:spcAft>
                <a:spcPts val="0"/>
              </a:spcAft>
              <a:buNone/>
            </a:pPr>
            <a:r>
              <a:rPr lang="en-US" sz="1250" b="1">
                <a:latin typeface="Comfortaa"/>
                <a:ea typeface="Comfortaa"/>
                <a:cs typeface="Comfortaa"/>
                <a:sym typeface="Comfortaa"/>
              </a:rPr>
              <a:t>unități și 3 articole de 1 unitate de greutate.</a:t>
            </a:r>
            <a:endParaRPr sz="1250" b="1">
              <a:latin typeface="Comfortaa"/>
              <a:ea typeface="Comfortaa"/>
              <a:cs typeface="Comfortaa"/>
              <a:sym typeface="Comfortaa"/>
            </a:endParaRPr>
          </a:p>
          <a:p>
            <a:pPr marL="0" lvl="0" indent="0" algn="l" rtl="0">
              <a:spcBef>
                <a:spcPts val="800"/>
              </a:spcBef>
              <a:spcAft>
                <a:spcPts val="0"/>
              </a:spcAft>
              <a:buNone/>
            </a:pPr>
            <a:endParaRPr sz="1200">
              <a:latin typeface="Roboto"/>
              <a:ea typeface="Roboto"/>
              <a:cs typeface="Roboto"/>
              <a:sym typeface="Roboto"/>
            </a:endParaRPr>
          </a:p>
        </p:txBody>
      </p:sp>
      <p:pic>
        <p:nvPicPr>
          <p:cNvPr id="136" name="Google Shape;136;g95ed4b23a6_0_43"/>
          <p:cNvPicPr preferRelativeResize="0"/>
          <p:nvPr/>
        </p:nvPicPr>
        <p:blipFill>
          <a:blip r:embed="rId3">
            <a:alphaModFix/>
          </a:blip>
          <a:stretch>
            <a:fillRect/>
          </a:stretch>
        </p:blipFill>
        <p:spPr>
          <a:xfrm>
            <a:off x="2847175" y="2372750"/>
            <a:ext cx="2118275" cy="12709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95ed4b23a6_1_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9</a:t>
            </a:fld>
            <a:endParaRPr/>
          </a:p>
        </p:txBody>
      </p:sp>
      <p:sp>
        <p:nvSpPr>
          <p:cNvPr id="142" name="Google Shape;142;g95ed4b23a6_1_0"/>
          <p:cNvSpPr txBox="1"/>
          <p:nvPr/>
        </p:nvSpPr>
        <p:spPr>
          <a:xfrm>
            <a:off x="571050" y="254105"/>
            <a:ext cx="75633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u="sng">
                <a:highlight>
                  <a:srgbClr val="FFFFFF"/>
                </a:highlight>
              </a:rPr>
              <a:t>Metoda 2</a:t>
            </a:r>
            <a:r>
              <a:rPr lang="en-US" sz="1800" b="1">
                <a:highlight>
                  <a:srgbClr val="FFFFFF"/>
                </a:highlight>
              </a:rPr>
              <a:t> :</a:t>
            </a:r>
            <a:r>
              <a:rPr lang="en-US" sz="1800">
                <a:highlight>
                  <a:srgbClr val="FFFFFF"/>
                </a:highlight>
              </a:rPr>
              <a:t> </a:t>
            </a:r>
            <a:r>
              <a:rPr lang="en-US" sz="1800">
                <a:highlight>
                  <a:srgbClr val="C9D7F1"/>
                </a:highlight>
              </a:rPr>
              <a:t>programare dinamică(DP)</a:t>
            </a:r>
            <a:r>
              <a:rPr lang="en-US" sz="1800">
                <a:highlight>
                  <a:srgbClr val="FFFFFF"/>
                </a:highlight>
              </a:rPr>
              <a:t>.</a:t>
            </a:r>
            <a:endParaRPr sz="1800" i="0" u="none" strike="noStrike" cap="none">
              <a:solidFill>
                <a:schemeClr val="accent2"/>
              </a:solidFill>
            </a:endParaRPr>
          </a:p>
        </p:txBody>
      </p:sp>
      <p:grpSp>
        <p:nvGrpSpPr>
          <p:cNvPr id="143" name="Google Shape;143;g95ed4b23a6_1_0"/>
          <p:cNvGrpSpPr/>
          <p:nvPr/>
        </p:nvGrpSpPr>
        <p:grpSpPr>
          <a:xfrm>
            <a:off x="121578" y="224761"/>
            <a:ext cx="405257" cy="379985"/>
            <a:chOff x="9901824" y="937343"/>
            <a:chExt cx="744273" cy="793950"/>
          </a:xfrm>
        </p:grpSpPr>
        <p:grpSp>
          <p:nvGrpSpPr>
            <p:cNvPr id="144" name="Google Shape;144;g95ed4b23a6_1_0"/>
            <p:cNvGrpSpPr/>
            <p:nvPr/>
          </p:nvGrpSpPr>
          <p:grpSpPr>
            <a:xfrm>
              <a:off x="9901824" y="937343"/>
              <a:ext cx="744273" cy="793950"/>
              <a:chOff x="9901824" y="937343"/>
              <a:chExt cx="744273" cy="793950"/>
            </a:xfrm>
          </p:grpSpPr>
          <p:sp>
            <p:nvSpPr>
              <p:cNvPr id="145" name="Google Shape;145;g95ed4b23a6_1_0"/>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 name="Google Shape;146;g95ed4b23a6_1_0"/>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 name="Google Shape;147;g95ed4b23a6_1_0"/>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 name="Google Shape;148;g95ed4b23a6_1_0"/>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 name="Google Shape;149;g95ed4b23a6_1_0"/>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 name="Google Shape;150;g95ed4b23a6_1_0"/>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 name="Google Shape;151;g95ed4b23a6_1_0"/>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 name="Google Shape;152;g95ed4b23a6_1_0"/>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 name="Google Shape;153;g95ed4b23a6_1_0"/>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 name="Google Shape;154;g95ed4b23a6_1_0"/>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55" name="Google Shape;155;g95ed4b23a6_1_0"/>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6" name="Google Shape;156;g95ed4b23a6_1_0"/>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 name="Google Shape;157;g95ed4b23a6_1_0"/>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 name="Google Shape;158;g95ed4b23a6_1_0"/>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 name="Google Shape;159;g95ed4b23a6_1_0"/>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 name="Google Shape;160;g95ed4b23a6_1_0"/>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61" name="Google Shape;161;g95ed4b23a6_1_0"/>
          <p:cNvSpPr txBox="1"/>
          <p:nvPr/>
        </p:nvSpPr>
        <p:spPr>
          <a:xfrm>
            <a:off x="526825" y="531325"/>
            <a:ext cx="6771300" cy="4512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a:p>
            <a:pPr marL="0" lvl="0" indent="0" algn="l" rtl="0">
              <a:lnSpc>
                <a:spcPct val="115000"/>
              </a:lnSpc>
              <a:spcBef>
                <a:spcPts val="0"/>
              </a:spcBef>
              <a:spcAft>
                <a:spcPts val="0"/>
              </a:spcAft>
              <a:buNone/>
            </a:pPr>
            <a:r>
              <a:rPr lang="en-US" b="1"/>
              <a:t>Abordare:</a:t>
            </a:r>
            <a:r>
              <a:rPr lang="en-US"/>
              <a:t> În programarea dinamică vom lucra luând în considerare aceleași cazuri ca cele menționate în abordarea recursivă. Într-un tabel </a:t>
            </a:r>
            <a:r>
              <a:rPr lang="en-US" b="1"/>
              <a:t>DP [] []</a:t>
            </a:r>
            <a:r>
              <a:rPr lang="en-US"/>
              <a:t> să luăm în considerare </a:t>
            </a:r>
            <a:r>
              <a:rPr lang="en-US" b="1"/>
              <a:t>toate greutățile posibile de la '1' la 'W' drept coloane și greutăți care pot fi păstrate ca rândurile.</a:t>
            </a:r>
            <a:endParaRPr b="1"/>
          </a:p>
          <a:p>
            <a:pPr marL="0" lvl="0" indent="0" algn="l" rtl="0">
              <a:lnSpc>
                <a:spcPct val="115000"/>
              </a:lnSpc>
              <a:spcBef>
                <a:spcPts val="800"/>
              </a:spcBef>
              <a:spcAft>
                <a:spcPts val="0"/>
              </a:spcAft>
              <a:buNone/>
            </a:pPr>
            <a:r>
              <a:rPr lang="en-US"/>
              <a:t>Starea DP [i] [j] va indica valoarea maximă a „greutății j”, luând în considerare toate valorile de la „1 la i”. Deci, dacă luăm în considerare „wi” (greutatea în rândul „i”) îl putem completa în toate coloanele care au „valori de greutate&gt; wi”. Acum pot avea loc două posibilități:</a:t>
            </a:r>
            <a:endParaRPr/>
          </a:p>
          <a:p>
            <a:pPr marL="800100" lvl="0" indent="-317500" algn="l" rtl="0">
              <a:lnSpc>
                <a:spcPct val="115000"/>
              </a:lnSpc>
              <a:spcBef>
                <a:spcPts val="800"/>
              </a:spcBef>
              <a:spcAft>
                <a:spcPts val="0"/>
              </a:spcAft>
              <a:buSzPts val="1400"/>
              <a:buFont typeface="Arial"/>
              <a:buChar char="●"/>
            </a:pPr>
            <a:r>
              <a:rPr lang="en-US"/>
              <a:t>Completați „wi” în coloana dată.</a:t>
            </a:r>
            <a:endParaRPr/>
          </a:p>
          <a:p>
            <a:pPr marL="800100" lvl="0" indent="-317500" algn="l" rtl="0">
              <a:lnSpc>
                <a:spcPct val="115000"/>
              </a:lnSpc>
              <a:spcBef>
                <a:spcPts val="0"/>
              </a:spcBef>
              <a:spcAft>
                <a:spcPts val="0"/>
              </a:spcAft>
              <a:buSzPts val="1400"/>
              <a:buFont typeface="Arial"/>
              <a:buChar char="●"/>
            </a:pPr>
            <a:r>
              <a:rPr lang="en-US"/>
              <a:t>Nu completați „wi” în coloana dată.Acum trebuie să luăm maximum aceste două posibilități, formal dacă nu completăm greutatea „i” în coloana „j”, atunci starea DP [i] [j] va fi aceeași cu DP [i-1] [j], dar dacă umplem greutatea, DP [i] [j] va fi egală cu valoarea „wi” + valoarea coloanei care cântărește „j-wi” din rândul anterior. Deci, luăm maximum aceste două posibilități pentru a umple starea actuală. Această </a:t>
            </a:r>
            <a:r>
              <a:rPr lang="en-US" b="1"/>
              <a:t>vizualizare va clarifica conceptul</a:t>
            </a:r>
            <a:r>
              <a:rPr lang="en-US"/>
              <a:t>:</a:t>
            </a:r>
            <a:endParaRPr/>
          </a:p>
        </p:txBody>
      </p:sp>
      <p:pic>
        <p:nvPicPr>
          <p:cNvPr id="162" name="Google Shape;162;g95ed4b23a6_1_0"/>
          <p:cNvPicPr preferRelativeResize="0"/>
          <p:nvPr/>
        </p:nvPicPr>
        <p:blipFill>
          <a:blip r:embed="rId3">
            <a:alphaModFix/>
          </a:blip>
          <a:stretch>
            <a:fillRect/>
          </a:stretch>
        </p:blipFill>
        <p:spPr>
          <a:xfrm>
            <a:off x="6950100" y="1482275"/>
            <a:ext cx="2465174" cy="19271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lvia template">
  <a:themeElements>
    <a:clrScheme name="Custom 347">
      <a:dk1>
        <a:srgbClr val="222222"/>
      </a:dk1>
      <a:lt1>
        <a:srgbClr val="FFFFFF"/>
      </a:lt1>
      <a:dk2>
        <a:srgbClr val="111111"/>
      </a:dk2>
      <a:lt2>
        <a:srgbClr val="E7E4DF"/>
      </a:lt2>
      <a:accent1>
        <a:srgbClr val="F20122"/>
      </a:accent1>
      <a:accent2>
        <a:srgbClr val="CA0000"/>
      </a:accent2>
      <a:accent3>
        <a:srgbClr val="FF6A00"/>
      </a:accent3>
      <a:accent4>
        <a:srgbClr val="FF9F00"/>
      </a:accent4>
      <a:accent5>
        <a:srgbClr val="999999"/>
      </a:accent5>
      <a:accent6>
        <a:srgbClr val="D9D9D9"/>
      </a:accent6>
      <a:hlink>
        <a:srgbClr val="F2012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1075</Words>
  <Application>Microsoft Office PowerPoint</Application>
  <PresentationFormat>Экран (16:9)</PresentationFormat>
  <Paragraphs>111</Paragraphs>
  <Slides>14</Slides>
  <Notes>14</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14</vt:i4>
      </vt:variant>
    </vt:vector>
  </HeadingPairs>
  <TitlesOfParts>
    <vt:vector size="23" baseType="lpstr">
      <vt:lpstr>Arial</vt:lpstr>
      <vt:lpstr>Roboto</vt:lpstr>
      <vt:lpstr>Montserrat</vt:lpstr>
      <vt:lpstr>Comfortaa</vt:lpstr>
      <vt:lpstr>Lato Light</vt:lpstr>
      <vt:lpstr>Lato Black</vt:lpstr>
      <vt:lpstr>Courier New</vt:lpstr>
      <vt:lpstr>Calibri</vt:lpstr>
      <vt:lpstr>Silvia template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TDT</cp:lastModifiedBy>
  <cp:revision>1</cp:revision>
  <dcterms:modified xsi:type="dcterms:W3CDTF">2020-08-29T12:59:54Z</dcterms:modified>
</cp:coreProperties>
</file>