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9"/>
  </p:notesMasterIdLst>
  <p:sldIdLst>
    <p:sldId id="258" r:id="rId2"/>
    <p:sldId id="259" r:id="rId3"/>
    <p:sldId id="289" r:id="rId4"/>
    <p:sldId id="290" r:id="rId5"/>
    <p:sldId id="275" r:id="rId6"/>
    <p:sldId id="276" r:id="rId7"/>
    <p:sldId id="278" r:id="rId8"/>
    <p:sldId id="277" r:id="rId9"/>
    <p:sldId id="295" r:id="rId10"/>
    <p:sldId id="282" r:id="rId11"/>
    <p:sldId id="292" r:id="rId12"/>
    <p:sldId id="294" r:id="rId13"/>
    <p:sldId id="293" r:id="rId14"/>
    <p:sldId id="296" r:id="rId15"/>
    <p:sldId id="297" r:id="rId16"/>
    <p:sldId id="263" r:id="rId17"/>
    <p:sldId id="266" r:id="rId18"/>
  </p:sldIdLst>
  <p:sldSz cx="9144000" cy="6858000" type="screen4x3"/>
  <p:notesSz cx="6858000" cy="9144000"/>
  <p:embeddedFontLst>
    <p:embeddedFont>
      <p:font typeface="Roboto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4082">
          <p15:clr>
            <a:srgbClr val="9AA0A6"/>
          </p15:clr>
        </p15:guide>
        <p15:guide id="4" orient="horz" pos="23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C6481A85-3020-45F0-A779-C542D02EFD3E}">
  <a:tblStyle styleId="{C6481A85-3020-45F0-A779-C542D02EFD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8" d="100"/>
          <a:sy n="118" d="100"/>
        </p:scale>
        <p:origin x="-1434" y="54"/>
      </p:cViewPr>
      <p:guideLst>
        <p:guide orient="horz" pos="4082"/>
        <p:guide orient="horz" pos="238"/>
        <p:guide pos="5533"/>
        <p:guide pos="2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74793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83ec99fb9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83ec99fb9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00550" y="1901958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-2">
  <p:cSld name="CUSTOM_4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362300" y="1616750"/>
            <a:ext cx="4748700" cy="47532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" name="Google Shape;65;p15"/>
          <p:cNvSpPr txBox="1">
            <a:spLocks noGrp="1"/>
          </p:cNvSpPr>
          <p:nvPr>
            <p:ph type="subTitle" idx="1"/>
          </p:nvPr>
        </p:nvSpPr>
        <p:spPr>
          <a:xfrm>
            <a:off x="500550" y="1763225"/>
            <a:ext cx="44286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2"/>
          </p:nvPr>
        </p:nvSpPr>
        <p:spPr>
          <a:xfrm>
            <a:off x="5555275" y="1763225"/>
            <a:ext cx="3151200" cy="43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00550" y="609750"/>
            <a:ext cx="77967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sz="1700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700"/>
              <a:buNone/>
              <a:defRPr sz="17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135425" y="5086600"/>
            <a:ext cx="5856300" cy="13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397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Маршрут вебинара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1359175" y="1737600"/>
            <a:ext cx="45057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810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 b="0">
                <a:solidFill>
                  <a:schemeClr val="dk1"/>
                </a:solidFill>
              </a:defRPr>
            </a:lvl1pPr>
            <a:lvl2pPr marL="914400" lvl="1" indent="-3302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6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6956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00"/>
              <a:buNone/>
              <a:defRPr sz="4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ubTitle" idx="1"/>
          </p:nvPr>
        </p:nvSpPr>
        <p:spPr>
          <a:xfrm>
            <a:off x="4348975" y="2694775"/>
            <a:ext cx="43917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1900"/>
              <a:buNone/>
              <a:defRPr sz="1900" b="1">
                <a:solidFill>
                  <a:srgbClr val="013D8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2"/>
          </p:nvPr>
        </p:nvSpPr>
        <p:spPr>
          <a:xfrm>
            <a:off x="4348975" y="3410125"/>
            <a:ext cx="4587900" cy="27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609075" y="16278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609075" y="388828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606200" y="1616750"/>
            <a:ext cx="7938600" cy="475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729150" y="1763225"/>
            <a:ext cx="8004000" cy="46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Courier New"/>
              <a:buNone/>
              <a:defRPr sz="15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-1">
  <p:cSld name="CUSTOM_2_1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606200" y="2858975"/>
            <a:ext cx="7938600" cy="3285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729150" y="3008071"/>
            <a:ext cx="8004000" cy="328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None/>
              <a:defRPr sz="15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2"/>
          </p:nvPr>
        </p:nvSpPr>
        <p:spPr>
          <a:xfrm>
            <a:off x="530000" y="1796975"/>
            <a:ext cx="8127000" cy="10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oboto"/>
              <a:buNone/>
              <a:defRPr sz="3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901958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9" r:id="rId8"/>
    <p:sldLayoutId id="2147483660" r:id="rId9"/>
    <p:sldLayoutId id="214748366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/>
          <p:nvPr/>
        </p:nvSpPr>
        <p:spPr>
          <a:xfrm>
            <a:off x="630000" y="3689750"/>
            <a:ext cx="1515000" cy="2425200"/>
          </a:xfrm>
          <a:prstGeom prst="rect">
            <a:avLst/>
          </a:prstGeom>
          <a:solidFill>
            <a:srgbClr val="013D8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43" name="Google Shape;143;p32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17" y="3992446"/>
            <a:ext cx="1819800" cy="1819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44" name="Google Shape;144;p32"/>
          <p:cNvSpPr txBox="1">
            <a:spLocks noGrp="1"/>
          </p:cNvSpPr>
          <p:nvPr>
            <p:ph type="title"/>
          </p:nvPr>
        </p:nvSpPr>
        <p:spPr>
          <a:xfrm>
            <a:off x="500550" y="1094951"/>
            <a:ext cx="8520600" cy="26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dirty="0"/>
              <a:t>Защита проекта</a:t>
            </a:r>
            <a:endParaRPr dirty="0"/>
          </a:p>
          <a:p>
            <a:pPr>
              <a:buSzPts val="1100"/>
            </a:pPr>
            <a:r>
              <a:rPr lang="ru" sz="2800" dirty="0"/>
              <a:t>Тема: </a:t>
            </a:r>
            <a:r>
              <a:rPr lang="ru-RU" sz="2800" dirty="0"/>
              <a:t>Применение алгоритма </a:t>
            </a:r>
            <a:r>
              <a:rPr lang="ru-RU" sz="2800" dirty="0" err="1" smtClean="0"/>
              <a:t>Ахо-Корасика</a:t>
            </a:r>
            <a:r>
              <a:rPr lang="ru-RU" sz="2800" dirty="0" smtClean="0"/>
              <a:t> </a:t>
            </a:r>
            <a:r>
              <a:rPr lang="ru-RU" sz="2800" dirty="0"/>
              <a:t>для интерпретации скриптов </a:t>
            </a:r>
            <a:r>
              <a:rPr lang="ru-RU" sz="2800" dirty="0" err="1"/>
              <a:t>domain-specific</a:t>
            </a:r>
            <a:r>
              <a:rPr lang="ru-RU" sz="2800" dirty="0"/>
              <a:t> </a:t>
            </a:r>
            <a:r>
              <a:rPr lang="ru-RU" sz="2800" dirty="0" err="1" smtClean="0"/>
              <a:t>language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5" name="Google Shape;145;p32"/>
          <p:cNvSpPr txBox="1">
            <a:spLocks noGrp="1"/>
          </p:cNvSpPr>
          <p:nvPr>
            <p:ph type="subTitle" idx="2"/>
          </p:nvPr>
        </p:nvSpPr>
        <p:spPr>
          <a:xfrm>
            <a:off x="3135425" y="4174975"/>
            <a:ext cx="5856300" cy="7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solidFill>
                  <a:srgbClr val="02418B"/>
                </a:solidFill>
              </a:rPr>
              <a:t>Павлов Михаил</a:t>
            </a:r>
            <a:endParaRPr dirty="0">
              <a:solidFill>
                <a:srgbClr val="02418B"/>
              </a:solidFill>
            </a:endParaRPr>
          </a:p>
        </p:txBody>
      </p:sp>
      <p:sp>
        <p:nvSpPr>
          <p:cNvPr id="146" name="Google Shape;146;p32"/>
          <p:cNvSpPr txBox="1">
            <a:spLocks noGrp="1"/>
          </p:cNvSpPr>
          <p:nvPr>
            <p:ph type="subTitle" idx="3"/>
          </p:nvPr>
        </p:nvSpPr>
        <p:spPr>
          <a:xfrm>
            <a:off x="3135425" y="4575175"/>
            <a:ext cx="58563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 dirty="0"/>
          </a:p>
        </p:txBody>
      </p:sp>
      <p:sp>
        <p:nvSpPr>
          <p:cNvPr id="147" name="Google Shape;147;p32"/>
          <p:cNvSpPr txBox="1">
            <a:spLocks noGrp="1"/>
          </p:cNvSpPr>
          <p:nvPr>
            <p:ph type="subTitle" idx="4"/>
          </p:nvPr>
        </p:nvSpPr>
        <p:spPr>
          <a:xfrm>
            <a:off x="3135425" y="4737950"/>
            <a:ext cx="5856300" cy="13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Студент </a:t>
            </a:r>
            <a:r>
              <a:rPr lang="ru-RU" dirty="0" err="1" smtClean="0"/>
              <a:t>Отус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</a:t>
            </a:r>
            <a:r>
              <a:rPr lang="ru-RU" b="0" dirty="0"/>
              <a:t> </a:t>
            </a:r>
            <a:r>
              <a:rPr lang="ru-RU" dirty="0"/>
              <a:t>Интерпретатор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978" y="1708713"/>
            <a:ext cx="6406306" cy="3675749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486591" y="5726999"/>
            <a:ext cx="41520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https://www.baeldung.com/java-interpreter-pattern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8325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языка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1707" y="1737601"/>
            <a:ext cx="8375256" cy="3316262"/>
          </a:xfrm>
        </p:spPr>
        <p:txBody>
          <a:bodyPr/>
          <a:lstStyle/>
          <a:p>
            <a:pPr marL="76200" indent="0">
              <a:lnSpc>
                <a:spcPct val="100000"/>
              </a:lnSpc>
              <a:buNone/>
            </a:pPr>
            <a:r>
              <a:rPr lang="ru-RU" sz="1600" dirty="0" smtClean="0"/>
              <a:t>&lt;символ&gt; ::= </a:t>
            </a:r>
            <a:r>
              <a:rPr lang="ru-RU" sz="1600" dirty="0"/>
              <a:t>‘</a:t>
            </a:r>
            <a:r>
              <a:rPr lang="ru-RU" sz="1600" dirty="0" smtClean="0"/>
              <a:t>а</a:t>
            </a:r>
            <a:r>
              <a:rPr lang="ru-RU" sz="1600" dirty="0"/>
              <a:t>‘</a:t>
            </a:r>
            <a:r>
              <a:rPr lang="en-US" sz="1600" dirty="0" smtClean="0"/>
              <a:t>|</a:t>
            </a:r>
            <a:r>
              <a:rPr lang="ru-RU" sz="1600" dirty="0"/>
              <a:t>‘</a:t>
            </a:r>
            <a:r>
              <a:rPr lang="ru-RU" sz="1600" dirty="0" smtClean="0"/>
              <a:t>б</a:t>
            </a:r>
            <a:r>
              <a:rPr lang="ru-RU" sz="1600" dirty="0"/>
              <a:t>‘</a:t>
            </a:r>
            <a:r>
              <a:rPr lang="en-US" sz="1600" dirty="0" smtClean="0"/>
              <a:t> </a:t>
            </a:r>
            <a:r>
              <a:rPr lang="en-US" sz="1600" dirty="0"/>
              <a:t>| </a:t>
            </a:r>
            <a:r>
              <a:rPr lang="ru-RU" sz="1600" dirty="0"/>
              <a:t>‘</a:t>
            </a:r>
            <a:r>
              <a:rPr lang="ru-RU" sz="1600" dirty="0" smtClean="0"/>
              <a:t>в'</a:t>
            </a:r>
            <a:r>
              <a:rPr lang="en-US" sz="1600" dirty="0"/>
              <a:t> | </a:t>
            </a:r>
            <a:r>
              <a:rPr lang="ru-RU" sz="1600" dirty="0"/>
              <a:t>‘</a:t>
            </a:r>
            <a:r>
              <a:rPr lang="ru-RU" sz="1600" dirty="0" smtClean="0"/>
              <a:t>г</a:t>
            </a:r>
            <a:r>
              <a:rPr lang="ru-RU" sz="1600" dirty="0"/>
              <a:t>‘</a:t>
            </a:r>
            <a:r>
              <a:rPr lang="en-US" sz="1600" dirty="0" smtClean="0"/>
              <a:t> </a:t>
            </a:r>
            <a:r>
              <a:rPr lang="en-US" sz="1600" dirty="0"/>
              <a:t>| </a:t>
            </a:r>
            <a:r>
              <a:rPr lang="ru-RU" sz="1600" dirty="0"/>
              <a:t>‘</a:t>
            </a:r>
            <a:r>
              <a:rPr lang="ru-RU" sz="1600" dirty="0" smtClean="0"/>
              <a:t>д</a:t>
            </a:r>
            <a:r>
              <a:rPr lang="ru-RU" sz="1600" dirty="0"/>
              <a:t>‘</a:t>
            </a:r>
            <a:r>
              <a:rPr lang="ru-RU" sz="1600" dirty="0" smtClean="0"/>
              <a:t> </a:t>
            </a:r>
            <a:r>
              <a:rPr lang="en-US" sz="1600" dirty="0"/>
              <a:t>| </a:t>
            </a:r>
            <a:r>
              <a:rPr lang="en-US" sz="1600" dirty="0" smtClean="0"/>
              <a:t>…</a:t>
            </a:r>
          </a:p>
          <a:p>
            <a:pPr marL="76200" indent="0">
              <a:lnSpc>
                <a:spcPct val="100000"/>
              </a:lnSpc>
              <a:buNone/>
            </a:pPr>
            <a:r>
              <a:rPr lang="ru-RU" sz="1600" dirty="0" smtClean="0"/>
              <a:t>&lt;символы&gt; ::= &lt;символ&gt;</a:t>
            </a:r>
            <a:r>
              <a:rPr lang="en-US" sz="1600" dirty="0"/>
              <a:t> | </a:t>
            </a:r>
            <a:r>
              <a:rPr lang="ru-RU" sz="1600" dirty="0" smtClean="0"/>
              <a:t>&lt;символы&gt;&lt;символ</a:t>
            </a:r>
            <a:r>
              <a:rPr lang="ru-RU" sz="1600" dirty="0"/>
              <a:t>&gt; </a:t>
            </a:r>
            <a:endParaRPr lang="ru-RU" sz="1600" dirty="0" smtClean="0"/>
          </a:p>
          <a:p>
            <a:pPr marL="76200" indent="0">
              <a:lnSpc>
                <a:spcPct val="100000"/>
              </a:lnSpc>
              <a:buNone/>
            </a:pPr>
            <a:r>
              <a:rPr lang="ru-RU" sz="1600" dirty="0" smtClean="0"/>
              <a:t>&lt;строка&gt; ::= ‘"‘‘"</a:t>
            </a:r>
            <a:r>
              <a:rPr lang="ru-RU" sz="1600" dirty="0"/>
              <a:t>‘</a:t>
            </a:r>
            <a:r>
              <a:rPr lang="en-US" sz="1600" dirty="0" smtClean="0"/>
              <a:t> </a:t>
            </a:r>
            <a:r>
              <a:rPr lang="en-US" sz="1600" dirty="0"/>
              <a:t>| </a:t>
            </a:r>
            <a:r>
              <a:rPr lang="ru-RU" sz="1600" dirty="0" smtClean="0"/>
              <a:t>‘"</a:t>
            </a:r>
            <a:r>
              <a:rPr lang="ru-RU" sz="1600" dirty="0"/>
              <a:t>‘</a:t>
            </a:r>
            <a:r>
              <a:rPr lang="ru-RU" sz="1600" dirty="0" smtClean="0"/>
              <a:t> &lt;символы&gt; ‘"</a:t>
            </a:r>
            <a:r>
              <a:rPr lang="ru-RU" sz="1600" dirty="0"/>
              <a:t>‘</a:t>
            </a:r>
            <a:r>
              <a:rPr lang="ru-RU" sz="1600" dirty="0" smtClean="0"/>
              <a:t> </a:t>
            </a:r>
          </a:p>
          <a:p>
            <a:pPr marL="76200" indent="0">
              <a:lnSpc>
                <a:spcPct val="100000"/>
              </a:lnSpc>
              <a:buNone/>
            </a:pPr>
            <a:r>
              <a:rPr lang="ru-RU" sz="1600" dirty="0" smtClean="0"/>
              <a:t>&lt;</a:t>
            </a:r>
            <a:r>
              <a:rPr lang="ru-RU" sz="1600" dirty="0"/>
              <a:t>параметр</a:t>
            </a:r>
            <a:r>
              <a:rPr lang="ru-RU" sz="1600" dirty="0" smtClean="0"/>
              <a:t>&gt; ::= &lt;</a:t>
            </a:r>
            <a:r>
              <a:rPr lang="ru-RU" sz="1600" dirty="0"/>
              <a:t>Строка</a:t>
            </a:r>
            <a:r>
              <a:rPr lang="ru-RU" sz="1600" dirty="0" smtClean="0"/>
              <a:t>&gt;</a:t>
            </a:r>
            <a:endParaRPr lang="en-US" sz="1600" dirty="0" smtClean="0"/>
          </a:p>
          <a:p>
            <a:pPr marL="76200" indent="0">
              <a:lnSpc>
                <a:spcPct val="100000"/>
              </a:lnSpc>
              <a:buNone/>
            </a:pPr>
            <a:r>
              <a:rPr lang="ru-RU" sz="1600" dirty="0" smtClean="0"/>
              <a:t>&lt;</a:t>
            </a:r>
            <a:r>
              <a:rPr lang="ru-RU" sz="1600" dirty="0"/>
              <a:t>параметры</a:t>
            </a:r>
            <a:r>
              <a:rPr lang="ru-RU" sz="1600" dirty="0" smtClean="0"/>
              <a:t>&gt; ::= &lt;</a:t>
            </a:r>
            <a:r>
              <a:rPr lang="ru-RU" sz="1600" dirty="0"/>
              <a:t>параметр</a:t>
            </a:r>
            <a:r>
              <a:rPr lang="ru-RU" sz="1600" dirty="0" smtClean="0"/>
              <a:t>&gt;</a:t>
            </a:r>
            <a:r>
              <a:rPr lang="en-US" sz="1600" dirty="0"/>
              <a:t> | </a:t>
            </a:r>
            <a:r>
              <a:rPr lang="ru-RU" sz="1600" dirty="0" smtClean="0"/>
              <a:t>&lt;</a:t>
            </a:r>
            <a:r>
              <a:rPr lang="ru-RU" sz="1600" dirty="0"/>
              <a:t>параметры</a:t>
            </a:r>
            <a:r>
              <a:rPr lang="ru-RU" sz="1600" dirty="0" smtClean="0"/>
              <a:t>&gt;‘,‘&lt;</a:t>
            </a:r>
            <a:r>
              <a:rPr lang="ru-RU" sz="1600" dirty="0"/>
              <a:t>параметр</a:t>
            </a:r>
            <a:r>
              <a:rPr lang="ru-RU" sz="1600" dirty="0" smtClean="0"/>
              <a:t>&gt;</a:t>
            </a:r>
            <a:endParaRPr lang="en-US" sz="1600" dirty="0" smtClean="0"/>
          </a:p>
          <a:p>
            <a:pPr marL="76200" indent="0">
              <a:lnSpc>
                <a:spcPct val="100000"/>
              </a:lnSpc>
              <a:buNone/>
            </a:pPr>
            <a:r>
              <a:rPr lang="ru-RU" sz="1600" dirty="0" smtClean="0"/>
              <a:t>&lt;</a:t>
            </a:r>
            <a:r>
              <a:rPr lang="ru-RU" sz="1600" dirty="0"/>
              <a:t>заголовок</a:t>
            </a:r>
            <a:r>
              <a:rPr lang="ru-RU" sz="1600" dirty="0" smtClean="0"/>
              <a:t>&gt; ::= </a:t>
            </a:r>
            <a:r>
              <a:rPr lang="ru-RU" sz="1600" dirty="0"/>
              <a:t>‘</a:t>
            </a:r>
            <a:r>
              <a:rPr lang="ru-RU" sz="1600" dirty="0" smtClean="0"/>
              <a:t>действе‘‘(</a:t>
            </a:r>
            <a:r>
              <a:rPr lang="ru-RU" sz="1600" dirty="0"/>
              <a:t>‘</a:t>
            </a:r>
            <a:r>
              <a:rPr lang="ru-RU" sz="1600" dirty="0" smtClean="0"/>
              <a:t>&lt;</a:t>
            </a:r>
            <a:r>
              <a:rPr lang="ru-RU" sz="1600" dirty="0"/>
              <a:t>параметр</a:t>
            </a:r>
            <a:r>
              <a:rPr lang="ru-RU" sz="1600" dirty="0" smtClean="0"/>
              <a:t>&gt;‘)</a:t>
            </a:r>
            <a:r>
              <a:rPr lang="ru-RU" sz="1600" dirty="0"/>
              <a:t> ‘</a:t>
            </a:r>
            <a:r>
              <a:rPr lang="ru-RU" sz="1600" dirty="0" smtClean="0"/>
              <a:t> </a:t>
            </a:r>
            <a:endParaRPr lang="en-US" sz="1600" dirty="0" smtClean="0"/>
          </a:p>
          <a:p>
            <a:pPr marL="76200" indent="0">
              <a:lnSpc>
                <a:spcPct val="100000"/>
              </a:lnSpc>
              <a:buNone/>
            </a:pPr>
            <a:r>
              <a:rPr lang="ru-RU" sz="1600" dirty="0" smtClean="0"/>
              <a:t>&lt;</a:t>
            </a:r>
            <a:r>
              <a:rPr lang="ru-RU" sz="1600" dirty="0"/>
              <a:t>роли</a:t>
            </a:r>
            <a:r>
              <a:rPr lang="ru-RU" sz="1600" dirty="0" smtClean="0"/>
              <a:t>&gt; ::= ‘роли‘ ‘(</a:t>
            </a:r>
            <a:r>
              <a:rPr lang="ru-RU" sz="1600" dirty="0"/>
              <a:t>‘</a:t>
            </a:r>
            <a:r>
              <a:rPr lang="ru-RU" sz="1600" dirty="0" smtClean="0"/>
              <a:t>&lt;</a:t>
            </a:r>
            <a:r>
              <a:rPr lang="ru-RU" sz="1600" dirty="0"/>
              <a:t>параметры</a:t>
            </a:r>
            <a:r>
              <a:rPr lang="ru-RU" sz="1600" dirty="0" smtClean="0"/>
              <a:t>&gt;‘)</a:t>
            </a:r>
            <a:r>
              <a:rPr lang="ru-RU" sz="1600" dirty="0"/>
              <a:t> ‘</a:t>
            </a:r>
            <a:r>
              <a:rPr lang="ru-RU" sz="1600" dirty="0" smtClean="0"/>
              <a:t> </a:t>
            </a:r>
          </a:p>
          <a:p>
            <a:pPr marL="76200" indent="0">
              <a:lnSpc>
                <a:spcPct val="100000"/>
              </a:lnSpc>
              <a:buNone/>
            </a:pPr>
            <a:r>
              <a:rPr lang="ru-RU" sz="1600" dirty="0" smtClean="0"/>
              <a:t>&lt;</a:t>
            </a:r>
            <a:r>
              <a:rPr lang="ru-RU" sz="1600" dirty="0"/>
              <a:t>действие</a:t>
            </a:r>
            <a:r>
              <a:rPr lang="ru-RU" sz="1600" dirty="0" smtClean="0"/>
              <a:t>&gt; ::= &lt;</a:t>
            </a:r>
            <a:r>
              <a:rPr lang="ru-RU" sz="1600" dirty="0"/>
              <a:t>параметр</a:t>
            </a:r>
            <a:r>
              <a:rPr lang="ru-RU" sz="1600" dirty="0" smtClean="0"/>
              <a:t>&gt;‘;‘|&lt;</a:t>
            </a:r>
            <a:r>
              <a:rPr lang="ru-RU" sz="1600" dirty="0"/>
              <a:t>параметр&gt;&lt;параметры</a:t>
            </a:r>
            <a:r>
              <a:rPr lang="ru-RU" sz="1600" dirty="0" smtClean="0"/>
              <a:t>&gt;‘;‘ </a:t>
            </a:r>
          </a:p>
          <a:p>
            <a:pPr marL="76200" indent="0">
              <a:lnSpc>
                <a:spcPct val="100000"/>
              </a:lnSpc>
              <a:buNone/>
            </a:pPr>
            <a:r>
              <a:rPr lang="ru-RU" sz="1600" dirty="0" smtClean="0"/>
              <a:t>&lt;</a:t>
            </a:r>
            <a:r>
              <a:rPr lang="ru-RU" sz="1600" dirty="0"/>
              <a:t>действия</a:t>
            </a:r>
            <a:r>
              <a:rPr lang="ru-RU" sz="1600" dirty="0" smtClean="0"/>
              <a:t>&gt; ::= &lt;</a:t>
            </a:r>
            <a:r>
              <a:rPr lang="ru-RU" sz="1600" dirty="0"/>
              <a:t>действие</a:t>
            </a:r>
            <a:r>
              <a:rPr lang="ru-RU" sz="1600" dirty="0" smtClean="0"/>
              <a:t>&gt;|&lt;</a:t>
            </a:r>
            <a:r>
              <a:rPr lang="ru-RU" sz="1600" dirty="0"/>
              <a:t>действия&gt;&lt;действие</a:t>
            </a:r>
            <a:r>
              <a:rPr lang="ru-RU" sz="1600" dirty="0" smtClean="0"/>
              <a:t>&gt;</a:t>
            </a:r>
          </a:p>
          <a:p>
            <a:pPr marL="76200" indent="0">
              <a:lnSpc>
                <a:spcPct val="100000"/>
              </a:lnSpc>
              <a:buNone/>
            </a:pPr>
            <a:r>
              <a:rPr lang="ru-RU" sz="1600" dirty="0" smtClean="0"/>
              <a:t>&lt;</a:t>
            </a:r>
            <a:r>
              <a:rPr lang="ru-RU" sz="1600" dirty="0"/>
              <a:t>сценарий</a:t>
            </a:r>
            <a:r>
              <a:rPr lang="ru-RU" sz="1600" dirty="0" smtClean="0"/>
              <a:t>&gt; ::= ‘выполнить‘‘{</a:t>
            </a:r>
            <a:r>
              <a:rPr lang="ru-RU" sz="1600" dirty="0"/>
              <a:t>‘</a:t>
            </a:r>
            <a:r>
              <a:rPr lang="ru-RU" sz="1600" dirty="0" smtClean="0"/>
              <a:t>&lt;</a:t>
            </a:r>
            <a:r>
              <a:rPr lang="ru-RU" sz="1600" dirty="0"/>
              <a:t>действия</a:t>
            </a:r>
            <a:r>
              <a:rPr lang="ru-RU" sz="1600" dirty="0" smtClean="0"/>
              <a:t>&gt;‘}‘ </a:t>
            </a:r>
          </a:p>
          <a:p>
            <a:pPr marL="76200" indent="0">
              <a:lnSpc>
                <a:spcPct val="100000"/>
              </a:lnSpc>
              <a:buNone/>
            </a:pPr>
            <a:r>
              <a:rPr lang="ru-RU" sz="1600" dirty="0" smtClean="0"/>
              <a:t>&lt;</a:t>
            </a:r>
            <a:r>
              <a:rPr lang="ru-RU" sz="1600" dirty="0"/>
              <a:t>скрипт</a:t>
            </a:r>
            <a:r>
              <a:rPr lang="ru-RU" sz="1600" dirty="0" smtClean="0"/>
              <a:t>&gt; ::= &lt;</a:t>
            </a:r>
            <a:r>
              <a:rPr lang="ru-RU" sz="1600" dirty="0"/>
              <a:t>заголовок&gt;&lt;роли&gt;&lt;сценарий&gt;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8171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Терминалы и Не терминалы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9970" y="1745692"/>
            <a:ext cx="8246072" cy="4442724"/>
          </a:xfrm>
        </p:spPr>
        <p:txBody>
          <a:bodyPr/>
          <a:lstStyle/>
          <a:p>
            <a:pPr marL="76200" indent="0">
              <a:buNone/>
            </a:pPr>
            <a:r>
              <a:rPr lang="ru-RU" b="1" dirty="0" smtClean="0"/>
              <a:t>Терминалы: </a:t>
            </a:r>
            <a:endParaRPr lang="en-US" b="1" dirty="0" smtClean="0"/>
          </a:p>
          <a:p>
            <a:pPr marL="76200" indent="0">
              <a:lnSpc>
                <a:spcPct val="100000"/>
              </a:lnSpc>
              <a:buNone/>
            </a:pPr>
            <a:r>
              <a:rPr lang="ru-RU" dirty="0" smtClean="0"/>
              <a:t>‘действе‘, ‘роли‘, </a:t>
            </a:r>
            <a:r>
              <a:rPr lang="ru-RU" dirty="0"/>
              <a:t>‘</a:t>
            </a:r>
            <a:r>
              <a:rPr lang="ru-RU" dirty="0" smtClean="0"/>
              <a:t>выполнить‘, ‘(‘, ‘)‘, ‘{‘,</a:t>
            </a:r>
            <a:r>
              <a:rPr lang="en-US" dirty="0" smtClean="0"/>
              <a:t> </a:t>
            </a:r>
            <a:r>
              <a:rPr lang="ru-RU" dirty="0" smtClean="0"/>
              <a:t>‘</a:t>
            </a:r>
            <a:r>
              <a:rPr lang="en-US" dirty="0" smtClean="0"/>
              <a:t>}</a:t>
            </a:r>
            <a:r>
              <a:rPr lang="ru-RU" dirty="0" smtClean="0"/>
              <a:t>‘,</a:t>
            </a:r>
            <a:r>
              <a:rPr lang="en-US" dirty="0" smtClean="0"/>
              <a:t> </a:t>
            </a:r>
            <a:r>
              <a:rPr lang="ru-RU" dirty="0" smtClean="0"/>
              <a:t>‘"‘, ‘,‘, ‘;‘,</a:t>
            </a:r>
          </a:p>
          <a:p>
            <a:pPr marL="76200" indent="0">
              <a:lnSpc>
                <a:spcPct val="100000"/>
              </a:lnSpc>
              <a:buNone/>
            </a:pPr>
            <a:r>
              <a:rPr lang="ru-RU" dirty="0"/>
              <a:t>‘а</a:t>
            </a:r>
            <a:r>
              <a:rPr lang="ru-RU" dirty="0" smtClean="0"/>
              <a:t>‘, ‘</a:t>
            </a:r>
            <a:r>
              <a:rPr lang="ru-RU" dirty="0"/>
              <a:t>б</a:t>
            </a:r>
            <a:r>
              <a:rPr lang="ru-RU" dirty="0" smtClean="0"/>
              <a:t>‘,</a:t>
            </a:r>
            <a:r>
              <a:rPr lang="en-US" dirty="0" smtClean="0"/>
              <a:t> </a:t>
            </a:r>
            <a:r>
              <a:rPr lang="ru-RU" dirty="0" smtClean="0"/>
              <a:t>‘в‘,</a:t>
            </a:r>
            <a:r>
              <a:rPr lang="en-US" dirty="0" smtClean="0"/>
              <a:t> </a:t>
            </a:r>
            <a:r>
              <a:rPr lang="ru-RU" dirty="0" smtClean="0"/>
              <a:t>‘</a:t>
            </a:r>
            <a:r>
              <a:rPr lang="ru-RU" dirty="0"/>
              <a:t>г</a:t>
            </a:r>
            <a:r>
              <a:rPr lang="ru-RU" dirty="0" smtClean="0"/>
              <a:t>‘, ‘</a:t>
            </a:r>
            <a:r>
              <a:rPr lang="ru-RU" dirty="0"/>
              <a:t>д</a:t>
            </a:r>
            <a:r>
              <a:rPr lang="ru-RU" dirty="0" smtClean="0"/>
              <a:t>‘, </a:t>
            </a:r>
            <a:r>
              <a:rPr lang="en-US" dirty="0" smtClean="0"/>
              <a:t>…</a:t>
            </a:r>
            <a:endParaRPr lang="ru-RU" dirty="0" smtClean="0"/>
          </a:p>
          <a:p>
            <a:pPr marL="76200" indent="0">
              <a:lnSpc>
                <a:spcPct val="100000"/>
              </a:lnSpc>
              <a:buNone/>
            </a:pPr>
            <a:endParaRPr lang="ru-RU" b="1" dirty="0"/>
          </a:p>
          <a:p>
            <a:pPr marL="76200" indent="0">
              <a:lnSpc>
                <a:spcPct val="100000"/>
              </a:lnSpc>
              <a:buNone/>
            </a:pPr>
            <a:r>
              <a:rPr lang="ru-RU" b="1" dirty="0" smtClean="0"/>
              <a:t>Не терминалы: </a:t>
            </a:r>
            <a:r>
              <a:rPr lang="ru-RU" dirty="0"/>
              <a:t>&lt;</a:t>
            </a:r>
            <a:r>
              <a:rPr lang="ru-RU" dirty="0" smtClean="0"/>
              <a:t>символ&gt;, </a:t>
            </a:r>
            <a:r>
              <a:rPr lang="ru-RU" dirty="0"/>
              <a:t>&lt;</a:t>
            </a:r>
            <a:r>
              <a:rPr lang="ru-RU" dirty="0" smtClean="0"/>
              <a:t>символы&gt;, </a:t>
            </a:r>
            <a:r>
              <a:rPr lang="ru-RU" dirty="0"/>
              <a:t>&lt;</a:t>
            </a:r>
            <a:r>
              <a:rPr lang="ru-RU" dirty="0" smtClean="0"/>
              <a:t>строка&gt;</a:t>
            </a:r>
            <a:r>
              <a:rPr lang="en-US" dirty="0" smtClean="0"/>
              <a:t>, </a:t>
            </a:r>
            <a:r>
              <a:rPr lang="ru-RU" dirty="0"/>
              <a:t>&lt;параметр</a:t>
            </a:r>
            <a:r>
              <a:rPr lang="ru-RU" dirty="0" smtClean="0"/>
              <a:t>&gt;</a:t>
            </a:r>
            <a:r>
              <a:rPr lang="en-US" dirty="0" smtClean="0"/>
              <a:t>,</a:t>
            </a:r>
            <a:r>
              <a:rPr lang="ru-RU" dirty="0" smtClean="0"/>
              <a:t> &lt;</a:t>
            </a:r>
            <a:r>
              <a:rPr lang="ru-RU" dirty="0"/>
              <a:t>параметры</a:t>
            </a:r>
            <a:r>
              <a:rPr lang="ru-RU" dirty="0" smtClean="0"/>
              <a:t>&gt;</a:t>
            </a:r>
            <a:r>
              <a:rPr lang="en-US" dirty="0" smtClean="0"/>
              <a:t>, </a:t>
            </a:r>
            <a:r>
              <a:rPr lang="ru-RU" dirty="0"/>
              <a:t>&lt;заголовок</a:t>
            </a:r>
            <a:r>
              <a:rPr lang="ru-RU" dirty="0" smtClean="0"/>
              <a:t>&gt;, </a:t>
            </a:r>
            <a:r>
              <a:rPr lang="ru-RU" dirty="0"/>
              <a:t>&lt;</a:t>
            </a:r>
            <a:r>
              <a:rPr lang="ru-RU" dirty="0" smtClean="0"/>
              <a:t>роли&gt;, </a:t>
            </a:r>
            <a:r>
              <a:rPr lang="ru-RU" dirty="0"/>
              <a:t>&lt;</a:t>
            </a:r>
            <a:r>
              <a:rPr lang="ru-RU" dirty="0" smtClean="0"/>
              <a:t>действие&gt;, </a:t>
            </a:r>
            <a:r>
              <a:rPr lang="ru-RU" dirty="0"/>
              <a:t>&lt;</a:t>
            </a:r>
            <a:r>
              <a:rPr lang="ru-RU" dirty="0" smtClean="0"/>
              <a:t>действия&gt;, </a:t>
            </a:r>
            <a:r>
              <a:rPr lang="ru-RU" dirty="0"/>
              <a:t>&lt;</a:t>
            </a:r>
            <a:r>
              <a:rPr lang="ru-RU" dirty="0" smtClean="0"/>
              <a:t>сценарий&gt;, </a:t>
            </a:r>
            <a:r>
              <a:rPr lang="ru-RU" dirty="0"/>
              <a:t>&lt;скрипт</a:t>
            </a:r>
            <a:r>
              <a:rPr lang="ru-RU" dirty="0" smtClean="0"/>
              <a:t>&gt;</a:t>
            </a:r>
            <a:endParaRPr lang="ru-RU" b="1" dirty="0"/>
          </a:p>
          <a:p>
            <a:pPr marL="76200" indent="0">
              <a:buNone/>
            </a:pPr>
            <a:endParaRPr lang="ru-RU" b="1" dirty="0"/>
          </a:p>
          <a:p>
            <a:pPr marL="76200" indent="0">
              <a:buNone/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704771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Компилятор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05" y="1452436"/>
            <a:ext cx="600075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6251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Лексический анализатор</a:t>
            </a:r>
            <a:br>
              <a:rPr lang="ru-RU" dirty="0"/>
            </a:b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85522" y="1737600"/>
            <a:ext cx="8359073" cy="1700435"/>
          </a:xfrm>
        </p:spPr>
        <p:txBody>
          <a:bodyPr/>
          <a:lstStyle/>
          <a:p>
            <a:pPr marL="76200" indent="0">
              <a:lnSpc>
                <a:spcPct val="100000"/>
              </a:lnSpc>
              <a:buNone/>
            </a:pPr>
            <a:r>
              <a:rPr lang="ru-RU" b="1" dirty="0"/>
              <a:t>Лексический анализатор</a:t>
            </a:r>
            <a:r>
              <a:rPr lang="ru-RU" dirty="0"/>
              <a:t> (</a:t>
            </a:r>
            <a:r>
              <a:rPr lang="ru-RU" dirty="0" err="1"/>
              <a:t>лексер</a:t>
            </a:r>
            <a:r>
              <a:rPr lang="ru-RU" dirty="0"/>
              <a:t>, </a:t>
            </a:r>
            <a:r>
              <a:rPr lang="ru-RU" dirty="0" err="1"/>
              <a:t>токенизатор</a:t>
            </a:r>
            <a:r>
              <a:rPr lang="ru-RU" dirty="0"/>
              <a:t>) — это программа или компонент компилятора, который преобразует исходный текст программы в последовательность значимых элементов — </a:t>
            </a:r>
            <a:r>
              <a:rPr lang="ru-RU" b="1" dirty="0" err="1"/>
              <a:t>токенов</a:t>
            </a:r>
            <a:r>
              <a:rPr lang="ru-RU" dirty="0"/>
              <a:t>.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577" y="3813598"/>
            <a:ext cx="3077923" cy="1753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8699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err="1" smtClean="0"/>
              <a:t>Ахо-Корасика</a:t>
            </a:r>
            <a:endParaRPr lang="ru-RU" dirty="0"/>
          </a:p>
        </p:txBody>
      </p:sp>
      <p:pic>
        <p:nvPicPr>
          <p:cNvPr id="5122" name="Picture 2" descr="C:\Users\Домашний\Downloads\deepseek_mermaid_20250819_75c4f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46" y="1614388"/>
            <a:ext cx="8164864" cy="4555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101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>
            <a:spLocks noGrp="1"/>
          </p:cNvSpPr>
          <p:nvPr>
            <p:ph type="title"/>
          </p:nvPr>
        </p:nvSpPr>
        <p:spPr>
          <a:xfrm>
            <a:off x="500550" y="440981"/>
            <a:ext cx="85206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получилось</a:t>
            </a:r>
            <a:endParaRPr dirty="0"/>
          </a:p>
        </p:txBody>
      </p:sp>
      <p:sp>
        <p:nvSpPr>
          <p:cNvPr id="190" name="Google Shape;190;p37"/>
          <p:cNvSpPr txBox="1">
            <a:spLocks noGrp="1"/>
          </p:cNvSpPr>
          <p:nvPr>
            <p:ph type="body" idx="1"/>
          </p:nvPr>
        </p:nvSpPr>
        <p:spPr>
          <a:xfrm>
            <a:off x="557194" y="3241856"/>
            <a:ext cx="4249475" cy="10388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065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https://</a:t>
            </a:r>
            <a:r>
              <a:rPr lang="en-US" dirty="0" smtClean="0"/>
              <a:t>github.com/ms-pavlov/2025-02-26-otus-algorithms</a:t>
            </a:r>
            <a:r>
              <a:rPr lang="ru-RU" dirty="0" smtClean="0"/>
              <a:t>-</a:t>
            </a:r>
            <a:r>
              <a:rPr lang="en-US" dirty="0" smtClean="0"/>
              <a:t>and</a:t>
            </a:r>
            <a:r>
              <a:rPr lang="ru-RU" dirty="0" smtClean="0"/>
              <a:t>-</a:t>
            </a:r>
            <a:r>
              <a:rPr lang="en-US" dirty="0" smtClean="0"/>
              <a:t>data</a:t>
            </a:r>
            <a:r>
              <a:rPr lang="ru-RU" dirty="0" smtClean="0"/>
              <a:t>-</a:t>
            </a:r>
            <a:r>
              <a:rPr lang="en-US" dirty="0" smtClean="0"/>
              <a:t>structures/tree/hw23/hw23</a:t>
            </a:r>
            <a:endParaRPr dirty="0"/>
          </a:p>
        </p:txBody>
      </p:sp>
      <p:pic>
        <p:nvPicPr>
          <p:cNvPr id="191" name="Google Shape;191;p37"/>
          <p:cNvPicPr preferRelativeResize="0"/>
          <p:nvPr/>
        </p:nvPicPr>
        <p:blipFill rotWithShape="1">
          <a:blip r:embed="rId3">
            <a:alphaModFix/>
          </a:blip>
          <a:srcRect l="30645" t="28552" r="28521" b="10490"/>
          <a:stretch/>
        </p:blipFill>
        <p:spPr>
          <a:xfrm>
            <a:off x="5189100" y="1711850"/>
            <a:ext cx="3594900" cy="357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"/>
          <p:cNvSpPr txBox="1">
            <a:spLocks noGrp="1"/>
          </p:cNvSpPr>
          <p:nvPr>
            <p:ph type="title"/>
          </p:nvPr>
        </p:nvSpPr>
        <p:spPr>
          <a:xfrm>
            <a:off x="956225" y="528525"/>
            <a:ext cx="75591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Спасибо за внимание!</a:t>
            </a:r>
            <a:r>
              <a:rPr lang="ru" sz="5000" b="0"/>
              <a:t/>
            </a:r>
            <a:br>
              <a:rPr lang="ru" sz="5000" b="0"/>
            </a:br>
            <a:endParaRPr sz="1400" b="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3"/>
          <p:cNvSpPr txBox="1">
            <a:spLocks noGrp="1"/>
          </p:cNvSpPr>
          <p:nvPr>
            <p:ph type="title"/>
          </p:nvPr>
        </p:nvSpPr>
        <p:spPr>
          <a:xfrm>
            <a:off x="500550" y="440977"/>
            <a:ext cx="8520600" cy="7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План защиты</a:t>
            </a:r>
            <a:endParaRPr/>
          </a:p>
        </p:txBody>
      </p:sp>
      <p:sp>
        <p:nvSpPr>
          <p:cNvPr id="153" name="Google Shape;153;p33"/>
          <p:cNvSpPr/>
          <p:nvPr/>
        </p:nvSpPr>
        <p:spPr>
          <a:xfrm>
            <a:off x="680750" y="143075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50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Задача</a:t>
            </a:r>
            <a:endParaRPr sz="15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33"/>
          <p:cNvSpPr/>
          <p:nvPr/>
        </p:nvSpPr>
        <p:spPr>
          <a:xfrm>
            <a:off x="680750" y="2254196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en-US" sz="15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DDD</a:t>
            </a:r>
          </a:p>
        </p:txBody>
      </p:sp>
      <p:sp>
        <p:nvSpPr>
          <p:cNvPr id="155" name="Google Shape;155;p33"/>
          <p:cNvSpPr/>
          <p:nvPr/>
        </p:nvSpPr>
        <p:spPr>
          <a:xfrm>
            <a:off x="680750" y="3091114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ru-RU"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Паттерн Интерпретатор</a:t>
            </a:r>
            <a:endParaRPr lang="ru-RU" sz="15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33"/>
          <p:cNvSpPr/>
          <p:nvPr/>
        </p:nvSpPr>
        <p:spPr>
          <a:xfrm>
            <a:off x="680750" y="3928052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r>
              <a:rPr lang="en-US"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domain-specific language</a:t>
            </a:r>
            <a:endParaRPr lang="ru-RU" sz="15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3"/>
          <p:cNvSpPr/>
          <p:nvPr/>
        </p:nvSpPr>
        <p:spPr>
          <a:xfrm>
            <a:off x="680750" y="471010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ru-RU" sz="15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 lang="ru-RU" sz="15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33"/>
          <p:cNvSpPr/>
          <p:nvPr/>
        </p:nvSpPr>
        <p:spPr>
          <a:xfrm>
            <a:off x="680750" y="5492150"/>
            <a:ext cx="3384900" cy="501600"/>
          </a:xfrm>
          <a:prstGeom prst="roundRect">
            <a:avLst>
              <a:gd name="adj" fmla="val 16667"/>
            </a:avLst>
          </a:prstGeom>
          <a:solidFill>
            <a:srgbClr val="8B8EE3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9" name="Google Shape;159;p33"/>
          <p:cNvCxnSpPr>
            <a:stCxn id="153" idx="1"/>
            <a:endCxn id="154" idx="1"/>
          </p:cNvCxnSpPr>
          <p:nvPr/>
        </p:nvCxnSpPr>
        <p:spPr>
          <a:xfrm>
            <a:off x="680750" y="1681550"/>
            <a:ext cx="600" cy="8235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33"/>
          <p:cNvCxnSpPr>
            <a:stCxn id="154" idx="1"/>
            <a:endCxn id="155" idx="1"/>
          </p:cNvCxnSpPr>
          <p:nvPr/>
        </p:nvCxnSpPr>
        <p:spPr>
          <a:xfrm>
            <a:off x="680750" y="2504996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33"/>
          <p:cNvCxnSpPr>
            <a:stCxn id="155" idx="1"/>
            <a:endCxn id="156" idx="1"/>
          </p:cNvCxnSpPr>
          <p:nvPr/>
        </p:nvCxnSpPr>
        <p:spPr>
          <a:xfrm>
            <a:off x="680750" y="3341914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33"/>
          <p:cNvCxnSpPr/>
          <p:nvPr/>
        </p:nvCxnSpPr>
        <p:spPr>
          <a:xfrm>
            <a:off x="680750" y="4219289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33"/>
          <p:cNvCxnSpPr/>
          <p:nvPr/>
        </p:nvCxnSpPr>
        <p:spPr>
          <a:xfrm>
            <a:off x="680750" y="5096664"/>
            <a:ext cx="600" cy="837000"/>
          </a:xfrm>
          <a:prstGeom prst="curvedConnector3">
            <a:avLst>
              <a:gd name="adj1" fmla="val -39687500"/>
            </a:avLst>
          </a:prstGeom>
          <a:noFill/>
          <a:ln w="19050" cap="flat" cmpd="sng">
            <a:solidFill>
              <a:srgbClr val="013D85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06308" y="1737600"/>
            <a:ext cx="6951057" cy="423805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sz="2000" dirty="0" smtClean="0"/>
              <a:t>Организовать работу с заказами</a:t>
            </a:r>
          </a:p>
          <a:p>
            <a:pPr>
              <a:lnSpc>
                <a:spcPct val="150000"/>
              </a:lnSpc>
            </a:pPr>
            <a:r>
              <a:rPr lang="ru-RU" sz="2000" dirty="0" smtClean="0"/>
              <a:t>Разграничить доступ к действиям над заказами пользователям</a:t>
            </a:r>
          </a:p>
          <a:p>
            <a:pPr>
              <a:lnSpc>
                <a:spcPct val="150000"/>
              </a:lnSpc>
            </a:pPr>
            <a:r>
              <a:rPr lang="ru-RU" sz="2000" dirty="0" smtClean="0"/>
              <a:t>Для разных пользователей одно и то же действие над заказами может выполняться по разному</a:t>
            </a:r>
          </a:p>
          <a:p>
            <a:pPr>
              <a:lnSpc>
                <a:spcPct val="150000"/>
              </a:lnSpc>
            </a:pPr>
            <a:r>
              <a:rPr lang="ru-RU" sz="2000" dirty="0" smtClean="0"/>
              <a:t>Действия над заказами могут добавиться</a:t>
            </a:r>
          </a:p>
          <a:p>
            <a:pPr>
              <a:lnSpc>
                <a:spcPct val="150000"/>
              </a:lnSpc>
            </a:pPr>
            <a:r>
              <a:rPr lang="ru-RU" sz="2000" dirty="0" smtClean="0"/>
              <a:t>Виды пользователей тоже</a:t>
            </a:r>
          </a:p>
          <a:p>
            <a:pPr marL="762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8912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Matrix from Hell</a:t>
            </a:r>
            <a:r>
              <a:rPr lang="en-US" b="0" dirty="0"/>
              <a:t> </a:t>
            </a: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45602"/>
              </p:ext>
            </p:extLst>
          </p:nvPr>
        </p:nvGraphicFramePr>
        <p:xfrm>
          <a:off x="524635" y="1629196"/>
          <a:ext cx="8019205" cy="4151214"/>
        </p:xfrm>
        <a:graphic>
          <a:graphicData uri="http://schemas.openxmlformats.org/drawingml/2006/table">
            <a:tbl>
              <a:tblPr firstRow="1" bandRow="1">
                <a:effectLst>
                  <a:outerShdw blurRad="40000" dist="20000" dir="5400000" rotWithShape="0">
                    <a:srgbClr val="000000">
                      <a:alpha val="40000"/>
                    </a:srgbClr>
                  </a:outerShdw>
                </a:effectLst>
                <a:tableStyleId>{3C2FFA5D-87B4-456A-9821-1D502468CF0F}</a:tableStyleId>
              </a:tblPr>
              <a:tblGrid>
                <a:gridCol w="1603841"/>
                <a:gridCol w="1603841"/>
                <a:gridCol w="1603841"/>
                <a:gridCol w="1603841"/>
                <a:gridCol w="1603841"/>
              </a:tblGrid>
              <a:tr h="69186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Пользователь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VIP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Менеджер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Бухгалтер</a:t>
                      </a:r>
                      <a:endParaRPr lang="ru-RU" dirty="0"/>
                    </a:p>
                  </a:txBody>
                  <a:tcPr/>
                </a:tc>
              </a:tr>
              <a:tr h="6918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1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Получить список заказов</a:t>
                      </a:r>
                      <a:endParaRPr lang="ru-RU" dirty="0" smtClean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6918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1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Создать новый заказ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6918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1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Взять заказ в работу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6918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1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Выставить счет на оплату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69186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1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Подтвердить</a:t>
                      </a:r>
                      <a:r>
                        <a:rPr lang="ru-RU" sz="1400" b="1" i="0" u="none" strike="noStrike" cap="none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оплату</a:t>
                      </a:r>
                      <a:endParaRPr lang="ru-RU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Google Shape;370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25668" y="2470765"/>
            <a:ext cx="396510" cy="388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370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42727" y="2470765"/>
            <a:ext cx="396510" cy="388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370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36858" y="2470765"/>
            <a:ext cx="396510" cy="388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370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71448" y="2470765"/>
            <a:ext cx="396510" cy="388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370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25668" y="3149147"/>
            <a:ext cx="396510" cy="388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370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42727" y="3149147"/>
            <a:ext cx="396510" cy="388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370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36858" y="3828878"/>
            <a:ext cx="396510" cy="388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370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36858" y="4532885"/>
            <a:ext cx="396510" cy="388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370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71448" y="5228800"/>
            <a:ext cx="396510" cy="388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374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42727" y="3828878"/>
            <a:ext cx="396510" cy="388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374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25668" y="3828878"/>
            <a:ext cx="396510" cy="388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374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36858" y="3149147"/>
            <a:ext cx="396510" cy="388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374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71448" y="3149147"/>
            <a:ext cx="396510" cy="388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374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25668" y="4532885"/>
            <a:ext cx="396510" cy="388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374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42727" y="4532885"/>
            <a:ext cx="396510" cy="388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374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4705" y="3828878"/>
            <a:ext cx="396510" cy="388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374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71448" y="4532885"/>
            <a:ext cx="396510" cy="388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374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25668" y="5228800"/>
            <a:ext cx="396510" cy="388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374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42727" y="5228800"/>
            <a:ext cx="396510" cy="388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374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36858" y="5227451"/>
            <a:ext cx="396510" cy="3884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4450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Driven Design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36970" y="2101741"/>
            <a:ext cx="8108219" cy="1995901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Domain Driven Design</a:t>
            </a:r>
            <a:r>
              <a:rPr lang="ru-RU" dirty="0" smtClean="0"/>
              <a:t> </a:t>
            </a:r>
            <a:r>
              <a:rPr lang="ru-RU" dirty="0"/>
              <a:t>— это про общение между людьми, одна из его задач — сломать имеющийся «языковой барьер» между бизнесом и разработкой</a:t>
            </a:r>
          </a:p>
        </p:txBody>
      </p:sp>
    </p:spTree>
    <p:extLst>
      <p:ext uri="{BB962C8B-B14F-4D97-AF65-F5344CB8AC3E}">
        <p14:creationId xmlns:p14="http://schemas.microsoft.com/office/powerpoint/2010/main" val="392229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6273" y="424797"/>
            <a:ext cx="8520600" cy="1306200"/>
          </a:xfrm>
        </p:spPr>
        <p:txBody>
          <a:bodyPr/>
          <a:lstStyle/>
          <a:p>
            <a:r>
              <a:rPr lang="ru-RU" dirty="0"/>
              <a:t>Е</a:t>
            </a:r>
            <a:r>
              <a:rPr lang="ru-RU" dirty="0" smtClean="0"/>
              <a:t>диный язык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90124" y="1737600"/>
            <a:ext cx="7250463" cy="3293179"/>
          </a:xfrm>
        </p:spPr>
        <p:txBody>
          <a:bodyPr/>
          <a:lstStyle/>
          <a:p>
            <a:pPr marL="76200" indent="0">
              <a:buNone/>
            </a:pPr>
            <a:r>
              <a:rPr lang="ru-RU" dirty="0" smtClean="0"/>
              <a:t>язык</a:t>
            </a:r>
            <a:r>
              <a:rPr lang="ru-RU" dirty="0"/>
              <a:t>, который используется для общения членов команды между собой</a:t>
            </a:r>
            <a:r>
              <a:rPr lang="ru-RU" dirty="0" smtClean="0"/>
              <a:t>.</a:t>
            </a:r>
          </a:p>
          <a:p>
            <a:pPr marL="76200" indent="0">
              <a:buNone/>
            </a:pPr>
            <a:endParaRPr lang="ru-RU" dirty="0" smtClean="0"/>
          </a:p>
          <a:p>
            <a:r>
              <a:rPr lang="ru-RU" b="1" dirty="0" smtClean="0"/>
              <a:t>Термины</a:t>
            </a:r>
          </a:p>
          <a:p>
            <a:r>
              <a:rPr lang="ru-RU" b="1" dirty="0" smtClean="0"/>
              <a:t>Процессы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90616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Смысловое </a:t>
            </a:r>
            <a:r>
              <a:rPr lang="ru-RU" dirty="0"/>
              <a:t>ядро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59174" y="1737600"/>
            <a:ext cx="6983713" cy="2586832"/>
          </a:xfrm>
        </p:spPr>
        <p:txBody>
          <a:bodyPr/>
          <a:lstStyle/>
          <a:p>
            <a:pPr marL="76200" indent="0">
              <a:buNone/>
            </a:pPr>
            <a:r>
              <a:rPr lang="ru-RU" dirty="0" smtClean="0"/>
              <a:t>часть </a:t>
            </a:r>
            <a:r>
              <a:rPr lang="ru-RU" dirty="0"/>
              <a:t>домена, имеющая первостепенное значение для выполнения главной задачи.</a:t>
            </a:r>
          </a:p>
        </p:txBody>
      </p:sp>
    </p:spTree>
    <p:extLst>
      <p:ext uri="{BB962C8B-B14F-4D97-AF65-F5344CB8AC3E}">
        <p14:creationId xmlns:p14="http://schemas.microsoft.com/office/powerpoint/2010/main" val="226640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Сценарии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382471" y="1820708"/>
            <a:ext cx="5437848" cy="3677900"/>
          </a:xfrm>
        </p:spPr>
        <p:txBody>
          <a:bodyPr/>
          <a:lstStyle/>
          <a:p>
            <a:pPr marL="76200" indent="0">
              <a:lnSpc>
                <a:spcPct val="150000"/>
              </a:lnSpc>
              <a:buNone/>
            </a:pPr>
            <a:r>
              <a:rPr lang="ru-RU" sz="2000" dirty="0"/>
              <a:t>Не ограничивайте ваше СМЫСЛОВОЕ ЯДРО одними существительными. Вместо этого представьте СМЫСЛОВОЕ ЯДРО как ряд конкретных сценариев, которые должна реализовывать модель предметной области</a:t>
            </a:r>
            <a:r>
              <a:rPr lang="ru-RU" sz="2000" dirty="0" smtClean="0"/>
              <a:t>.</a:t>
            </a:r>
          </a:p>
          <a:p>
            <a:pPr marL="76200" indent="0" algn="r">
              <a:lnSpc>
                <a:spcPct val="150000"/>
              </a:lnSpc>
              <a:buNone/>
            </a:pPr>
            <a:r>
              <a:rPr lang="ru-RU" sz="1400" dirty="0" smtClean="0"/>
              <a:t>Вернон </a:t>
            </a:r>
            <a:r>
              <a:rPr lang="ru-RU" sz="1400" dirty="0"/>
              <a:t>Вон</a:t>
            </a:r>
            <a:r>
              <a:rPr lang="ru-RU" sz="1400" dirty="0" smtClean="0"/>
              <a:t>, «</a:t>
            </a:r>
            <a:r>
              <a:rPr lang="ru-RU" sz="1400" b="1" dirty="0"/>
              <a:t>Предметно - ориентированное проектирование. Самое </a:t>
            </a:r>
            <a:r>
              <a:rPr lang="ru-RU" sz="1400" b="1" dirty="0" smtClean="0"/>
              <a:t>основное</a:t>
            </a:r>
            <a:r>
              <a:rPr lang="ru-RU" sz="1400" dirty="0" smtClean="0"/>
              <a:t>»</a:t>
            </a:r>
            <a:endParaRPr lang="ru-RU" sz="1400" dirty="0"/>
          </a:p>
        </p:txBody>
      </p:sp>
      <p:sp>
        <p:nvSpPr>
          <p:cNvPr id="4" name="AutoShape 2" descr="Предметно - ориентированное проектирование. Самое основное  #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sp>
        <p:nvSpPr>
          <p:cNvPr id="5" name="AutoShape 4" descr="Предметно - ориентированное проектирование. Самое основное  #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72" y="1658868"/>
            <a:ext cx="3350103" cy="446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470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Словарь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31" y="1288375"/>
            <a:ext cx="7716837" cy="501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5444336"/>
      </p:ext>
    </p:extLst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418</Words>
  <Application>Microsoft Office PowerPoint</Application>
  <PresentationFormat>Экран (4:3)</PresentationFormat>
  <Paragraphs>68</Paragraphs>
  <Slides>17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Courier New</vt:lpstr>
      <vt:lpstr>Roboto</vt:lpstr>
      <vt:lpstr>Светлая тема</vt:lpstr>
      <vt:lpstr>Защита проекта Тема: Применение алгоритма Ахо-Корасика для интерпретации скриптов domain-specific language </vt:lpstr>
      <vt:lpstr>План защиты</vt:lpstr>
      <vt:lpstr>Задача</vt:lpstr>
      <vt:lpstr>Matrix from Hell </vt:lpstr>
      <vt:lpstr>Domain Driven Design</vt:lpstr>
      <vt:lpstr>Единый язык</vt:lpstr>
      <vt:lpstr>Смысловое ядро</vt:lpstr>
      <vt:lpstr>Сценарии</vt:lpstr>
      <vt:lpstr>Словарь</vt:lpstr>
      <vt:lpstr>Паттерн Интерпретатор</vt:lpstr>
      <vt:lpstr>Описание языка</vt:lpstr>
      <vt:lpstr>Терминалы и Не терминалы</vt:lpstr>
      <vt:lpstr>Компилятор</vt:lpstr>
      <vt:lpstr>Лексический анализатор </vt:lpstr>
      <vt:lpstr>Алгоритм Ахо-Корасика</vt:lpstr>
      <vt:lpstr>Что получилось</vt:lpstr>
      <vt:lpstr>Спасибо за внимание!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курса</dc:title>
  <dc:creator>Home</dc:creator>
  <cp:lastModifiedBy>Домашний</cp:lastModifiedBy>
  <cp:revision>31</cp:revision>
  <dcterms:modified xsi:type="dcterms:W3CDTF">2025-08-19T17:17:19Z</dcterms:modified>
</cp:coreProperties>
</file>