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9" r:id="rId6"/>
    <p:sldId id="290" r:id="rId7"/>
    <p:sldId id="275" r:id="rId8"/>
    <p:sldId id="276" r:id="rId9"/>
    <p:sldId id="278" r:id="rId10"/>
    <p:sldId id="277" r:id="rId11"/>
    <p:sldId id="279" r:id="rId12"/>
    <p:sldId id="280" r:id="rId13"/>
    <p:sldId id="281" r:id="rId14"/>
    <p:sldId id="291" r:id="rId15"/>
    <p:sldId id="282" r:id="rId16"/>
    <p:sldId id="283" r:id="rId17"/>
    <p:sldId id="287" r:id="rId18"/>
    <p:sldId id="284" r:id="rId19"/>
    <p:sldId id="286" r:id="rId20"/>
    <p:sldId id="285" r:id="rId21"/>
    <p:sldId id="288" r:id="rId22"/>
    <p:sldId id="263" r:id="rId23"/>
    <p:sldId id="265" r:id="rId24"/>
    <p:sldId id="266" r:id="rId25"/>
  </p:sldIdLst>
  <p:sldSz cx="9144000" cy="6858000" type="screen4x3"/>
  <p:notesSz cx="6858000" cy="9144000"/>
  <p:embeddedFontLs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6481A85-3020-45F0-A779-C542D02EFD3E}">
  <a:tblStyle styleId="{C6481A85-3020-45F0-A779-C542D02EFD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34" y="72"/>
      </p:cViewPr>
      <p:guideLst>
        <p:guide orient="horz" pos="4082"/>
        <p:guide orient="horz" pos="238"/>
        <p:guide pos="5533"/>
        <p:guide pos="2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74793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 dirty="0"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6000" dirty="0"/>
              <a:t>Разработчик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>на </a:t>
            </a:r>
            <a:r>
              <a:rPr lang="en-US" sz="6000" dirty="0"/>
              <a:t>Spring Framework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82471" y="1820708"/>
            <a:ext cx="5437848" cy="3677900"/>
          </a:xfrm>
        </p:spPr>
        <p:txBody>
          <a:bodyPr/>
          <a:lstStyle/>
          <a:p>
            <a:pPr marL="76200" indent="0">
              <a:lnSpc>
                <a:spcPct val="150000"/>
              </a:lnSpc>
              <a:buNone/>
            </a:pPr>
            <a:r>
              <a:rPr lang="ru-RU" sz="2000" dirty="0"/>
              <a:t>Не ограничивайте ваше СМЫСЛОВОЕ ЯДРО одними существительными. Вместо этого представьте СМЫСЛОВОЕ ЯДРО как ряд конкретных сценариев, которые должна реализовывать модель предметной области</a:t>
            </a:r>
            <a:r>
              <a:rPr lang="ru-RU" sz="2000" dirty="0" smtClean="0"/>
              <a:t>.</a:t>
            </a:r>
          </a:p>
          <a:p>
            <a:pPr marL="76200" indent="0" algn="r">
              <a:lnSpc>
                <a:spcPct val="150000"/>
              </a:lnSpc>
              <a:buNone/>
            </a:pPr>
            <a:r>
              <a:rPr lang="ru-RU" sz="1400" dirty="0" smtClean="0"/>
              <a:t>Вернон</a:t>
            </a:r>
            <a:r>
              <a:rPr lang="ru-RU" sz="1400" dirty="0" smtClean="0"/>
              <a:t> </a:t>
            </a:r>
            <a:r>
              <a:rPr lang="ru-RU" sz="1400" dirty="0"/>
              <a:t>Вон</a:t>
            </a:r>
            <a:r>
              <a:rPr lang="ru-RU" sz="1400" dirty="0" smtClean="0"/>
              <a:t>, «</a:t>
            </a:r>
            <a:r>
              <a:rPr lang="ru-RU" sz="1400" b="1" dirty="0"/>
              <a:t>Предметно - ориентированное проектирование. Самое </a:t>
            </a:r>
            <a:r>
              <a:rPr lang="ru-RU" sz="1400" b="1" dirty="0" smtClean="0"/>
              <a:t>основное</a:t>
            </a:r>
            <a:r>
              <a:rPr lang="ru-RU" sz="1400" dirty="0" smtClean="0"/>
              <a:t>»</a:t>
            </a:r>
            <a:endParaRPr lang="ru-RU" sz="1400" dirty="0"/>
          </a:p>
        </p:txBody>
      </p:sp>
      <p:sp>
        <p:nvSpPr>
          <p:cNvPr id="4" name="AutoShape 2" descr="Предметно - ориентированное проектирование. Самое основное  #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" name="AutoShape 4" descr="Предметно - ориентированное проектирование. Самое основное  #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2" y="1658868"/>
            <a:ext cx="3350103" cy="446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7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сценария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4994" y="1737600"/>
            <a:ext cx="8156771" cy="3331651"/>
          </a:xfrm>
        </p:spPr>
        <p:txBody>
          <a:bodyPr/>
          <a:lstStyle/>
          <a:p>
            <a:pPr marL="76200" indent="0">
              <a:buNone/>
            </a:pPr>
            <a:r>
              <a:rPr lang="ru-RU" sz="2000" b="1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Сценарий:</a:t>
            </a:r>
            <a:r>
              <a:rPr lang="en-US" sz="2000" b="1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Получить список заказов для текущего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пользователя</a:t>
            </a:r>
            <a:endParaRPr lang="en-US" sz="2000" dirty="0" smtClean="0">
              <a:latin typeface="Roboto" panose="020B0604020202020204" charset="0"/>
              <a:ea typeface="Roboto" panose="020B0604020202020204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ru-RU" sz="2000" b="1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Область видимости: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Все пользователи</a:t>
            </a:r>
          </a:p>
          <a:p>
            <a:pPr marL="76200" indent="0">
              <a:buNone/>
            </a:pP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Выполнить:</a:t>
            </a:r>
          </a:p>
          <a:p>
            <a:pPr marL="76200" indent="0">
              <a:buNone/>
            </a:pP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Получить список всех заказов</a:t>
            </a:r>
          </a:p>
          <a:p>
            <a:pPr marL="76200" indent="0">
              <a:buNone/>
            </a:pP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Отфильтровать список заказов для текущего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пользователя</a:t>
            </a:r>
            <a:endParaRPr lang="ru-RU" sz="2000" dirty="0">
              <a:latin typeface="Roboto" panose="020B0604020202020204" charset="0"/>
              <a:ea typeface="Roboto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4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сценария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3018" y="1737600"/>
            <a:ext cx="7978748" cy="3293179"/>
          </a:xfrm>
        </p:spPr>
        <p:txBody>
          <a:bodyPr/>
          <a:lstStyle/>
          <a:p>
            <a:pPr marL="76200" indent="0">
              <a:buNone/>
            </a:pPr>
            <a:r>
              <a:rPr lang="ru-RU" sz="2000" b="1" dirty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Сценарий:</a:t>
            </a:r>
            <a:r>
              <a:rPr lang="en-US" sz="2000" b="1" dirty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Отфильтровать список заказов для текущего пользователя </a:t>
            </a:r>
            <a:endParaRPr lang="ru-RU" sz="2000" dirty="0" smtClean="0">
              <a:latin typeface="Roboto" panose="020B0604020202020204" charset="0"/>
              <a:ea typeface="Roboto" panose="020B0604020202020204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ru-RU" sz="2000" b="1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Область </a:t>
            </a:r>
            <a:r>
              <a:rPr lang="ru-RU" sz="2000" b="1" dirty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видимости: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Простой пользователь, </a:t>
            </a:r>
            <a:r>
              <a:rPr lang="en-US" sz="2000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VIP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пользователь</a:t>
            </a:r>
          </a:p>
          <a:p>
            <a:pPr marL="76200" indent="0">
              <a:buNone/>
            </a:pPr>
            <a:endParaRPr lang="ru-RU" sz="2000" dirty="0">
              <a:latin typeface="Roboto" panose="020B0604020202020204" charset="0"/>
              <a:ea typeface="Roboto" panose="020B0604020202020204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Оставить заказы для которых заказчиком является текущий пользователь</a:t>
            </a:r>
            <a:endParaRPr lang="ru-RU" sz="2000" dirty="0">
              <a:latin typeface="Roboto" panose="020B0604020202020204" charset="0"/>
              <a:ea typeface="Roboto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5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сценария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2032" y="1737600"/>
            <a:ext cx="8067759" cy="3293179"/>
          </a:xfrm>
        </p:spPr>
        <p:txBody>
          <a:bodyPr/>
          <a:lstStyle/>
          <a:p>
            <a:pPr marL="76200" indent="0">
              <a:buNone/>
            </a:pPr>
            <a:r>
              <a:rPr lang="ru-RU" sz="2000" b="1" dirty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Сценарий:</a:t>
            </a:r>
            <a:r>
              <a:rPr lang="en-US" sz="2000" b="1" dirty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Отфильтровать список заказов для текущего пользователя </a:t>
            </a:r>
          </a:p>
          <a:p>
            <a:pPr marL="76200" indent="0">
              <a:buNone/>
            </a:pPr>
            <a:r>
              <a:rPr lang="ru-RU" sz="2000" b="1" dirty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Область видимости: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Менеджер</a:t>
            </a:r>
            <a:endParaRPr lang="ru-RU" sz="2000" dirty="0">
              <a:latin typeface="Roboto" panose="020B0604020202020204" charset="0"/>
              <a:ea typeface="Roboto" panose="020B0604020202020204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ru-RU" sz="2000" dirty="0">
              <a:latin typeface="Roboto" panose="020B0604020202020204" charset="0"/>
              <a:ea typeface="Roboto" panose="020B0604020202020204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ru-RU" sz="2000" dirty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Оставить заказы для которых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менеджером является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текущий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пользователь или статус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"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Новый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</a:rPr>
              <a:t>"</a:t>
            </a:r>
            <a:endParaRPr lang="ru-RU" sz="20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2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4494" y="2518198"/>
            <a:ext cx="46893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POST /</a:t>
            </a:r>
            <a:r>
              <a:rPr lang="en-US" sz="2000" dirty="0" err="1"/>
              <a:t>api</a:t>
            </a:r>
            <a:r>
              <a:rPr lang="en-US" sz="2000" dirty="0"/>
              <a:t>/v1/order/action 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   "</a:t>
            </a:r>
            <a:r>
              <a:rPr lang="en-US" sz="2000" dirty="0" err="1"/>
              <a:t>actionId</a:t>
            </a:r>
            <a:r>
              <a:rPr lang="en-US" sz="2000" dirty="0"/>
              <a:t>": </a:t>
            </a:r>
            <a:r>
              <a:rPr lang="en-US" sz="2000" dirty="0" smtClean="0"/>
              <a:t>...,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   "</a:t>
            </a:r>
            <a:r>
              <a:rPr lang="en-US" sz="2000" dirty="0" err="1"/>
              <a:t>orderId</a:t>
            </a:r>
            <a:r>
              <a:rPr lang="en-US" sz="2000" dirty="0"/>
              <a:t>": </a:t>
            </a:r>
            <a:r>
              <a:rPr lang="en-US" sz="2000" dirty="0" smtClean="0"/>
              <a:t>....,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   "parameters": {       .....    }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1317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</a:t>
            </a:r>
            <a:r>
              <a:rPr lang="ru-RU" b="0" dirty="0"/>
              <a:t> </a:t>
            </a:r>
            <a:r>
              <a:rPr lang="ru-RU" dirty="0"/>
              <a:t>Интерпретатор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78" y="1708713"/>
            <a:ext cx="6406306" cy="367574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86591" y="5726999"/>
            <a:ext cx="4152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https://www.baeldung.com/java-interpreter-pattern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32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109" y="432889"/>
            <a:ext cx="8520600" cy="1306200"/>
          </a:xfrm>
        </p:spPr>
        <p:txBody>
          <a:bodyPr/>
          <a:lstStyle/>
          <a:p>
            <a:r>
              <a:rPr lang="en-US" dirty="0"/>
              <a:t>Expression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80285" y="1379566"/>
            <a:ext cx="67932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@FunctionalInterface</a:t>
            </a:r>
          </a:p>
          <a:p>
            <a:r>
              <a:rPr lang="fr-FR" sz="2000" dirty="0"/>
              <a:t>public interface Expression {</a:t>
            </a:r>
          </a:p>
          <a:p>
            <a:endParaRPr lang="fr-FR" sz="2000" dirty="0"/>
          </a:p>
          <a:p>
            <a:r>
              <a:rPr lang="fr-FR" sz="2000" dirty="0"/>
              <a:t>    void interpret(ExpressionContext context);</a:t>
            </a:r>
          </a:p>
          <a:p>
            <a:r>
              <a:rPr lang="fr-FR" sz="2000" dirty="0"/>
              <a:t>}</a:t>
            </a:r>
            <a:endParaRPr lang="ru-RU" sz="20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91109" y="3277819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Expression Factory</a:t>
            </a:r>
            <a:endParaRPr lang="en-US" dirty="0"/>
          </a:p>
          <a:p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80284" y="4236056"/>
            <a:ext cx="67932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@</a:t>
            </a:r>
            <a:r>
              <a:rPr lang="en-US" sz="2000" dirty="0"/>
              <a:t>FunctionalInterface</a:t>
            </a:r>
            <a:endParaRPr lang="en-US" sz="2000" dirty="0"/>
          </a:p>
          <a:p>
            <a:r>
              <a:rPr lang="en-US" sz="2000" dirty="0"/>
              <a:t>public interface </a:t>
            </a:r>
            <a:r>
              <a:rPr lang="en-US" sz="2000" dirty="0"/>
              <a:t>ExpressionFactory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r>
              <a:rPr lang="en-US" sz="2000" dirty="0"/>
              <a:t>    Expression create(Object... </a:t>
            </a:r>
            <a:r>
              <a:rPr lang="en-US" sz="2000" dirty="0"/>
              <a:t>args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26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/>
              <a:t>IoC</a:t>
            </a:r>
            <a:r>
              <a:rPr lang="en-US" dirty="0"/>
              <a:t> Container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4994" y="1316814"/>
            <a:ext cx="8148679" cy="4989028"/>
          </a:xfrm>
        </p:spPr>
        <p:txBody>
          <a:bodyPr/>
          <a:lstStyle/>
          <a:p>
            <a:pPr marL="76200" indent="0">
              <a:buNone/>
            </a:pPr>
            <a:r>
              <a:rPr lang="en-US" sz="1600" dirty="0"/>
              <a:t>@Target({</a:t>
            </a:r>
            <a:r>
              <a:rPr lang="en-US" sz="1600" dirty="0"/>
              <a:t>ElementType.</a:t>
            </a:r>
            <a:r>
              <a:rPr lang="en-US" sz="1600" i="1" dirty="0"/>
              <a:t>TYPE</a:t>
            </a:r>
            <a:r>
              <a:rPr lang="en-US" sz="1600" dirty="0"/>
              <a:t>})</a:t>
            </a:r>
            <a:br>
              <a:rPr lang="en-US" sz="1600" dirty="0"/>
            </a:br>
            <a:r>
              <a:rPr lang="en-US" sz="1600" dirty="0"/>
              <a:t>@Retention(</a:t>
            </a:r>
            <a:r>
              <a:rPr lang="en-US" sz="1600" dirty="0"/>
              <a:t>RetentionPolicy.</a:t>
            </a:r>
            <a:r>
              <a:rPr lang="en-US" sz="1600" i="1" dirty="0"/>
              <a:t>RUNTIME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@Component</a:t>
            </a:r>
            <a:br>
              <a:rPr lang="en-US" sz="1600" dirty="0"/>
            </a:br>
            <a:r>
              <a:rPr lang="en-US" sz="1600" dirty="0"/>
              <a:t>public @interface </a:t>
            </a:r>
            <a:r>
              <a:rPr lang="en-US" sz="1600" dirty="0"/>
              <a:t>ExpressionsComponent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>ScopePackages</a:t>
            </a:r>
            <a:r>
              <a:rPr lang="en-US" sz="1600" dirty="0"/>
              <a:t>[] </a:t>
            </a:r>
            <a:r>
              <a:rPr lang="en-US" sz="1600" dirty="0"/>
              <a:t>scopePackages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Expressions expression();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String description() default "";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2208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/>
              <a:t>IoC</a:t>
            </a:r>
            <a:r>
              <a:rPr lang="en-US" dirty="0"/>
              <a:t> Container</a:t>
            </a:r>
            <a:br>
              <a:rPr lang="en-US" dirty="0"/>
            </a:b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77" y="1678470"/>
            <a:ext cx="8098045" cy="404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631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сценарий выглядит в коде?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03" y="1616075"/>
            <a:ext cx="7440613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sz="5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сценарий выглядит в коде?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6" y="1672131"/>
            <a:ext cx="7788485" cy="372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248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AoP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55" y="2113525"/>
            <a:ext cx="7002463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37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57194" y="3241856"/>
            <a:ext cx="4249475" cy="1038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https://github.com/ms-pavlov/2022-11-otus-spring-Pavlov</a:t>
            </a:r>
            <a:endParaRPr dirty="0"/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l="30645" t="28552" r="28521" b="10490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 dirty="0"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1761863487"/>
              </p:ext>
            </p:extLst>
          </p:nvPr>
        </p:nvGraphicFramePr>
        <p:xfrm>
          <a:off x="952500" y="2058925"/>
          <a:ext cx="7239000" cy="2340330"/>
        </p:xfrm>
        <a:graphic>
          <a:graphicData uri="http://schemas.openxmlformats.org/drawingml/2006/table">
            <a:tbl>
              <a:tblPr>
                <a:noFill/>
                <a:tableStyleId>{C6481A85-3020-45F0-A779-C542D02EFD3E}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Spring IoC Container </a:t>
                      </a:r>
                      <a:r>
                        <a:rPr lang="ru-RU" sz="1800" dirty="0" smtClean="0"/>
                        <a:t>–</a:t>
                      </a:r>
                      <a:r>
                        <a:rPr lang="ru-RU" sz="1800" baseline="0" dirty="0" smtClean="0"/>
                        <a:t> очень полезный инструмент для </a:t>
                      </a:r>
                      <a:r>
                        <a:rPr lang="ru-RU" sz="1800" dirty="0" smtClean="0"/>
                        <a:t>архитектурного проектирования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Spring AoP</a:t>
                      </a:r>
                      <a:r>
                        <a:rPr lang="ru-RU" sz="1800" dirty="0" smtClean="0"/>
                        <a:t> – всегда рядом,</a:t>
                      </a:r>
                      <a:r>
                        <a:rPr lang="ru-RU" sz="1800" baseline="0" dirty="0" smtClean="0"/>
                        <a:t> даже если мы не пишем аспекты сами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Единый язык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DDD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ограничивается одними существительными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17" y="3992446"/>
            <a:ext cx="1819800" cy="181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>
              <a:buSzPts val="1100"/>
            </a:pPr>
            <a:r>
              <a:rPr lang="ru" sz="2800" dirty="0"/>
              <a:t>Тема: </a:t>
            </a:r>
            <a:r>
              <a:rPr lang="ru-RU" sz="2800" dirty="0"/>
              <a:t>Spring</a:t>
            </a:r>
            <a:r>
              <a:rPr lang="ru-RU" sz="2800" dirty="0"/>
              <a:t> </a:t>
            </a:r>
            <a:r>
              <a:rPr lang="ru-RU" sz="2800" dirty="0" smtClean="0"/>
              <a:t>IoC</a:t>
            </a:r>
            <a:r>
              <a:rPr lang="ru-RU" sz="2800" dirty="0" smtClean="0"/>
              <a:t> и </a:t>
            </a:r>
            <a:r>
              <a:rPr lang="en-US" sz="2800" dirty="0" smtClean="0"/>
              <a:t>AoP</a:t>
            </a:r>
            <a:r>
              <a:rPr lang="en-US" sz="2800" dirty="0" smtClean="0"/>
              <a:t> </a:t>
            </a:r>
            <a:r>
              <a:rPr lang="ru-RU" sz="2800" dirty="0" smtClean="0"/>
              <a:t>как </a:t>
            </a:r>
            <a:r>
              <a:rPr lang="ru-RU" sz="2800" dirty="0"/>
              <a:t>инструменты </a:t>
            </a:r>
            <a:r>
              <a:rPr lang="ru-RU" sz="2800" dirty="0" smtClean="0"/>
              <a:t>архитектурного </a:t>
            </a:r>
            <a:r>
              <a:rPr lang="ru-RU" sz="2800" dirty="0"/>
              <a:t>проектирования и реализации подхода DDD</a:t>
            </a:r>
            <a:r>
              <a:rPr lang="ru-RU" dirty="0"/>
              <a:t/>
            </a:r>
            <a:br>
              <a:rPr lang="ru-RU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2418B"/>
                </a:solidFill>
              </a:rPr>
              <a:t>Павлов Михаил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 dirty="0"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Студент </a:t>
            </a:r>
            <a:r>
              <a:rPr lang="ru-RU" dirty="0" err="1" smtClean="0"/>
              <a:t>Отус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Задача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DDD</a:t>
            </a:r>
            <a:endParaRPr lang="en-US"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Паттерн Интерпретатор</a:t>
            </a:r>
            <a:endParaRPr lang="ru-RU"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Spring </a:t>
            </a:r>
            <a:r>
              <a:rPr lang="en-US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IoC</a:t>
            </a:r>
            <a:r>
              <a:rPr lang="en-US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Container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lang="ru-RU"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6308" y="1737600"/>
            <a:ext cx="6951057" cy="42380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000" dirty="0" smtClean="0"/>
              <a:t>Организовать работу с заказами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Разграничить доступ к действиям над заказами пользователям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Для разных пользователей одно и то же действие над заказами может выполняться по разному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Действия над заказами могут добавиться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Виды пользователей тоже</a:t>
            </a:r>
          </a:p>
          <a:p>
            <a:pPr marL="762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91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Matrix from Hell</a:t>
            </a:r>
            <a:r>
              <a:rPr lang="en-US" b="0" dirty="0"/>
              <a:t> 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5602"/>
              </p:ext>
            </p:extLst>
          </p:nvPr>
        </p:nvGraphicFramePr>
        <p:xfrm>
          <a:off x="524635" y="1629196"/>
          <a:ext cx="8019205" cy="4151214"/>
        </p:xfrm>
        <a:graphic>
          <a:graphicData uri="http://schemas.openxmlformats.org/drawingml/2006/table">
            <a:tbl>
              <a:tblPr firstRow="1" bandRow="1">
                <a:effectLst>
                  <a:outerShdw blurRad="40000" dist="20000" dir="5400000" rotWithShape="0">
                    <a:srgbClr val="000000">
                      <a:alpha val="40000"/>
                    </a:srgbClr>
                  </a:outerShdw>
                </a:effectLst>
                <a:tableStyleId>{3C2FFA5D-87B4-456A-9821-1D502468CF0F}</a:tableStyleId>
              </a:tblPr>
              <a:tblGrid>
                <a:gridCol w="1603841"/>
                <a:gridCol w="1603841"/>
                <a:gridCol w="1603841"/>
                <a:gridCol w="1603841"/>
                <a:gridCol w="1603841"/>
              </a:tblGrid>
              <a:tr h="69186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Пользователь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Менеджер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Бухгалтер</a:t>
                      </a:r>
                      <a:endParaRPr lang="ru-RU" dirty="0"/>
                    </a:p>
                  </a:txBody>
                  <a:tcPr/>
                </a:tc>
              </a:tr>
              <a:tr h="691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Получить список заказов</a:t>
                      </a:r>
                      <a:endParaRPr lang="ru-RU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91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Создать новый заказ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91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Взять заказ в работу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91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Выставить счет на оплату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91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Подтвердить</a:t>
                      </a:r>
                      <a:r>
                        <a:rPr lang="ru-RU" sz="14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оплату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5668" y="247076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2727" y="247076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6858" y="247076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71448" y="247076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5668" y="3149147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2727" y="3149147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6858" y="3828878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6858" y="453288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71448" y="5228800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2727" y="3828878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5668" y="3828878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6858" y="3149147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1448" y="3149147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5668" y="453288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2727" y="453288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4705" y="3828878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1448" y="453288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5668" y="5228800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2727" y="5228800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6858" y="5227451"/>
            <a:ext cx="396510" cy="388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45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Driven Design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6970" y="2101741"/>
            <a:ext cx="8108219" cy="1995901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Domain Driven Design</a:t>
            </a:r>
            <a:r>
              <a:rPr lang="ru-RU" dirty="0" smtClean="0"/>
              <a:t> </a:t>
            </a:r>
            <a:r>
              <a:rPr lang="ru-RU" dirty="0"/>
              <a:t>— это про общение между людьми, одна из его задач — сломать имеющийся «языковой барьер» между бизнесом и разработкой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2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73" y="424797"/>
            <a:ext cx="8520600" cy="1306200"/>
          </a:xfrm>
        </p:spPr>
        <p:txBody>
          <a:bodyPr/>
          <a:lstStyle/>
          <a:p>
            <a:r>
              <a:rPr lang="ru-RU" dirty="0"/>
              <a:t>Е</a:t>
            </a:r>
            <a:r>
              <a:rPr lang="ru-RU" dirty="0" smtClean="0"/>
              <a:t>диный язык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90124" y="1737600"/>
            <a:ext cx="7250463" cy="3293179"/>
          </a:xfrm>
        </p:spPr>
        <p:txBody>
          <a:bodyPr/>
          <a:lstStyle/>
          <a:p>
            <a:pPr marL="76200" indent="0">
              <a:buNone/>
            </a:pPr>
            <a:r>
              <a:rPr lang="ru-RU" dirty="0" smtClean="0"/>
              <a:t>язык</a:t>
            </a:r>
            <a:r>
              <a:rPr lang="ru-RU" dirty="0"/>
              <a:t>, который используется для общения членов команды между собой</a:t>
            </a:r>
            <a:r>
              <a:rPr lang="ru-RU" dirty="0" smtClean="0"/>
              <a:t>.</a:t>
            </a:r>
          </a:p>
          <a:p>
            <a:pPr marL="76200" indent="0">
              <a:buNone/>
            </a:pPr>
            <a:endParaRPr lang="ru-RU" dirty="0" smtClean="0"/>
          </a:p>
          <a:p>
            <a:r>
              <a:rPr lang="ru-RU" b="1" dirty="0" smtClean="0"/>
              <a:t>Термины</a:t>
            </a:r>
          </a:p>
          <a:p>
            <a:r>
              <a:rPr lang="ru-RU" b="1" dirty="0" smtClean="0"/>
              <a:t>Процессы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9061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Смысловое </a:t>
            </a:r>
            <a:r>
              <a:rPr lang="ru-RU" dirty="0"/>
              <a:t>ядро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59174" y="1737600"/>
            <a:ext cx="6983713" cy="2586832"/>
          </a:xfrm>
        </p:spPr>
        <p:txBody>
          <a:bodyPr/>
          <a:lstStyle/>
          <a:p>
            <a:pPr marL="76200" indent="0">
              <a:buNone/>
            </a:pPr>
            <a:r>
              <a:rPr lang="ru-RU" dirty="0" smtClean="0"/>
              <a:t>часть </a:t>
            </a:r>
            <a:r>
              <a:rPr lang="ru-RU" dirty="0"/>
              <a:t>домена, имеющая первостепенное значение для выполнения главной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26640748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372</Words>
  <Application>Microsoft Office PowerPoint</Application>
  <PresentationFormat>Экран (4:3)</PresentationFormat>
  <Paragraphs>95</Paragraphs>
  <Slides>24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Roboto</vt:lpstr>
      <vt:lpstr>Times New Roman</vt:lpstr>
      <vt:lpstr>Courier New</vt:lpstr>
      <vt:lpstr>Светлая тема</vt:lpstr>
      <vt:lpstr>Разработчик  на Spring Framework</vt:lpstr>
      <vt:lpstr>Презентация PowerPoint</vt:lpstr>
      <vt:lpstr>Защита проекта Тема: Spring IoC и AoP как инструменты архитектурного проектирования и реализации подхода DDD  </vt:lpstr>
      <vt:lpstr>План защиты</vt:lpstr>
      <vt:lpstr>Задача</vt:lpstr>
      <vt:lpstr>Matrix from Hell </vt:lpstr>
      <vt:lpstr>Domain Driven Design</vt:lpstr>
      <vt:lpstr>Единый язык</vt:lpstr>
      <vt:lpstr>Смысловое ядро</vt:lpstr>
      <vt:lpstr>Сценарии</vt:lpstr>
      <vt:lpstr>Пример сценария</vt:lpstr>
      <vt:lpstr>Пример сценария</vt:lpstr>
      <vt:lpstr>Пример сценария</vt:lpstr>
      <vt:lpstr>RESTful</vt:lpstr>
      <vt:lpstr>Паттерн Интерпретатор</vt:lpstr>
      <vt:lpstr>Expression</vt:lpstr>
      <vt:lpstr>Spring IoC Container</vt:lpstr>
      <vt:lpstr>Spring IoC Container </vt:lpstr>
      <vt:lpstr>Как сценарий выглядит в коде?</vt:lpstr>
      <vt:lpstr>Как сценарий выглядит в коде?</vt:lpstr>
      <vt:lpstr>Spring AoP</vt:lpstr>
      <vt:lpstr>Что получилось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Home</dc:creator>
  <cp:lastModifiedBy>Домашний</cp:lastModifiedBy>
  <cp:revision>20</cp:revision>
  <dcterms:modified xsi:type="dcterms:W3CDTF">2024-04-01T05:49:44Z</dcterms:modified>
</cp:coreProperties>
</file>