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9"/>
  </p:notesMasterIdLst>
  <p:sldIdLst>
    <p:sldId id="256" r:id="rId2"/>
    <p:sldId id="309" r:id="rId3"/>
    <p:sldId id="310" r:id="rId4"/>
    <p:sldId id="311" r:id="rId5"/>
    <p:sldId id="312" r:id="rId6"/>
    <p:sldId id="320" r:id="rId7"/>
    <p:sldId id="313" r:id="rId8"/>
    <p:sldId id="321" r:id="rId9"/>
    <p:sldId id="314" r:id="rId10"/>
    <p:sldId id="322" r:id="rId11"/>
    <p:sldId id="315" r:id="rId12"/>
    <p:sldId id="323" r:id="rId13"/>
    <p:sldId id="318" r:id="rId14"/>
    <p:sldId id="325" r:id="rId15"/>
    <p:sldId id="324" r:id="rId16"/>
    <p:sldId id="317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3517" autoAdjust="0"/>
  </p:normalViewPr>
  <p:slideViewPr>
    <p:cSldViewPr snapToGrid="0">
      <p:cViewPr varScale="1">
        <p:scale>
          <a:sx n="68" d="100"/>
          <a:sy n="68" d="100"/>
        </p:scale>
        <p:origin x="588" y="60"/>
      </p:cViewPr>
      <p:guideLst>
        <p:guide orient="horz" pos="2160"/>
        <p:guide pos="384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F7837-3593-4077-B9A1-F557E760DD0F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80E22-8D13-4FD9-9CA6-97291102C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80E22-8D13-4FD9-9CA6-97291102CE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80E22-8D13-4FD9-9CA6-97291102CE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80E22-8D13-4FD9-9CA6-97291102CE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0" y="6134100"/>
            <a:ext cx="1228090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54" y="39469"/>
            <a:ext cx="944323" cy="1034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" y="73172"/>
            <a:ext cx="895696" cy="10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0CEC-6D42-4B76-BCBA-EB48E56B78D4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046F-EA8C-45FE-94FD-7B2DD416B150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5B76-FD63-457B-8666-971B15648644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54" y="39469"/>
            <a:ext cx="944323" cy="1034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" y="73172"/>
            <a:ext cx="895696" cy="101103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63500" y="6134100"/>
            <a:ext cx="1228090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04A4-0ECA-4AA9-9A94-845AFD778CA7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0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16D8-4BD4-4AA8-9483-861AC3FCA2CF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FF65-7356-420C-9ABA-30D7D82D6386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CE1B-9B1B-4E7F-A38C-FEFCB6C68646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54" y="39469"/>
            <a:ext cx="944323" cy="1034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" y="73172"/>
            <a:ext cx="895696" cy="101103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63500" y="6134100"/>
            <a:ext cx="1228090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9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151F-B864-4778-82ED-5B0A8F50774C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54" y="39469"/>
            <a:ext cx="944323" cy="103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" y="73172"/>
            <a:ext cx="895696" cy="10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3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6912-38E2-4273-8E43-018DB0B6259C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84BF-CFE0-4CE4-A670-F4D0200EB3BC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B7C8-3D28-4268-AC70-6736A4A367DA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C7B2-EE79-4DC4-83EF-AD6B603672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dong@eee.hku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image.org/docs/dev/auto_examples/color_exposure/plot_equalize.html#sphx-glr-auto-examples-color-exposure-plot-equalize-py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hyperlink" Target="https://en.wikipedia.org/wiki/Chroma_ke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hyperlink" Target="http://opencv-python-tutroals.readthedocs.io/en/latest/py_tutorials/py_imgproc/py_colorspaces/py_colorspaces.html#converting-colorspac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-python-tutroals.readthedocs.io/en/latest/py_tutorials/py_imgproc/py_colorspaces/py_colorspaces.html#converting-colorspaces" TargetMode="External"/><Relationship Id="rId2" Type="http://schemas.openxmlformats.org/officeDocument/2006/relationships/hyperlink" Target="https://en.wikipedia.org/wiki/HSL_and_H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-python-tutroals.readthedocs.io/en/latest/py_tutorials/py_imgproc/py_colorspaces/py_colorspaces.html#converting-colorspaces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dev/user/numpy-for-matlab-users.html#numpy-for-matlab-users" TargetMode="External"/><Relationship Id="rId2" Type="http://schemas.openxmlformats.org/officeDocument/2006/relationships/hyperlink" Target="https://scipy.org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v-python-tutroals.readthedocs.io/en/latest/" TargetMode="External"/><Relationship Id="rId4" Type="http://schemas.openxmlformats.org/officeDocument/2006/relationships/hyperlink" Target="http://scikit-image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python-xy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emica.com/unicode/characters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emica.com/unicode/character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812403"/>
            <a:ext cx="11744696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Tutorial:</a:t>
            </a:r>
            <a:r>
              <a:rPr lang="zh-CN" altLang="en-US" sz="4800" dirty="0"/>
              <a:t> </a:t>
            </a:r>
            <a:r>
              <a:rPr lang="en-US" altLang="zh-CN" sz="4800" dirty="0"/>
              <a:t>Image Processing with Python(I)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716544" y="3646769"/>
            <a:ext cx="7475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Course: Digital Image Processing(ELEC4245)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Tutor:    Dong Jinping (RSC G96, </a:t>
            </a:r>
            <a:r>
              <a:rPr lang="en-US" altLang="zh-CN" sz="2400" dirty="0">
                <a:hlinkClick r:id="rId3"/>
              </a:rPr>
              <a:t>jpdong@eee.hku.hk</a:t>
            </a:r>
            <a:r>
              <a:rPr lang="en-US" altLang="zh-CN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Venue:  CB103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Date:     14 Mar, 2017</a:t>
            </a:r>
          </a:p>
        </p:txBody>
      </p:sp>
    </p:spTree>
    <p:extLst>
      <p:ext uri="{BB962C8B-B14F-4D97-AF65-F5344CB8AC3E}">
        <p14:creationId xmlns:p14="http://schemas.microsoft.com/office/powerpoint/2010/main" val="285125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-1192" r="-4363"/>
          <a:stretch/>
        </p:blipFill>
        <p:spPr>
          <a:xfrm>
            <a:off x="5730875" y="35052"/>
            <a:ext cx="5208147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III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08" r="1"/>
          <a:stretch/>
        </p:blipFill>
        <p:spPr>
          <a:xfrm>
            <a:off x="6830860" y="3578313"/>
            <a:ext cx="5208148" cy="2645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15 mins</a:t>
            </a:r>
            <a:endParaRPr lang="zh-CN" altLang="en-US" dirty="0"/>
          </a:p>
          <a:p>
            <a:r>
              <a:rPr lang="en-US" altLang="zh-CN" dirty="0"/>
              <a:t>Bandpass filter &amp; Convolution</a:t>
            </a:r>
          </a:p>
          <a:p>
            <a:pPr lvl="1"/>
            <a:r>
              <a:rPr lang="en-US" altLang="zh-CN" dirty="0"/>
              <a:t>Complete </a:t>
            </a:r>
            <a:r>
              <a:rPr lang="en-US" altLang="zh-CN" i="1" dirty="0"/>
              <a:t>edge_enhance.py</a:t>
            </a:r>
            <a:endParaRPr lang="en-US" altLang="zh-CN" dirty="0"/>
          </a:p>
          <a:p>
            <a:pPr lvl="1"/>
            <a:r>
              <a:rPr lang="en-US" altLang="zh-CN" dirty="0"/>
              <a:t>Bandpass filter</a:t>
            </a:r>
          </a:p>
          <a:p>
            <a:pPr lvl="2"/>
            <a:r>
              <a:rPr lang="en-US" altLang="zh-CN" dirty="0"/>
              <a:t>From Gaussian kernel</a:t>
            </a:r>
          </a:p>
          <a:p>
            <a:pPr lvl="2"/>
            <a:r>
              <a:rPr lang="en-US" altLang="zh-CN" i="1" dirty="0"/>
              <a:t>bp</a:t>
            </a:r>
            <a:r>
              <a:rPr lang="en-US" altLang="zh-CN" i="1"/>
              <a:t>_filter.</a:t>
            </a:r>
            <a:r>
              <a:rPr lang="en-US" altLang="zh-CN" i="1" dirty="0"/>
              <a:t>py</a:t>
            </a:r>
            <a:endParaRPr lang="en-US" altLang="zh-CN" dirty="0"/>
          </a:p>
          <a:p>
            <a:r>
              <a:rPr lang="en-US" altLang="zh-CN" dirty="0"/>
              <a:t>Tips:</a:t>
            </a:r>
          </a:p>
          <a:p>
            <a:pPr lvl="1"/>
            <a:r>
              <a:rPr lang="en-US" altLang="zh-CN" sz="1800" i="1" dirty="0" err="1"/>
              <a:t>plt.subplot</a:t>
            </a:r>
            <a:r>
              <a:rPr lang="en-US" altLang="zh-CN" sz="1800" i="1" dirty="0"/>
              <a:t>()</a:t>
            </a:r>
          </a:p>
          <a:p>
            <a:pPr lvl="1"/>
            <a:r>
              <a:rPr lang="en-US" altLang="zh-CN" sz="1800" i="1" dirty="0" err="1"/>
              <a:t>plt.axis</a:t>
            </a:r>
            <a:r>
              <a:rPr lang="en-US" altLang="zh-CN" sz="1800" i="1" dirty="0"/>
              <a:t>(‘off’)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5834" y="1442301"/>
            <a:ext cx="405354" cy="170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75076" y="1458705"/>
            <a:ext cx="444631" cy="154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90011" y="1458705"/>
            <a:ext cx="444631" cy="154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45984" y="3176652"/>
            <a:ext cx="1104507" cy="160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927940" y="4048429"/>
            <a:ext cx="282805" cy="1464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42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Image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964" y="2024075"/>
            <a:ext cx="10515600" cy="4351338"/>
          </a:xfrm>
        </p:spPr>
        <p:txBody>
          <a:bodyPr/>
          <a:lstStyle/>
          <a:p>
            <a:r>
              <a:rPr lang="en-US" altLang="zh-CN" dirty="0"/>
              <a:t>Histogram analysis</a:t>
            </a:r>
          </a:p>
          <a:p>
            <a:r>
              <a:rPr lang="en-US" altLang="zh-CN" dirty="0"/>
              <a:t>Contrast stretching</a:t>
            </a:r>
          </a:p>
          <a:p>
            <a:r>
              <a:rPr lang="en-US" altLang="zh-CN" dirty="0"/>
              <a:t>Histogram equalization</a:t>
            </a:r>
          </a:p>
          <a:p>
            <a:r>
              <a:rPr lang="en-US" altLang="zh-CN" dirty="0"/>
              <a:t>Adaptive equalization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34" y="1470077"/>
            <a:ext cx="6849731" cy="39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838200" y="6375413"/>
            <a:ext cx="9361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 </a:t>
            </a:r>
            <a:r>
              <a:rPr lang="en-US" altLang="zh-CN" sz="1200" dirty="0">
                <a:hlinkClick r:id="rId3"/>
              </a:rPr>
              <a:t>http://scikit-image.org/docs/dev/auto_examples/color_exposure/plot_equalize.html#sphx-glr-auto-examples-color-exposure-plot-equalize-py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41977" y="551435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Images and histograms</a:t>
            </a:r>
            <a:r>
              <a:rPr lang="en-US" altLang="zh-CN" baseline="30000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29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41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15 mins</a:t>
            </a:r>
          </a:p>
          <a:p>
            <a:r>
              <a:rPr lang="en-US" altLang="zh-CN" dirty="0"/>
              <a:t>Complete main procedure of </a:t>
            </a:r>
            <a:r>
              <a:rPr lang="en-US" altLang="zh-CN" i="1" dirty="0"/>
              <a:t>hist.py</a:t>
            </a:r>
          </a:p>
          <a:p>
            <a:pPr lvl="1"/>
            <a:r>
              <a:rPr lang="en-US" altLang="zh-CN" i="1" dirty="0" err="1"/>
              <a:t>data.moon</a:t>
            </a:r>
            <a:r>
              <a:rPr lang="en-US" altLang="zh-CN" i="1" dirty="0"/>
              <a:t>()</a:t>
            </a:r>
          </a:p>
          <a:p>
            <a:r>
              <a:rPr lang="en-US" altLang="zh-CN" dirty="0"/>
              <a:t>Plot image and its histogram of </a:t>
            </a:r>
          </a:p>
          <a:p>
            <a:pPr lvl="1"/>
            <a:r>
              <a:rPr lang="en-US" altLang="zh-CN" dirty="0"/>
              <a:t>Original image</a:t>
            </a:r>
          </a:p>
          <a:p>
            <a:pPr lvl="1"/>
            <a:r>
              <a:rPr lang="en-US" altLang="zh-CN" dirty="0"/>
              <a:t>Contrast stretching</a:t>
            </a:r>
          </a:p>
          <a:p>
            <a:pPr lvl="1"/>
            <a:r>
              <a:rPr lang="en-US" altLang="zh-CN" dirty="0"/>
              <a:t>Histogram equalization</a:t>
            </a:r>
          </a:p>
          <a:p>
            <a:pPr lvl="1"/>
            <a:r>
              <a:rPr lang="en-US" altLang="zh-CN" dirty="0"/>
              <a:t>Adaptive equalization</a:t>
            </a:r>
          </a:p>
          <a:p>
            <a:r>
              <a:rPr lang="en-US" altLang="zh-CN" dirty="0"/>
              <a:t>Which is the best? Metric?</a:t>
            </a:r>
          </a:p>
          <a:p>
            <a:r>
              <a:rPr lang="en-US" altLang="zh-CN" dirty="0"/>
              <a:t>Tips:</a:t>
            </a:r>
          </a:p>
          <a:p>
            <a:pPr lvl="1"/>
            <a:r>
              <a:rPr lang="en-US" altLang="zh-CN" sz="1800" i="1" dirty="0" err="1"/>
              <a:t>np.percentile</a:t>
            </a:r>
            <a:r>
              <a:rPr lang="en-US" altLang="zh-CN" sz="1800" i="1" dirty="0"/>
              <a:t>(), </a:t>
            </a:r>
            <a:r>
              <a:rPr lang="en-US" altLang="zh-CN" sz="1800" i="1" dirty="0" err="1"/>
              <a:t>exposure.rescale_intensity</a:t>
            </a:r>
            <a:r>
              <a:rPr lang="en-US" altLang="zh-CN" sz="1800" i="1" dirty="0"/>
              <a:t>()</a:t>
            </a:r>
          </a:p>
          <a:p>
            <a:pPr lvl="1"/>
            <a:r>
              <a:rPr lang="en-US" altLang="zh-CN" sz="1800" i="1" dirty="0" err="1"/>
              <a:t>exposure.equalize_hist</a:t>
            </a:r>
            <a:r>
              <a:rPr lang="en-US" altLang="zh-CN" sz="1800" i="1" dirty="0"/>
              <a:t>()</a:t>
            </a:r>
          </a:p>
          <a:p>
            <a:pPr lvl="1"/>
            <a:r>
              <a:rPr lang="en-US" altLang="zh-CN" sz="1800" i="1" dirty="0" err="1"/>
              <a:t>exposure.equalize_adapthist</a:t>
            </a:r>
            <a:r>
              <a:rPr lang="en-US" altLang="zh-CN" sz="1800" i="1" dirty="0"/>
              <a:t>()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150" y="1173015"/>
            <a:ext cx="5314146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6583486" y="3739497"/>
            <a:ext cx="5403473" cy="2239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64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Color Space Conversion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4591" y="1636691"/>
            <a:ext cx="5909209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Color space conversion</a:t>
            </a:r>
          </a:p>
          <a:p>
            <a:pPr lvl="1"/>
            <a:r>
              <a:rPr lang="en-US" altLang="zh-CN" dirty="0"/>
              <a:t>RGB to HSL/HSV</a:t>
            </a:r>
            <a:r>
              <a:rPr lang="en-US" altLang="zh-CN" baseline="30000" dirty="0"/>
              <a:t>2</a:t>
            </a:r>
            <a:endParaRPr lang="en-US" altLang="zh-CN" dirty="0"/>
          </a:p>
          <a:p>
            <a:pPr lvl="2"/>
            <a:r>
              <a:rPr lang="en-US" altLang="zh-CN" dirty="0"/>
              <a:t>Cartesian → Cylindrical</a:t>
            </a:r>
          </a:p>
          <a:p>
            <a:pPr lvl="2"/>
            <a:r>
              <a:rPr lang="en-US" altLang="zh-CN" dirty="0"/>
              <a:t>More intuitive for human</a:t>
            </a:r>
          </a:p>
          <a:p>
            <a:pPr lvl="2"/>
            <a:r>
              <a:rPr lang="en-US" altLang="zh-CN" dirty="0"/>
              <a:t>Easy to capture color using H</a:t>
            </a:r>
          </a:p>
          <a:p>
            <a:r>
              <a:rPr lang="en-US" altLang="zh-CN" dirty="0"/>
              <a:t>OpenCV-Python</a:t>
            </a:r>
          </a:p>
          <a:p>
            <a:pPr lvl="1"/>
            <a:r>
              <a:rPr lang="en-US" altLang="zh-CN" i="1" dirty="0"/>
              <a:t>cv2.cvtColor(</a:t>
            </a:r>
            <a:r>
              <a:rPr lang="en-US" altLang="zh-CN" i="1" dirty="0" err="1"/>
              <a:t>input_image</a:t>
            </a:r>
            <a:r>
              <a:rPr lang="en-US" altLang="zh-CN" i="1" dirty="0"/>
              <a:t>, flag)</a:t>
            </a:r>
          </a:p>
          <a:p>
            <a:pPr lvl="1"/>
            <a:r>
              <a:rPr lang="en-US" altLang="zh-CN" dirty="0"/>
              <a:t>HSV range</a:t>
            </a:r>
            <a:r>
              <a:rPr lang="en-US" altLang="zh-CN" baseline="30000" dirty="0"/>
              <a:t>3</a:t>
            </a:r>
            <a:endParaRPr lang="en-US" altLang="zh-CN" dirty="0"/>
          </a:p>
          <a:p>
            <a:pPr lvl="2"/>
            <a:r>
              <a:rPr lang="en-US" altLang="zh-CN" dirty="0"/>
              <a:t>Hue [0,179]</a:t>
            </a:r>
          </a:p>
          <a:p>
            <a:pPr lvl="2"/>
            <a:r>
              <a:rPr lang="en-US" altLang="zh-CN" dirty="0"/>
              <a:t>Saturation [0,255]</a:t>
            </a:r>
          </a:p>
          <a:p>
            <a:pPr lvl="2"/>
            <a:r>
              <a:rPr lang="en-US" altLang="zh-CN" dirty="0"/>
              <a:t>Value [0,255]</a:t>
            </a:r>
          </a:p>
          <a:p>
            <a:pPr lvl="1"/>
            <a:r>
              <a:rPr lang="en-US" altLang="zh-CN" dirty="0"/>
              <a:t>Image, Video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38200" y="6221777"/>
            <a:ext cx="9406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hlinkClick r:id="rId2"/>
              </a:rPr>
              <a:t>https://en.wikipedia.org/wiki/Chroma_key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linkClick r:id="rId3"/>
              </a:rPr>
              <a:t>https://en.wikipedia.org/wiki/HSL_and_HSV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linkClick r:id="rId4"/>
              </a:rPr>
              <a:t>http://opencv-python-tutroals.readthedocs.io/en/latest/py_tutorials/py_imgproc/py_colorspaces/py_colorspaces.html#converting-colorspaces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53997" y="2415851"/>
            <a:ext cx="4914473" cy="3080762"/>
            <a:chOff x="116290" y="2673519"/>
            <a:chExt cx="4914473" cy="30807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90" y="2673519"/>
              <a:ext cx="4914473" cy="27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5"/>
            <p:cNvSpPr txBox="1"/>
            <p:nvPr/>
          </p:nvSpPr>
          <p:spPr>
            <a:xfrm>
              <a:off x="1442300" y="5384949"/>
              <a:ext cx="314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Example</a:t>
              </a:r>
              <a:r>
                <a:rPr lang="zh-CN" altLang="en-US" dirty="0"/>
                <a:t>：</a:t>
              </a:r>
              <a:r>
                <a:rPr lang="en-US" altLang="zh-CN" dirty="0"/>
                <a:t>Chroma Key</a:t>
              </a:r>
              <a:r>
                <a:rPr lang="en-US" altLang="zh-CN" baseline="30000" dirty="0"/>
                <a:t>1</a:t>
              </a:r>
              <a:r>
                <a:rPr lang="zh-CN" alt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99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Color Space Conversion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38200" y="6221777"/>
            <a:ext cx="9406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linkClick r:id="rId2"/>
              </a:rPr>
              <a:t>https://en.wikipedia.org/wiki/HSL_and_HSV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linkClick r:id="rId3"/>
              </a:rPr>
              <a:t>http://opencv-python-tutroals.readthedocs.io/en/latest/py_tutorials/py_imgproc/py_colorspaces/py_colorspaces.html#converting-colorspaces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446908" y="1825261"/>
            <a:ext cx="3600000" cy="4098763"/>
            <a:chOff x="7993145" y="1473872"/>
            <a:chExt cx="3600000" cy="409876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145" y="1473872"/>
              <a:ext cx="3600000" cy="36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文本框 9"/>
            <p:cNvSpPr txBox="1"/>
            <p:nvPr/>
          </p:nvSpPr>
          <p:spPr>
            <a:xfrm>
              <a:off x="9359638" y="5203303"/>
              <a:ext cx="1245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HSL &amp; HSV</a:t>
              </a:r>
              <a:r>
                <a:rPr lang="en-US" altLang="zh-CN" baseline="30000" dirty="0"/>
                <a:t>1</a:t>
              </a:r>
              <a:endParaRPr lang="zh-CN" altLang="en-US" dirty="0"/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>
          <a:xfrm>
            <a:off x="1230808" y="1545868"/>
            <a:ext cx="59092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Color space conversion</a:t>
            </a:r>
          </a:p>
          <a:p>
            <a:pPr lvl="1"/>
            <a:r>
              <a:rPr lang="en-US" altLang="zh-CN" dirty="0"/>
              <a:t>RGB to HSL/HSV</a:t>
            </a:r>
            <a:r>
              <a:rPr lang="en-US" altLang="zh-CN" baseline="30000" dirty="0"/>
              <a:t>1</a:t>
            </a:r>
            <a:endParaRPr lang="en-US" altLang="zh-CN" dirty="0"/>
          </a:p>
          <a:p>
            <a:pPr lvl="2"/>
            <a:r>
              <a:rPr lang="en-US" altLang="zh-CN" dirty="0"/>
              <a:t>Cartesian → Cylindrical</a:t>
            </a:r>
          </a:p>
          <a:p>
            <a:pPr lvl="2"/>
            <a:r>
              <a:rPr lang="en-US" altLang="zh-CN" dirty="0"/>
              <a:t>More intuitive for human</a:t>
            </a:r>
          </a:p>
          <a:p>
            <a:pPr lvl="2"/>
            <a:r>
              <a:rPr lang="en-US" altLang="zh-CN" dirty="0"/>
              <a:t>Easy to capture color using H</a:t>
            </a:r>
          </a:p>
          <a:p>
            <a:r>
              <a:rPr lang="en-US" altLang="zh-CN" dirty="0"/>
              <a:t>OpenCV-Python</a:t>
            </a:r>
          </a:p>
          <a:p>
            <a:pPr lvl="1"/>
            <a:r>
              <a:rPr lang="en-US" altLang="zh-CN" i="1" dirty="0"/>
              <a:t>cv2.cvtColor(</a:t>
            </a:r>
            <a:r>
              <a:rPr lang="en-US" altLang="zh-CN" i="1" dirty="0" err="1"/>
              <a:t>input_image</a:t>
            </a:r>
            <a:r>
              <a:rPr lang="en-US" altLang="zh-CN" i="1" dirty="0"/>
              <a:t>, flag)</a:t>
            </a:r>
          </a:p>
          <a:p>
            <a:pPr lvl="1"/>
            <a:r>
              <a:rPr lang="en-US" altLang="zh-CN" dirty="0"/>
              <a:t>HSV range</a:t>
            </a:r>
            <a:r>
              <a:rPr lang="en-US" altLang="zh-CN" baseline="30000" dirty="0"/>
              <a:t>2</a:t>
            </a:r>
            <a:endParaRPr lang="en-US" altLang="zh-CN" dirty="0"/>
          </a:p>
          <a:p>
            <a:pPr lvl="2"/>
            <a:r>
              <a:rPr lang="en-US" altLang="zh-CN" dirty="0"/>
              <a:t>Hue [0,179]</a:t>
            </a:r>
          </a:p>
          <a:p>
            <a:pPr lvl="2"/>
            <a:r>
              <a:rPr lang="en-US" altLang="zh-CN" dirty="0"/>
              <a:t>Saturation [0,255]</a:t>
            </a:r>
          </a:p>
          <a:p>
            <a:pPr lvl="2"/>
            <a:r>
              <a:rPr lang="en-US" altLang="zh-CN" dirty="0"/>
              <a:t>Value [0,255]</a:t>
            </a:r>
          </a:p>
          <a:p>
            <a:pPr lvl="1"/>
            <a:r>
              <a:rPr lang="en-US" altLang="zh-CN" dirty="0"/>
              <a:t>Image, Video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96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6335"/>
            <a:ext cx="10515600" cy="475211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20 mins</a:t>
            </a:r>
          </a:p>
          <a:p>
            <a:r>
              <a:rPr lang="en-US" altLang="zh-CN" dirty="0"/>
              <a:t>Fuse two images</a:t>
            </a:r>
          </a:p>
          <a:p>
            <a:pPr lvl="1"/>
            <a:r>
              <a:rPr lang="en-US" altLang="zh-CN" dirty="0"/>
              <a:t>Run </a:t>
            </a:r>
            <a:r>
              <a:rPr lang="en-US" altLang="zh-CN" i="1" dirty="0"/>
              <a:t>opencv_img.py</a:t>
            </a:r>
            <a:endParaRPr lang="en-US" altLang="zh-CN" dirty="0"/>
          </a:p>
          <a:p>
            <a:pPr lvl="1"/>
            <a:r>
              <a:rPr lang="en-US" altLang="zh-CN" dirty="0"/>
              <a:t>What if the background is green?</a:t>
            </a:r>
          </a:p>
          <a:p>
            <a:pPr lvl="2"/>
            <a:r>
              <a:rPr lang="en-US" altLang="zh-CN" dirty="0"/>
              <a:t>HSV value of green?</a:t>
            </a:r>
          </a:p>
          <a:p>
            <a:pPr lvl="2"/>
            <a:r>
              <a:rPr lang="en-US" altLang="zh-CN" dirty="0"/>
              <a:t>How to change the background to green?</a:t>
            </a:r>
          </a:p>
          <a:p>
            <a:pPr lvl="3"/>
            <a:r>
              <a:rPr lang="en-US" altLang="zh-CN" i="1" dirty="0"/>
              <a:t>blue2other.py</a:t>
            </a:r>
          </a:p>
          <a:p>
            <a:pPr lvl="2"/>
            <a:r>
              <a:rPr lang="en-US" altLang="zh-CN" dirty="0"/>
              <a:t>Try to use the green one to fuse </a:t>
            </a:r>
            <a:endParaRPr lang="zh-CN" altLang="en-US" dirty="0"/>
          </a:p>
          <a:p>
            <a:r>
              <a:rPr lang="en-US" altLang="zh-CN" dirty="0"/>
              <a:t>Blue object tracking in real-time video</a:t>
            </a:r>
            <a:r>
              <a:rPr lang="en-US" altLang="zh-CN" baseline="30000" dirty="0"/>
              <a:t>1</a:t>
            </a:r>
            <a:endParaRPr lang="en-US" altLang="zh-CN" dirty="0"/>
          </a:p>
          <a:p>
            <a:pPr lvl="1"/>
            <a:r>
              <a:rPr lang="en-US" altLang="zh-CN" dirty="0"/>
              <a:t>Turn on your camera</a:t>
            </a:r>
          </a:p>
          <a:p>
            <a:pPr lvl="1"/>
            <a:r>
              <a:rPr lang="en-US" altLang="zh-CN" dirty="0"/>
              <a:t>Run </a:t>
            </a:r>
            <a:r>
              <a:rPr lang="en-US" altLang="zh-CN" i="1" dirty="0"/>
              <a:t>opencv_vid.py</a:t>
            </a:r>
            <a:r>
              <a:rPr lang="en-US" altLang="zh-CN" dirty="0"/>
              <a:t> by double-click</a:t>
            </a:r>
          </a:p>
          <a:p>
            <a:pPr lvl="1"/>
            <a:r>
              <a:rPr lang="en-US" altLang="zh-CN" dirty="0"/>
              <a:t>Show a blue object to the camera</a:t>
            </a:r>
          </a:p>
          <a:p>
            <a:pPr lvl="1"/>
            <a:r>
              <a:rPr lang="en-US" altLang="zh-CN" dirty="0"/>
              <a:t>Track other color?</a:t>
            </a:r>
          </a:p>
          <a:p>
            <a:r>
              <a:rPr lang="en-US" altLang="zh-CN" dirty="0"/>
              <a:t>Tips</a:t>
            </a:r>
          </a:p>
          <a:p>
            <a:pPr lvl="1"/>
            <a:r>
              <a:rPr lang="en-US" altLang="zh-CN" sz="1700" i="1" dirty="0"/>
              <a:t>cv2.inRange(), cv2.bitwise_and()</a:t>
            </a:r>
          </a:p>
          <a:p>
            <a:pPr lvl="1"/>
            <a:r>
              <a:rPr lang="zh-CN" altLang="zh-CN" sz="1700" i="1" dirty="0"/>
              <a:t>cv2.cvtColor(</a:t>
            </a:r>
            <a:r>
              <a:rPr lang="en-US" altLang="zh-CN" sz="1800" i="1" dirty="0" err="1"/>
              <a:t>input_image</a:t>
            </a:r>
            <a:r>
              <a:rPr lang="zh-CN" altLang="zh-CN" sz="1700" i="1" dirty="0"/>
              <a:t>, cv2.COLOR_BGR2HSV)</a:t>
            </a:r>
            <a:endParaRPr lang="en-US" altLang="zh-CN" sz="1700" i="1" dirty="0"/>
          </a:p>
          <a:p>
            <a:pPr lvl="1"/>
            <a:r>
              <a:rPr lang="en-US" altLang="zh-CN" sz="1700" dirty="0">
                <a:solidFill>
                  <a:srgbClr val="FF0000"/>
                </a:solidFill>
              </a:rPr>
              <a:t>Coordinates start from 0 in </a:t>
            </a:r>
            <a:r>
              <a:rPr lang="en-US" altLang="zh-CN" sz="1700" i="1" dirty="0" err="1">
                <a:solidFill>
                  <a:srgbClr val="FF0000"/>
                </a:solidFill>
              </a:rPr>
              <a:t>Numpy</a:t>
            </a:r>
            <a:r>
              <a:rPr lang="en-US" altLang="zh-CN" sz="1700" dirty="0">
                <a:solidFill>
                  <a:srgbClr val="FF0000"/>
                </a:solidFill>
              </a:rPr>
              <a:t>!</a:t>
            </a:r>
            <a:endParaRPr lang="en-US" altLang="zh-CN" sz="1700" i="1" dirty="0">
              <a:solidFill>
                <a:srgbClr val="FF0000"/>
              </a:solidFill>
            </a:endParaRPr>
          </a:p>
          <a:p>
            <a:pPr lvl="1"/>
            <a:endParaRPr lang="en-US" altLang="zh-CN" sz="1700" i="1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838200" y="6356350"/>
            <a:ext cx="9406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>
                <a:hlinkClick r:id="rId3"/>
              </a:rPr>
              <a:t>http://opencv-python-tutroals.readthedocs.io/en/latest/py_tutorials/py_imgproc/py_colorspaces/py_colorspaces.html#converting-colorspaces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59475" y="1203760"/>
            <a:ext cx="5644826" cy="1800000"/>
            <a:chOff x="4450876" y="1252261"/>
            <a:chExt cx="5644826" cy="180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876" y="1252261"/>
              <a:ext cx="2835693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009" y="1252261"/>
              <a:ext cx="2835693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79787"/>
            <a:ext cx="6024794" cy="162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803" y="3214532"/>
            <a:ext cx="4089610" cy="939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397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&amp; Resources for further study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Summary </a:t>
            </a:r>
          </a:p>
          <a:p>
            <a:pPr lvl="1"/>
            <a:r>
              <a:rPr lang="en-US" altLang="zh-CN" i="1" dirty="0" err="1"/>
              <a:t>Numpy</a:t>
            </a:r>
            <a:r>
              <a:rPr lang="en-US" altLang="zh-CN" i="1" dirty="0"/>
              <a:t>, </a:t>
            </a:r>
            <a:r>
              <a:rPr lang="en-US" altLang="zh-CN" i="1" dirty="0" err="1"/>
              <a:t>Scipy</a:t>
            </a:r>
            <a:r>
              <a:rPr lang="en-US" altLang="zh-CN" i="1" dirty="0"/>
              <a:t>, </a:t>
            </a:r>
            <a:r>
              <a:rPr lang="en-US" altLang="zh-CN" i="1" dirty="0" err="1"/>
              <a:t>Matplotlib</a:t>
            </a:r>
            <a:r>
              <a:rPr lang="en-US" altLang="zh-CN" i="1" dirty="0"/>
              <a:t>, </a:t>
            </a:r>
            <a:r>
              <a:rPr lang="en-US" altLang="zh-CN" i="1" dirty="0" err="1"/>
              <a:t>Skimage</a:t>
            </a:r>
            <a:r>
              <a:rPr lang="en-US" altLang="zh-CN" i="1" dirty="0"/>
              <a:t>, OpenCV-Python</a:t>
            </a:r>
            <a:endParaRPr lang="en-US" altLang="zh-CN" dirty="0"/>
          </a:p>
          <a:p>
            <a:r>
              <a:rPr lang="en-US" altLang="zh-CN" dirty="0"/>
              <a:t>Python programming</a:t>
            </a:r>
          </a:p>
          <a:p>
            <a:pPr lvl="1"/>
            <a:r>
              <a:rPr lang="en-US" altLang="zh-CN" dirty="0"/>
              <a:t>Help system, Python(</a:t>
            </a:r>
            <a:r>
              <a:rPr lang="en-US" altLang="zh-CN" dirty="0" err="1"/>
              <a:t>x,y</a:t>
            </a:r>
            <a:r>
              <a:rPr lang="en-US" altLang="zh-CN" dirty="0"/>
              <a:t>) documents</a:t>
            </a:r>
          </a:p>
          <a:p>
            <a:pPr lvl="1"/>
            <a:r>
              <a:rPr lang="en-US" altLang="zh-CN" dirty="0">
                <a:hlinkClick r:id="rId2"/>
              </a:rPr>
              <a:t>https://scipy.org/index.html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en-US" altLang="zh-CN" dirty="0"/>
              <a:t> for </a:t>
            </a:r>
            <a:r>
              <a:rPr lang="en-US" altLang="zh-CN" dirty="0" err="1"/>
              <a:t>Matlab</a:t>
            </a:r>
            <a:r>
              <a:rPr lang="en-US" altLang="zh-CN" dirty="0"/>
              <a:t> users</a:t>
            </a:r>
          </a:p>
          <a:p>
            <a:pPr lvl="2"/>
            <a:r>
              <a:rPr lang="en-US" altLang="zh-CN" dirty="0">
                <a:hlinkClick r:id="rId3"/>
              </a:rPr>
              <a:t>https://docs.scipy.org/doc/numpy-dev/user/numpy-for-matlab-users.html#numpy-for-matlab-users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DIP </a:t>
            </a:r>
          </a:p>
          <a:p>
            <a:pPr lvl="1"/>
            <a:r>
              <a:rPr lang="en-US" altLang="zh-CN" dirty="0">
                <a:hlinkClick r:id="rId4"/>
              </a:rPr>
              <a:t>http://scikit-image.org/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https://opencv-python-tutroals.readthedocs.io/en/latest/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Parts of the materials were developed by Antony Chan in ELEC4245 tutorial of last year</a:t>
            </a:r>
          </a:p>
          <a:p>
            <a:endParaRPr lang="en-US" altLang="zh-CN" sz="3600" dirty="0"/>
          </a:p>
          <a:p>
            <a:r>
              <a:rPr lang="en-US" altLang="zh-CN" sz="3600" dirty="0"/>
              <a:t>Hope this tutorial is helpful, thank you!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Brief Introduction of Python</a:t>
            </a:r>
          </a:p>
          <a:p>
            <a:pPr lvl="1"/>
            <a:r>
              <a:rPr lang="en-US" altLang="zh-CN" dirty="0"/>
              <a:t>Why Python</a:t>
            </a:r>
          </a:p>
          <a:p>
            <a:pPr lvl="1"/>
            <a:r>
              <a:rPr lang="en-US" altLang="zh-CN" dirty="0"/>
              <a:t>Vector Programming, Modular Programming</a:t>
            </a:r>
          </a:p>
          <a:p>
            <a:r>
              <a:rPr lang="en-US" altLang="zh-CN" dirty="0"/>
              <a:t>Digital Image Processing (DIP)</a:t>
            </a:r>
          </a:p>
          <a:p>
            <a:pPr lvl="1"/>
            <a:r>
              <a:rPr lang="en-US" altLang="zh-CN" dirty="0"/>
              <a:t>Windowed operation in </a:t>
            </a:r>
          </a:p>
          <a:p>
            <a:pPr lvl="2"/>
            <a:r>
              <a:rPr lang="en-US" altLang="zh-CN" i="1" dirty="0"/>
              <a:t>Spatial domain</a:t>
            </a:r>
          </a:p>
          <a:p>
            <a:pPr lvl="2"/>
            <a:r>
              <a:rPr lang="en-US" altLang="zh-CN" sz="2000" i="1" dirty="0"/>
              <a:t>Spectral domain(FFT)</a:t>
            </a:r>
          </a:p>
          <a:p>
            <a:pPr lvl="1"/>
            <a:r>
              <a:rPr lang="en-US" altLang="zh-CN" dirty="0"/>
              <a:t>Advanced Image Analysis (Histogram)</a:t>
            </a:r>
          </a:p>
          <a:p>
            <a:pPr lvl="1"/>
            <a:r>
              <a:rPr lang="en-US" altLang="zh-CN" dirty="0"/>
              <a:t>Color Space Conversion</a:t>
            </a:r>
            <a:endParaRPr lang="en-US" altLang="zh-CN" b="1" dirty="0"/>
          </a:p>
          <a:p>
            <a:r>
              <a:rPr lang="en-US" altLang="zh-CN" dirty="0"/>
              <a:t>Summary &amp; Resources for further study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141" y="1502842"/>
            <a:ext cx="8767712" cy="473770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Why not Photoshop/Image J</a:t>
            </a:r>
          </a:p>
          <a:p>
            <a:pPr lvl="1"/>
            <a:r>
              <a:rPr lang="en-US" altLang="zh-CN" dirty="0"/>
              <a:t>Powerful tools to deal with images</a:t>
            </a:r>
          </a:p>
          <a:p>
            <a:pPr lvl="1"/>
            <a:r>
              <a:rPr lang="en-US" altLang="zh-CN" b="1" dirty="0"/>
              <a:t>Only application of existing DIP techniques</a:t>
            </a:r>
          </a:p>
          <a:p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Programming</a:t>
            </a:r>
          </a:p>
          <a:p>
            <a:pPr lvl="2"/>
            <a:r>
              <a:rPr lang="en-US" altLang="zh-CN" dirty="0"/>
              <a:t>General-purpose language, open-source, object-oriented, etc.</a:t>
            </a:r>
          </a:p>
          <a:p>
            <a:pPr lvl="2"/>
            <a:r>
              <a:rPr lang="en-US" altLang="zh-CN" dirty="0"/>
              <a:t>Useful skill, help to find a job</a:t>
            </a:r>
          </a:p>
          <a:p>
            <a:pPr lvl="1"/>
            <a:r>
              <a:rPr lang="en-US" altLang="zh-CN" dirty="0"/>
              <a:t>For image processing</a:t>
            </a:r>
          </a:p>
          <a:p>
            <a:pPr lvl="2"/>
            <a:r>
              <a:rPr lang="en-US" altLang="zh-CN" b="1" dirty="0"/>
              <a:t>Help to understand DIP principles</a:t>
            </a:r>
          </a:p>
          <a:p>
            <a:pPr lvl="2"/>
            <a:r>
              <a:rPr lang="en-US" altLang="zh-CN" b="1" dirty="0"/>
              <a:t>Further development of DIP techniques </a:t>
            </a:r>
            <a:endParaRPr lang="en-US" altLang="zh-CN" dirty="0"/>
          </a:p>
          <a:p>
            <a:pPr lvl="2"/>
            <a:r>
              <a:rPr lang="en-US" altLang="zh-CN" dirty="0"/>
              <a:t>Batch processing, extensible, tunable, repeatable</a:t>
            </a:r>
          </a:p>
          <a:p>
            <a:pPr lvl="2"/>
            <a:r>
              <a:rPr lang="en-US" altLang="zh-CN" dirty="0"/>
              <a:t>Steep learning curve, frustration with bugs</a:t>
            </a:r>
          </a:p>
          <a:p>
            <a:pPr lvl="1"/>
            <a:r>
              <a:rPr lang="en-US" altLang="zh-CN" dirty="0"/>
              <a:t>Python(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en-US" altLang="zh-CN" baseline="30000" dirty="0"/>
              <a:t>1,</a:t>
            </a:r>
            <a:r>
              <a:rPr lang="en-US" altLang="zh-CN" dirty="0"/>
              <a:t> </a:t>
            </a:r>
            <a:r>
              <a:rPr lang="en-US" altLang="zh-CN" dirty="0" err="1"/>
              <a:t>Spyder</a:t>
            </a:r>
            <a:r>
              <a:rPr lang="en-US" altLang="zh-CN" dirty="0"/>
              <a:t> (Scientific Python Development </a:t>
            </a:r>
            <a:r>
              <a:rPr lang="en-US" altLang="zh-CN" dirty="0" err="1"/>
              <a:t>EnviRonment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i="1" dirty="0" err="1"/>
              <a:t>Numpy</a:t>
            </a:r>
            <a:r>
              <a:rPr lang="en-US" altLang="zh-CN" dirty="0"/>
              <a:t> (linear algebra), </a:t>
            </a:r>
            <a:r>
              <a:rPr lang="en-US" altLang="zh-CN" i="1" dirty="0" err="1"/>
              <a:t>Scipy</a:t>
            </a:r>
            <a:r>
              <a:rPr lang="en-US" altLang="zh-CN" dirty="0"/>
              <a:t> (signal and image processing)</a:t>
            </a:r>
          </a:p>
          <a:p>
            <a:pPr lvl="2"/>
            <a:r>
              <a:rPr lang="en-US" altLang="zh-CN" i="1" dirty="0" err="1"/>
              <a:t>Matplotlib</a:t>
            </a:r>
            <a:r>
              <a:rPr lang="en-US" altLang="zh-CN" dirty="0"/>
              <a:t> (interactive 2D/3D plotting), </a:t>
            </a:r>
            <a:r>
              <a:rPr lang="en-US" altLang="zh-CN" i="1" dirty="0"/>
              <a:t>OpenCV-Python</a:t>
            </a:r>
          </a:p>
          <a:p>
            <a:pPr lvl="2"/>
            <a:r>
              <a:rPr lang="en-US" altLang="zh-CN" sz="1900" i="1" dirty="0" err="1"/>
              <a:t>Skimage</a:t>
            </a:r>
            <a:r>
              <a:rPr lang="en-US" altLang="zh-CN" sz="1900" i="1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scikit</a:t>
            </a:r>
            <a:r>
              <a:rPr lang="en-US" altLang="zh-CN" dirty="0"/>
              <a:t>-image, collection of image processing algorithms)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38200" y="6349607"/>
            <a:ext cx="2199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hlinkClick r:id="rId2"/>
              </a:rPr>
              <a:t>https://python-xy.github.io/</a:t>
            </a:r>
            <a:r>
              <a:rPr lang="zh-CN" altLang="en-US" sz="1200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58" y="1428763"/>
            <a:ext cx="28037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2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020"/>
            <a:ext cx="10515600" cy="4351338"/>
          </a:xfrm>
        </p:spPr>
        <p:txBody>
          <a:bodyPr/>
          <a:lstStyle/>
          <a:p>
            <a:r>
              <a:rPr lang="en-US" altLang="zh-CN" dirty="0"/>
              <a:t>C-style code vs </a:t>
            </a:r>
            <a:r>
              <a:rPr lang="en-US" altLang="zh-CN" dirty="0" err="1"/>
              <a:t>Matlab</a:t>
            </a:r>
            <a:r>
              <a:rPr lang="en-US" altLang="zh-CN" dirty="0"/>
              <a:t>-style code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-573" b="5008"/>
          <a:stretch/>
        </p:blipFill>
        <p:spPr>
          <a:xfrm>
            <a:off x="536853" y="2360354"/>
            <a:ext cx="5819171" cy="226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5064" r="21640" b="22588"/>
          <a:stretch/>
        </p:blipFill>
        <p:spPr>
          <a:xfrm>
            <a:off x="7541220" y="2582768"/>
            <a:ext cx="4113927" cy="1823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组合 6"/>
          <p:cNvGrpSpPr/>
          <p:nvPr/>
        </p:nvGrpSpPr>
        <p:grpSpPr>
          <a:xfrm>
            <a:off x="2985328" y="4890355"/>
            <a:ext cx="5006389" cy="1080000"/>
            <a:chOff x="2207491" y="5174336"/>
            <a:chExt cx="5006389" cy="1080000"/>
          </a:xfrm>
        </p:grpSpPr>
        <p:sp>
          <p:nvSpPr>
            <p:cNvPr id="8" name="矩形 7"/>
            <p:cNvSpPr/>
            <p:nvPr/>
          </p:nvSpPr>
          <p:spPr>
            <a:xfrm>
              <a:off x="2207491" y="5206505"/>
              <a:ext cx="4858327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6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(A+B)/2=</a:t>
              </a:r>
              <a:endParaRPr lang="zh-CN" alt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03" t="24364" r="28409" b="17164"/>
            <a:stretch/>
          </p:blipFill>
          <p:spPr>
            <a:xfrm>
              <a:off x="6243225" y="5174336"/>
              <a:ext cx="970655" cy="1080000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838200" y="6362106"/>
            <a:ext cx="69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Images from: </a:t>
            </a:r>
            <a:r>
              <a:rPr lang="en-US" altLang="zh-CN" sz="1200" dirty="0">
                <a:hlinkClick r:id="rId5"/>
              </a:rPr>
              <a:t>http://graphemica.com/unicode/characters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75487" y="3032689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74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Modular Programming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-388" t="4574" r="20719" b="27808"/>
          <a:stretch/>
        </p:blipFill>
        <p:spPr>
          <a:xfrm>
            <a:off x="1065229" y="2379846"/>
            <a:ext cx="3883784" cy="1582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178" t="2916" r="6234" b="6957"/>
          <a:stretch/>
        </p:blipFill>
        <p:spPr>
          <a:xfrm>
            <a:off x="6253224" y="2054991"/>
            <a:ext cx="5483147" cy="22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" name="组合 7"/>
          <p:cNvGrpSpPr/>
          <p:nvPr/>
        </p:nvGrpSpPr>
        <p:grpSpPr>
          <a:xfrm>
            <a:off x="3007121" y="4912442"/>
            <a:ext cx="5006389" cy="1080000"/>
            <a:chOff x="2207491" y="5174335"/>
            <a:chExt cx="5006389" cy="1080000"/>
          </a:xfrm>
        </p:grpSpPr>
        <p:sp>
          <p:nvSpPr>
            <p:cNvPr id="9" name="矩形 8"/>
            <p:cNvSpPr/>
            <p:nvPr/>
          </p:nvSpPr>
          <p:spPr>
            <a:xfrm>
              <a:off x="2207491" y="5206504"/>
              <a:ext cx="4858327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6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(A+B)/2=</a:t>
              </a:r>
              <a:endParaRPr lang="zh-CN" alt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03" t="24364" r="28409" b="17164"/>
            <a:stretch/>
          </p:blipFill>
          <p:spPr>
            <a:xfrm>
              <a:off x="6243225" y="5174335"/>
              <a:ext cx="970655" cy="108000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838200" y="6356350"/>
            <a:ext cx="69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Images from: </a:t>
            </a:r>
            <a:r>
              <a:rPr lang="en-US" altLang="zh-CN" sz="1200" dirty="0">
                <a:hlinkClick r:id="rId5"/>
              </a:rPr>
              <a:t>http://graphemica.com/unicode/characters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43589" y="2709326"/>
            <a:ext cx="91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56338" y="1557420"/>
            <a:ext cx="5505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Import Libraries and APIs (unlike </a:t>
            </a:r>
            <a:r>
              <a:rPr lang="en-US" altLang="zh-CN" sz="2400" dirty="0" err="1">
                <a:solidFill>
                  <a:srgbClr val="FF0000"/>
                </a:solidFill>
              </a:rPr>
              <a:t>Matlab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6756338" y="2152556"/>
            <a:ext cx="2514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Define Functions</a:t>
            </a:r>
          </a:p>
        </p:txBody>
      </p:sp>
      <p:sp>
        <p:nvSpPr>
          <p:cNvPr id="14" name="矩形 13"/>
          <p:cNvSpPr/>
          <p:nvPr/>
        </p:nvSpPr>
        <p:spPr>
          <a:xfrm>
            <a:off x="6756338" y="3041008"/>
            <a:ext cx="2415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en-US" altLang="zh-CN" sz="2400" dirty="0">
                <a:solidFill>
                  <a:srgbClr val="FF0000"/>
                </a:solidFill>
              </a:rPr>
              <a:t>Main procedure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14298" y="4322897"/>
            <a:ext cx="2935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Tune parameters here</a:t>
            </a:r>
            <a:endParaRPr lang="zh-CN" altLang="en-US" sz="2400" dirty="0"/>
          </a:p>
        </p:txBody>
      </p:sp>
      <p:sp>
        <p:nvSpPr>
          <p:cNvPr id="15" name="对话气泡: 圆角矩形 14"/>
          <p:cNvSpPr/>
          <p:nvPr/>
        </p:nvSpPr>
        <p:spPr>
          <a:xfrm>
            <a:off x="9595701" y="4053525"/>
            <a:ext cx="386499" cy="259945"/>
          </a:xfrm>
          <a:prstGeom prst="wedgeRoundRectCallou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2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510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5 mins</a:t>
            </a:r>
          </a:p>
          <a:p>
            <a:r>
              <a:rPr lang="en-US" altLang="zh-CN" dirty="0"/>
              <a:t>Start Python(</a:t>
            </a:r>
            <a:r>
              <a:rPr lang="en-US" altLang="zh-CN" dirty="0" err="1"/>
              <a:t>x,y</a:t>
            </a:r>
            <a:r>
              <a:rPr lang="en-US" altLang="zh-CN" dirty="0"/>
              <a:t>), enter </a:t>
            </a:r>
            <a:r>
              <a:rPr lang="en-US" altLang="zh-CN" dirty="0" err="1"/>
              <a:t>Spyder</a:t>
            </a:r>
            <a:endParaRPr lang="en-US" altLang="zh-CN" dirty="0"/>
          </a:p>
          <a:p>
            <a:r>
              <a:rPr lang="en-US" altLang="zh-CN" dirty="0"/>
              <a:t>Run the two</a:t>
            </a:r>
            <a:r>
              <a:rPr lang="zh-CN" altLang="en-US" dirty="0"/>
              <a:t> </a:t>
            </a:r>
            <a:r>
              <a:rPr lang="en-US" altLang="zh-CN" dirty="0"/>
              <a:t>scripts for some basic ideas</a:t>
            </a:r>
          </a:p>
          <a:p>
            <a:pPr lvl="1"/>
            <a:r>
              <a:rPr lang="en-US" altLang="zh-CN" i="1" dirty="0"/>
              <a:t>A+B_c-style.py</a:t>
            </a:r>
          </a:p>
          <a:p>
            <a:pPr lvl="1"/>
            <a:r>
              <a:rPr lang="en-US" altLang="zh-CN" i="1" dirty="0"/>
              <a:t>A+B_matlab-style.py</a:t>
            </a:r>
          </a:p>
          <a:p>
            <a:r>
              <a:rPr lang="en-US" altLang="zh-CN" dirty="0"/>
              <a:t>Write the ‘modular programming’ code </a:t>
            </a:r>
          </a:p>
          <a:p>
            <a:pPr lvl="1"/>
            <a:r>
              <a:rPr lang="en-US" altLang="zh-CN" dirty="0"/>
              <a:t>Take average of two images</a:t>
            </a:r>
          </a:p>
          <a:p>
            <a:pPr lvl="1"/>
            <a:r>
              <a:rPr lang="en-US" altLang="zh-CN" dirty="0"/>
              <a:t>Tunable weight</a:t>
            </a:r>
          </a:p>
          <a:p>
            <a:pPr lvl="1"/>
            <a:r>
              <a:rPr lang="en-US" altLang="zh-CN" dirty="0"/>
              <a:t>Try to tune the weight parameter</a:t>
            </a:r>
          </a:p>
          <a:p>
            <a:r>
              <a:rPr lang="en-US" altLang="zh-CN" dirty="0"/>
              <a:t>Tips</a:t>
            </a:r>
          </a:p>
          <a:p>
            <a:pPr lvl="1"/>
            <a:r>
              <a:rPr lang="en-US" altLang="zh-CN" sz="1800" i="1" dirty="0"/>
              <a:t>%</a:t>
            </a:r>
            <a:r>
              <a:rPr lang="en-US" altLang="zh-CN" sz="1800" i="1" dirty="0" err="1"/>
              <a:t>matplotlib</a:t>
            </a:r>
            <a:r>
              <a:rPr lang="en-US" altLang="zh-CN" sz="1800" i="1" dirty="0"/>
              <a:t> </a:t>
            </a:r>
            <a:r>
              <a:rPr lang="en-US" altLang="zh-CN" sz="1800" i="1" dirty="0" err="1"/>
              <a:t>qt</a:t>
            </a:r>
            <a:endParaRPr lang="en-US" altLang="zh-CN" sz="1800" i="1" dirty="0"/>
          </a:p>
          <a:p>
            <a:pPr lvl="1"/>
            <a:r>
              <a:rPr lang="en-US" altLang="zh-CN" sz="1800" i="1" dirty="0" err="1"/>
              <a:t>dir</a:t>
            </a:r>
            <a:r>
              <a:rPr lang="en-US" altLang="zh-CN" sz="1800" i="1" dirty="0"/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81" y="1171905"/>
            <a:ext cx="2374838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653" y="2491397"/>
            <a:ext cx="4767347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7828175" y="3344476"/>
            <a:ext cx="2230225" cy="162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67308" y="4661659"/>
            <a:ext cx="2366127" cy="174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42031" y="3719872"/>
            <a:ext cx="2230225" cy="162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Windowed Operation in Spatial 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Gaussian filter, Median filter</a:t>
            </a:r>
          </a:p>
          <a:p>
            <a:pPr lvl="1"/>
            <a:r>
              <a:rPr lang="en-US" altLang="zh-CN" dirty="0"/>
              <a:t>Gaussian noise vs Salt &amp; Pepper noise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247754" y="3249892"/>
            <a:ext cx="5696491" cy="1980000"/>
            <a:chOff x="838200" y="3985183"/>
            <a:chExt cx="5696491" cy="1980000"/>
          </a:xfrm>
        </p:grpSpPr>
        <p:grpSp>
          <p:nvGrpSpPr>
            <p:cNvPr id="6" name="组合 5"/>
            <p:cNvGrpSpPr/>
            <p:nvPr/>
          </p:nvGrpSpPr>
          <p:grpSpPr>
            <a:xfrm>
              <a:off x="2718669" y="4401044"/>
              <a:ext cx="2151347" cy="1148279"/>
              <a:chOff x="3210413" y="4456463"/>
              <a:chExt cx="2151347" cy="1148279"/>
            </a:xfrm>
          </p:grpSpPr>
          <p:sp>
            <p:nvSpPr>
              <p:cNvPr id="8" name="箭头: 右 7"/>
              <p:cNvSpPr/>
              <p:nvPr/>
            </p:nvSpPr>
            <p:spPr>
              <a:xfrm>
                <a:off x="3400435" y="4825795"/>
                <a:ext cx="1633383" cy="409615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210413" y="4456463"/>
                <a:ext cx="215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Salt &amp; Pepper noise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473599" y="5235410"/>
                <a:ext cx="1487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Median filter</a:t>
                </a:r>
                <a:endParaRPr lang="zh-CN" altLang="en-US" dirty="0"/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04" t="47941" r="11565" b="11722"/>
            <a:stretch/>
          </p:blipFill>
          <p:spPr>
            <a:xfrm>
              <a:off x="838200" y="3985183"/>
              <a:ext cx="1876639" cy="19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6" t="50049" r="13851" b="10957"/>
            <a:stretch/>
          </p:blipFill>
          <p:spPr>
            <a:xfrm>
              <a:off x="4702457" y="3985183"/>
              <a:ext cx="1832234" cy="19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89766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-977"/>
          <a:stretch/>
        </p:blipFill>
        <p:spPr>
          <a:xfrm>
            <a:off x="6457357" y="1744474"/>
            <a:ext cx="5244445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401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15 mins</a:t>
            </a:r>
          </a:p>
          <a:p>
            <a:r>
              <a:rPr lang="en-US" altLang="zh-CN" dirty="0"/>
              <a:t>Add noise </a:t>
            </a:r>
          </a:p>
          <a:p>
            <a:pPr lvl="1"/>
            <a:r>
              <a:rPr lang="en-US" altLang="zh-CN" dirty="0">
                <a:solidFill>
                  <a:srgbClr val="303336"/>
                </a:solidFill>
                <a:latin typeface="Consolas" panose="020B0609020204030204" pitchFamily="49" charset="0"/>
              </a:rPr>
              <a:t>Add to ‘letterA.png’</a:t>
            </a:r>
          </a:p>
          <a:p>
            <a:pPr lvl="2"/>
            <a:r>
              <a:rPr lang="en-US" altLang="zh-CN" dirty="0"/>
              <a:t>Gaussian noise, Salt &amp; Pepper noise</a:t>
            </a:r>
          </a:p>
          <a:p>
            <a:pPr lvl="2"/>
            <a:r>
              <a:rPr lang="zh-CN" altLang="zh-CN" i="1" dirty="0">
                <a:solidFill>
                  <a:srgbClr val="303336"/>
                </a:solidFill>
                <a:latin typeface="Consolas" panose="020B0609020204030204" pitchFamily="49" charset="0"/>
              </a:rPr>
              <a:t>skimage.util.random_noise</a:t>
            </a:r>
            <a:endParaRPr lang="en-US" altLang="zh-CN" i="1" dirty="0">
              <a:solidFill>
                <a:srgbClr val="30333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303336"/>
                </a:solidFill>
                <a:latin typeface="Consolas" panose="020B0609020204030204" pitchFamily="49" charset="0"/>
              </a:rPr>
              <a:t>Save image</a:t>
            </a:r>
          </a:p>
          <a:p>
            <a:pPr lvl="2"/>
            <a:r>
              <a:rPr lang="zh-CN" altLang="zh-CN" i="1" dirty="0">
                <a:solidFill>
                  <a:srgbClr val="303336"/>
                </a:solidFill>
                <a:latin typeface="Consolas" panose="020B0609020204030204" pitchFamily="49" charset="0"/>
              </a:rPr>
              <a:t>skimage.</a:t>
            </a:r>
            <a:r>
              <a:rPr lang="en-US" altLang="zh-CN" i="1" dirty="0" err="1">
                <a:solidFill>
                  <a:srgbClr val="303336"/>
                </a:solidFill>
                <a:latin typeface="Consolas" panose="020B0609020204030204" pitchFamily="49" charset="0"/>
              </a:rPr>
              <a:t>misc</a:t>
            </a:r>
            <a:r>
              <a:rPr lang="zh-CN" altLang="zh-CN" i="1" dirty="0">
                <a:solidFill>
                  <a:srgbClr val="303336"/>
                </a:solidFill>
                <a:latin typeface="Consolas" panose="020B0609020204030204" pitchFamily="49" charset="0"/>
              </a:rPr>
              <a:t>.</a:t>
            </a:r>
            <a:r>
              <a:rPr lang="en-US" altLang="zh-CN" i="1" dirty="0" err="1">
                <a:solidFill>
                  <a:srgbClr val="303336"/>
                </a:solidFill>
                <a:latin typeface="Consolas" panose="020B0609020204030204" pitchFamily="49" charset="0"/>
              </a:rPr>
              <a:t>imsave</a:t>
            </a:r>
            <a:endParaRPr lang="en-US" altLang="zh-CN" dirty="0">
              <a:solidFill>
                <a:srgbClr val="303336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Denoise</a:t>
            </a:r>
          </a:p>
          <a:p>
            <a:pPr lvl="1"/>
            <a:r>
              <a:rPr lang="en-US" altLang="zh-CN" dirty="0"/>
              <a:t>Complete </a:t>
            </a:r>
            <a:r>
              <a:rPr lang="en-US" altLang="zh-CN" i="1" dirty="0"/>
              <a:t>denoise_g_m.py</a:t>
            </a:r>
          </a:p>
          <a:p>
            <a:pPr lvl="1"/>
            <a:r>
              <a:rPr lang="en-US" altLang="zh-CN" dirty="0"/>
              <a:t>Choose different noise for filtering </a:t>
            </a:r>
            <a:endParaRPr lang="zh-CN" altLang="en-US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observed?</a:t>
            </a:r>
          </a:p>
          <a:p>
            <a:r>
              <a:rPr lang="en-US" altLang="zh-CN" dirty="0"/>
              <a:t>Tips</a:t>
            </a:r>
          </a:p>
          <a:p>
            <a:pPr lvl="1"/>
            <a:r>
              <a:rPr lang="en-US" altLang="zh-CN" sz="1900" i="1" dirty="0"/>
              <a:t>help(</a:t>
            </a:r>
            <a:r>
              <a:rPr lang="en-US" altLang="zh-CN" sz="1900" i="1" dirty="0" err="1"/>
              <a:t>skimage.filters</a:t>
            </a:r>
            <a:r>
              <a:rPr lang="en-US" altLang="zh-CN" sz="1900" i="1" dirty="0"/>
              <a:t>)/ </a:t>
            </a:r>
            <a:r>
              <a:rPr lang="en-US" altLang="zh-CN" sz="1900" i="1" dirty="0" err="1"/>
              <a:t>skimage.filters</a:t>
            </a:r>
            <a:r>
              <a:rPr lang="en-US" altLang="zh-CN" sz="1900" i="1" dirty="0"/>
              <a:t>?</a:t>
            </a:r>
            <a:endParaRPr lang="zh-CN" altLang="zh-CN" sz="1900" i="1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721447" y="2102175"/>
            <a:ext cx="1176692" cy="17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74034" y="2102175"/>
            <a:ext cx="480287" cy="17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60145" y="3272209"/>
            <a:ext cx="1155569" cy="140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41291" y="3438971"/>
            <a:ext cx="480287" cy="1809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41578" y="3272209"/>
            <a:ext cx="537327" cy="1515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2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Windowed Operation in Spectral Domain(FFT)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Edge enhancing filter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Bandpass filter</a:t>
                </a:r>
              </a:p>
              <a:p>
                <a:pPr lvl="1"/>
                <a:r>
                  <a:rPr lang="en-US" altLang="zh-CN" dirty="0"/>
                  <a:t>Filtering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Fast Fourier transform (FFT)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C7B2-EE79-4DC4-83EF-AD6B603672A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006170" y="3873398"/>
            <a:ext cx="6179659" cy="2160000"/>
            <a:chOff x="581210" y="2921293"/>
            <a:chExt cx="6179659" cy="2160000"/>
          </a:xfrm>
        </p:grpSpPr>
        <p:sp>
          <p:nvSpPr>
            <p:cNvPr id="8" name="箭头: 右 7"/>
            <p:cNvSpPr/>
            <p:nvPr/>
          </p:nvSpPr>
          <p:spPr>
            <a:xfrm>
              <a:off x="2854348" y="3796486"/>
              <a:ext cx="1633383" cy="40961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10" y="2921293"/>
              <a:ext cx="2160000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869" y="2921293"/>
              <a:ext cx="2160000" cy="21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499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35887</TotalTime>
  <Words>1073</Words>
  <Application>Microsoft Office PowerPoint</Application>
  <PresentationFormat>宽屏</PresentationFormat>
  <Paragraphs>207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Consolas</vt:lpstr>
      <vt:lpstr>Office Theme</vt:lpstr>
      <vt:lpstr>Tutorial: Image Processing with Python(I)</vt:lpstr>
      <vt:lpstr>Outline</vt:lpstr>
      <vt:lpstr>Why Python</vt:lpstr>
      <vt:lpstr>Vector Programming</vt:lpstr>
      <vt:lpstr>Modular Programming</vt:lpstr>
      <vt:lpstr>Practice I</vt:lpstr>
      <vt:lpstr>Windowed Operation in Spatial Domain</vt:lpstr>
      <vt:lpstr>Practice II</vt:lpstr>
      <vt:lpstr>Windowed Operation in Spectral Domain(FFT)</vt:lpstr>
      <vt:lpstr>Practice III</vt:lpstr>
      <vt:lpstr>Advanced Image Analysis</vt:lpstr>
      <vt:lpstr>Practice IV</vt:lpstr>
      <vt:lpstr>Color Space Conversion</vt:lpstr>
      <vt:lpstr>Color Space Conversion</vt:lpstr>
      <vt:lpstr>Practice V</vt:lpstr>
      <vt:lpstr>Summary &amp; Resources for further study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Two-Dimensional Ultrasound Strain Imaging in A Transversely Isotropic Medium</dc:title>
  <dc:creator>eee</dc:creator>
  <cp:lastModifiedBy>jpdong</cp:lastModifiedBy>
  <cp:revision>1383</cp:revision>
  <dcterms:created xsi:type="dcterms:W3CDTF">2014-08-14T03:23:38Z</dcterms:created>
  <dcterms:modified xsi:type="dcterms:W3CDTF">2017-03-13T01:41:07Z</dcterms:modified>
</cp:coreProperties>
</file>