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256" r:id="rId2"/>
    <p:sldId id="274" r:id="rId3"/>
    <p:sldId id="337" r:id="rId4"/>
    <p:sldId id="315" r:id="rId5"/>
    <p:sldId id="338" r:id="rId6"/>
    <p:sldId id="332" r:id="rId7"/>
    <p:sldId id="299" r:id="rId8"/>
    <p:sldId id="334" r:id="rId9"/>
    <p:sldId id="328" r:id="rId10"/>
    <p:sldId id="333" r:id="rId11"/>
    <p:sldId id="294" r:id="rId12"/>
    <p:sldId id="329" r:id="rId13"/>
    <p:sldId id="335" r:id="rId14"/>
    <p:sldId id="339" r:id="rId15"/>
    <p:sldId id="306" r:id="rId16"/>
    <p:sldId id="343" r:id="rId17"/>
    <p:sldId id="307" r:id="rId18"/>
    <p:sldId id="309" r:id="rId19"/>
    <p:sldId id="310" r:id="rId20"/>
    <p:sldId id="311" r:id="rId21"/>
    <p:sldId id="308" r:id="rId22"/>
    <p:sldId id="312" r:id="rId23"/>
    <p:sldId id="313" r:id="rId24"/>
    <p:sldId id="314" r:id="rId25"/>
    <p:sldId id="340" r:id="rId26"/>
    <p:sldId id="336" r:id="rId27"/>
    <p:sldId id="331" r:id="rId28"/>
    <p:sldId id="344" r:id="rId29"/>
    <p:sldId id="341" r:id="rId30"/>
    <p:sldId id="317" r:id="rId31"/>
    <p:sldId id="304" r:id="rId32"/>
    <p:sldId id="342" r:id="rId33"/>
    <p:sldId id="30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ignment1" id="{6EC55215-2C46-444B-8A59-9E55F2B60B54}">
          <p14:sldIdLst>
            <p14:sldId id="256"/>
            <p14:sldId id="274"/>
          </p14:sldIdLst>
        </p14:section>
        <p14:section name="Your works" id="{22B8805D-8941-43E8-B7D9-F962475DC3BF}">
          <p14:sldIdLst>
            <p14:sldId id="337"/>
            <p14:sldId id="315"/>
          </p14:sldIdLst>
        </p14:section>
        <p14:section name="Overview" id="{A46B2DB6-266E-4A34-ACA6-D3CD27188C06}">
          <p14:sldIdLst>
            <p14:sldId id="338"/>
            <p14:sldId id="332"/>
            <p14:sldId id="299"/>
            <p14:sldId id="334"/>
            <p14:sldId id="328"/>
            <p14:sldId id="333"/>
            <p14:sldId id="294"/>
            <p14:sldId id="329"/>
            <p14:sldId id="335"/>
          </p14:sldIdLst>
        </p14:section>
        <p14:section name="Example" id="{9D289088-AECA-49DA-A441-E3A34EE0CDC7}">
          <p14:sldIdLst>
            <p14:sldId id="339"/>
            <p14:sldId id="306"/>
            <p14:sldId id="343"/>
            <p14:sldId id="307"/>
            <p14:sldId id="309"/>
            <p14:sldId id="310"/>
            <p14:sldId id="311"/>
            <p14:sldId id="308"/>
            <p14:sldId id="312"/>
            <p14:sldId id="313"/>
            <p14:sldId id="314"/>
          </p14:sldIdLst>
        </p14:section>
        <p14:section name="Assignment 2 Data" id="{F60A252A-04A4-449D-9992-D84F296C907D}">
          <p14:sldIdLst>
            <p14:sldId id="340"/>
            <p14:sldId id="336"/>
            <p14:sldId id="331"/>
            <p14:sldId id="344"/>
          </p14:sldIdLst>
        </p14:section>
        <p14:section name="Submission" id="{7D95A16B-46CF-4A24-9BF7-0077EE5EBEDB}">
          <p14:sldIdLst>
            <p14:sldId id="341"/>
            <p14:sldId id="317"/>
            <p14:sldId id="304"/>
          </p14:sldIdLst>
        </p14:section>
        <p14:section name="Grading" id="{057BDAB9-B924-4B4A-8BBF-6B2FDE1D17FB}">
          <p14:sldIdLst>
            <p14:sldId id="34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89875" autoAdjust="0"/>
  </p:normalViewPr>
  <p:slideViewPr>
    <p:cSldViewPr snapToGrid="0">
      <p:cViewPr varScale="1">
        <p:scale>
          <a:sx n="86" d="100"/>
          <a:sy n="86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7352750-40A1-4CB6-8459-5CB0970CDFBF}"/>
    <pc:docChg chg="modSld">
      <pc:chgData name="" userId="" providerId="" clId="Web-{C7352750-40A1-4CB6-8459-5CB0970CDFBF}" dt="2018-03-28T02:10:30.474" v="2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CB91C-A669-4092-B89B-7AC40FBA5E55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2CD-18C4-4B65-84FA-FFA60B380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4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There is a easy  example. This</a:t>
            </a:r>
            <a:r>
              <a:rPr lang="en-US" altLang="zh-TW" baseline="0" dirty="0" smtClean="0"/>
              <a:t> is a table about the similarity in each feature. If there are three contents, A, B and C, the similarity between A and B is 1. Because only SimSeqId between A and B is the same.  And the similarity between B and C is 0, and the similarity between C and NULL is minus zero point one.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11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the best</a:t>
            </a:r>
            <a:r>
              <a:rPr lang="en-US" altLang="zh-TW" baseline="0" dirty="0" smtClean="0"/>
              <a:t> alignment with the highest score: one hundred and twenty six point six. So the target of this assignment is to find the best alignment with the highest score.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There are 4 input</a:t>
            </a:r>
            <a:r>
              <a:rPr lang="en-US" altLang="zh-TW" baseline="0" dirty="0" smtClean="0"/>
              <a:t> files with webpages Id and data sizes. There are 4 data size… OXX denotes ID of webpages. O maybe the E or T. XX between 1 to 9 or 1 to 41.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9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There are 2</a:t>
            </a:r>
            <a:r>
              <a:rPr lang="en-US" altLang="zh-TW" baseline="0" dirty="0" smtClean="0"/>
              <a:t>  output file. First, you need to output the best alignment of every  segments. Second, you need to calculate the score and time of each segment and output to a csv file.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6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Besides,</a:t>
            </a:r>
            <a:r>
              <a:rPr lang="en-US" altLang="zh-TW" baseline="0" dirty="0" smtClean="0"/>
              <a:t> you have to fill the table in DataSummary.xlsx.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87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Let’s see another</a:t>
            </a:r>
            <a:r>
              <a:rPr lang="en-US" altLang="zh-TW" baseline="0" dirty="0" smtClean="0"/>
              <a:t> example.  There is a single segment. In the table there are 5 webpages with different number of data nodes.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First,</a:t>
            </a:r>
            <a:r>
              <a:rPr lang="en-US" altLang="zh-TW" baseline="0" dirty="0" smtClean="0"/>
              <a:t> we make a table and fill the table with default alignment. There are 10 pair-wise combinations for each column.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33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first column, there are three</a:t>
            </a:r>
            <a:r>
              <a:rPr lang="en-US" altLang="zh-TW" baseline="0" dirty="0" smtClean="0"/>
              <a:t> combinations: …  The similarity between “Yes” and “No” is 4.5 because all features between them are the same except for the </a:t>
            </a:r>
            <a:r>
              <a:rPr lang="en-US" altLang="zh-TW" baseline="0" dirty="0" err="1" smtClean="0"/>
              <a:t>ContentId</a:t>
            </a:r>
            <a:r>
              <a:rPr lang="en-US" altLang="zh-TW" baseline="0" dirty="0" smtClean="0"/>
              <a:t>. The similarity between yes and yes, no and no are 6.5. The score in first column is 53.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1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 the second column, there are also three</a:t>
            </a:r>
            <a:r>
              <a:rPr lang="en-US" altLang="zh-TW" baseline="0" dirty="0" smtClean="0"/>
              <a:t> combinations: …  The similarity between “BR” and “Location” is 0 because there is no equivalent feature between them. The similarity between location and location, BR and BR are 6.5. The score in second column is 26.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44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 the third column, there are four</a:t>
            </a:r>
            <a:r>
              <a:rPr lang="en-US" altLang="zh-TW" baseline="0" dirty="0" smtClean="0"/>
              <a:t> combinations: …  The similarity between “</a:t>
            </a:r>
            <a:r>
              <a:rPr lang="en-US" altLang="zh-TW" dirty="0" smtClean="0">
                <a:solidFill>
                  <a:srgbClr val="C00000"/>
                </a:solidFill>
              </a:rPr>
              <a:t>California</a:t>
            </a:r>
            <a:r>
              <a:rPr lang="en-US" altLang="zh-TW" baseline="0" dirty="0" smtClean="0"/>
              <a:t>” and space is minus and the similarity between space and space is minus 0.2. The score in the third column is 3.3. 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78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 the last column, the</a:t>
            </a:r>
            <a:r>
              <a:rPr lang="en-US" altLang="zh-TW" baseline="0" dirty="0" smtClean="0"/>
              <a:t> score is 5.3. 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9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total score is 87.6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7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another alignment.</a:t>
            </a:r>
            <a:r>
              <a:rPr lang="en-US" altLang="zh-TW" baseline="0" dirty="0" smtClean="0"/>
              <a:t> We align the contents by there content. In means we put the same content in the same column. The score is 91.1.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2CD-18C4-4B65-84FA-FFA60B380B1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0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2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76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6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n-lt"/>
                <a:ea typeface="Microsoft JhengHei" panose="020B0604030504040204" pitchFamily="34" charset="-120"/>
              </a:defRPr>
            </a:lvl1pPr>
            <a:lvl2pPr>
              <a:defRPr sz="2000">
                <a:latin typeface="+mn-lt"/>
                <a:ea typeface="Microsoft JhengHei" panose="020B0604030504040204" pitchFamily="34" charset="-120"/>
              </a:defRPr>
            </a:lvl2pPr>
            <a:lvl3pPr>
              <a:defRPr sz="1600">
                <a:latin typeface="+mn-lt"/>
                <a:ea typeface="Microsoft JhengHei" panose="020B0604030504040204" pitchFamily="34" charset="-120"/>
              </a:defRPr>
            </a:lvl3pPr>
            <a:lvl4pPr>
              <a:defRPr sz="1600">
                <a:latin typeface="+mn-lt"/>
                <a:ea typeface="Microsoft JhengHei" panose="020B0604030504040204" pitchFamily="34" charset="-120"/>
              </a:defRPr>
            </a:lvl4pPr>
            <a:lvl5pPr>
              <a:defRPr sz="1600">
                <a:latin typeface="+mn-lt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85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5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7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18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0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3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6D41A331-13C3-46BE-819D-875A18A3498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Artificial Intelligence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Assignment 2 Web Data Extraction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1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and Output Format for a Segment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4098" name="Picture 2" descr="https://lh5.googleusercontent.com/1QSbvfa8VxlhJoUzTdyeM8UUyG0bpLlvTPfQe-_8nvFz2juKPBxKqb05HcAJJ2l3cItNyWg-t5ajcvz9Ync_MNAPVyzoZrjQBhTjD8hl2cBHiJyerfnarxCmJuuVNYD1Tljrw6OQ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74" y="1841673"/>
            <a:ext cx="6302153" cy="40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cp-hWM4cjHaOQ4vQHHtb6mCSJkiAOPQhrWmT_vLFgaD5tLj-HVR3Gulbjo1lI0wWYBfoGx7bKdmiiIp_4sWnKsCBAAIlJTR3LRWoYGITxPUjau2DZ9QvPFBHDJcHkmmE4774t5go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9" y="3053261"/>
            <a:ext cx="3485933" cy="12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450851" y="1808738"/>
            <a:ext cx="7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SimSeqId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97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805" y="286603"/>
            <a:ext cx="10058400" cy="1450757"/>
          </a:xfrm>
        </p:spPr>
        <p:txBody>
          <a:bodyPr/>
          <a:lstStyle/>
          <a:p>
            <a:r>
              <a:rPr lang="en-US" altLang="zh-TW"/>
              <a:t>PTypeSetId &amp; TypeSetId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48" y="1838325"/>
            <a:ext cx="89277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Define sim(A, B)?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13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- </a:t>
            </a:r>
            <a:r>
              <a:rPr lang="en-US" altLang="zh-TW" dirty="0"/>
              <a:t>If </a:t>
            </a:r>
            <a:r>
              <a:rPr lang="en-US" altLang="zh-TW" dirty="0" err="1"/>
              <a:t>a.ContentId</a:t>
            </a:r>
            <a:r>
              <a:rPr lang="en-US" altLang="zh-TW" dirty="0"/>
              <a:t>=</a:t>
            </a:r>
            <a:r>
              <a:rPr lang="en-US" altLang="zh-TW" dirty="0" err="1"/>
              <a:t>b.ContentId</a:t>
            </a:r>
            <a:r>
              <a:rPr lang="en-US" altLang="zh-TW" dirty="0"/>
              <a:t>, then +2</a:t>
            </a:r>
          </a:p>
          <a:p>
            <a:r>
              <a:rPr lang="en-US" altLang="zh-TW" dirty="0"/>
              <a:t>- If </a:t>
            </a:r>
            <a:r>
              <a:rPr lang="en-US" altLang="zh-TW" dirty="0" err="1"/>
              <a:t>a.TypeSetId</a:t>
            </a:r>
            <a:r>
              <a:rPr lang="en-US" altLang="zh-TW" dirty="0"/>
              <a:t>=</a:t>
            </a:r>
            <a:r>
              <a:rPr lang="en-US" altLang="zh-TW" dirty="0" err="1"/>
              <a:t>b.TypeSetId</a:t>
            </a:r>
            <a:r>
              <a:rPr lang="en-US" altLang="zh-TW" dirty="0"/>
              <a:t>, then +1</a:t>
            </a:r>
          </a:p>
          <a:p>
            <a:r>
              <a:rPr lang="en-US" altLang="zh-TW" dirty="0"/>
              <a:t>- If </a:t>
            </a:r>
            <a:r>
              <a:rPr lang="en-US" altLang="zh-TW" dirty="0" err="1"/>
              <a:t>a.PTypeSetId</a:t>
            </a:r>
            <a:r>
              <a:rPr lang="en-US" altLang="zh-TW" dirty="0"/>
              <a:t>=</a:t>
            </a:r>
            <a:r>
              <a:rPr lang="en-US" altLang="zh-TW" dirty="0" err="1"/>
              <a:t>b.PTypeSetId</a:t>
            </a:r>
            <a:r>
              <a:rPr lang="en-US" altLang="zh-TW" dirty="0"/>
              <a:t>, then +0.5</a:t>
            </a:r>
          </a:p>
          <a:p>
            <a:r>
              <a:rPr lang="en-US" altLang="zh-TW" dirty="0"/>
              <a:t>- If </a:t>
            </a:r>
            <a:r>
              <a:rPr lang="en-US" altLang="zh-TW" dirty="0" err="1"/>
              <a:t>a.PathId</a:t>
            </a:r>
            <a:r>
              <a:rPr lang="en-US" altLang="zh-TW" dirty="0"/>
              <a:t>=</a:t>
            </a:r>
            <a:r>
              <a:rPr lang="en-US" altLang="zh-TW" dirty="0" err="1"/>
              <a:t>b.PathId</a:t>
            </a:r>
            <a:r>
              <a:rPr lang="en-US" altLang="zh-TW" dirty="0"/>
              <a:t>, then +2</a:t>
            </a:r>
          </a:p>
          <a:p>
            <a:r>
              <a:rPr lang="en-US" altLang="zh-TW" dirty="0"/>
              <a:t>- If </a:t>
            </a:r>
            <a:r>
              <a:rPr lang="en-US" altLang="zh-TW" dirty="0" err="1"/>
              <a:t>a.SimSeqId</a:t>
            </a:r>
            <a:r>
              <a:rPr lang="en-US" altLang="zh-TW" dirty="0"/>
              <a:t>=</a:t>
            </a:r>
            <a:r>
              <a:rPr lang="en-US" altLang="zh-TW" dirty="0" err="1"/>
              <a:t>b.SimSeqId</a:t>
            </a:r>
            <a:r>
              <a:rPr lang="en-US" altLang="zh-TW" dirty="0"/>
              <a:t>, then +1</a:t>
            </a:r>
          </a:p>
          <a:p>
            <a:r>
              <a:rPr lang="en-US" altLang="zh-TW" dirty="0"/>
              <a:t>- If one of the node is NULL, then -0.1</a:t>
            </a:r>
          </a:p>
          <a:p>
            <a:r>
              <a:rPr lang="en-US" altLang="zh-TW" dirty="0"/>
              <a:t>- If both A and B are NULL, then -</a:t>
            </a:r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146" name="Picture 2" descr="https://lh3.googleusercontent.com/HPsdv3NVEiZrWLlML6v-kGeCvEVwYZHHzu3-gRx3kcrDRmsPPRFMNH2AP1GdK1l4zLlt1irtPNZj17qPz240TZj-eCFQw1WEiAebpVX8o6je1RqVJJgJiNaeSIBIzRvj4fQINmPK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558" y="1845962"/>
            <a:ext cx="22193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Define sim(A, B)?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6155" y="6459785"/>
            <a:ext cx="2472271" cy="365125"/>
          </a:xfrm>
        </p:spPr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170" name="Picture 2" descr="https://lh3.googleusercontent.com/N20Zh1NxwrK6ZkOSi5PgAI4xNOE3yez8H-xHVG8ThRkADQ4jftTNOmzrrDgs1LVHfxk4MsVreQ9VHaxqfFmBZCP8rZQ6DYIdAXlXmlPfAntd2ya8BknQGqic_TgqUDcVlXzWni4b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49" y="2011679"/>
            <a:ext cx="6235661" cy="43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https://lh6.googleusercontent.com/InFbTA8ht8cjvFZIpQdKWtWCBWGwu4gRsvrh9Eu2cuc9CyK8s09EoPSwBlZKz7cwlBIJ8y097ixfTUxu4GHkyhGwb92oB5Cs8GoQ3D0M1KxzJcTtOalkkEg63QBsGmC5Vjw5z6q8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1" y="1934677"/>
            <a:ext cx="38957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58051" y="3797798"/>
            <a:ext cx="39952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Column1: (4.5)*6+(5.5)*4=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6 pairs (</a:t>
            </a:r>
            <a:r>
              <a:rPr lang="en-US" altLang="zh-TW" sz="1600" dirty="0" err="1">
                <a:solidFill>
                  <a:srgbClr val="FF0000"/>
                </a:solidFill>
              </a:rPr>
              <a:t>Yes,No</a:t>
            </a:r>
            <a:r>
              <a:rPr lang="en-US" altLang="zh-TW" sz="1600" dirty="0">
                <a:solidFill>
                  <a:srgbClr val="FF0000"/>
                </a:solidFill>
              </a:rPr>
              <a:t>)= 1+0.5+2+1=4.5 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1 </a:t>
            </a:r>
            <a:r>
              <a:rPr lang="en-US" altLang="zh-TW" sz="1600" dirty="0">
                <a:solidFill>
                  <a:srgbClr val="FF0000"/>
                </a:solidFill>
              </a:rPr>
              <a:t>pair (</a:t>
            </a:r>
            <a:r>
              <a:rPr lang="en-US" altLang="zh-TW" sz="1600" dirty="0" err="1">
                <a:solidFill>
                  <a:srgbClr val="FF0000"/>
                </a:solidFill>
              </a:rPr>
              <a:t>Yes,Yes</a:t>
            </a:r>
            <a:r>
              <a:rPr lang="en-US" altLang="zh-TW" sz="1600" dirty="0">
                <a:solidFill>
                  <a:srgbClr val="FF0000"/>
                </a:solidFill>
              </a:rPr>
              <a:t>)=</a:t>
            </a:r>
            <a:r>
              <a:rPr lang="en-US" altLang="zh-TW" sz="1600" dirty="0" smtClean="0">
                <a:solidFill>
                  <a:srgbClr val="FF0000"/>
                </a:solidFill>
              </a:rPr>
              <a:t>2+1+0.5+2+1=5.5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3 </a:t>
            </a:r>
            <a:r>
              <a:rPr lang="en-US" altLang="zh-TW" sz="1600" dirty="0">
                <a:solidFill>
                  <a:srgbClr val="FF0000"/>
                </a:solidFill>
              </a:rPr>
              <a:t>pair (</a:t>
            </a:r>
            <a:r>
              <a:rPr lang="en-US" altLang="zh-TW" sz="1600" dirty="0" err="1">
                <a:solidFill>
                  <a:srgbClr val="FF0000"/>
                </a:solidFill>
              </a:rPr>
              <a:t>No,No</a:t>
            </a:r>
            <a:r>
              <a:rPr lang="en-US" altLang="zh-TW" sz="1600" dirty="0">
                <a:solidFill>
                  <a:srgbClr val="FF0000"/>
                </a:solidFill>
              </a:rPr>
              <a:t>)=</a:t>
            </a:r>
            <a:r>
              <a:rPr lang="en-US" altLang="zh-TW" sz="1600" dirty="0" smtClean="0">
                <a:solidFill>
                  <a:srgbClr val="FF0000"/>
                </a:solidFill>
              </a:rPr>
              <a:t>2+1+0.5+2+1=5.5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Column3: (-0.1)*6+(-0.2)*3+(4.5)*1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3</a:t>
            </a:r>
            <a:r>
              <a:rPr lang="en-US" altLang="zh-TW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pairs (California, -)=-0.1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6</a:t>
            </a:r>
            <a:r>
              <a:rPr lang="en-US" altLang="zh-TW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pairs (-,-)=    -0.2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1 (</a:t>
            </a:r>
            <a:r>
              <a:rPr lang="en-US" altLang="zh-TW" sz="1600" dirty="0" err="1">
                <a:solidFill>
                  <a:srgbClr val="0000FF"/>
                </a:solidFill>
              </a:rPr>
              <a:t>Carlifornia</a:t>
            </a:r>
            <a:r>
              <a:rPr lang="en-US" altLang="zh-TW" sz="1600" dirty="0">
                <a:solidFill>
                  <a:srgbClr val="0000FF"/>
                </a:solidFill>
              </a:rPr>
              <a:t>, Missouri)=</a:t>
            </a:r>
            <a:r>
              <a:rPr lang="en-US" altLang="zh-TW" sz="1600" dirty="0" smtClean="0">
                <a:solidFill>
                  <a:srgbClr val="0000FF"/>
                </a:solidFill>
              </a:rPr>
              <a:t>4.5</a:t>
            </a:r>
            <a:endParaRPr lang="en-US" altLang="zh-TW" sz="16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83702" y="1696525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2 	1	0.5        2          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727015" y="2015663"/>
            <a:ext cx="7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SimSeqId</a:t>
            </a:r>
            <a:endParaRPr lang="zh-TW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Your Works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Overview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Assignment 2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Submission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7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Pair-wise score: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50599"/>
              </p:ext>
            </p:extLst>
          </p:nvPr>
        </p:nvGraphicFramePr>
        <p:xfrm>
          <a:off x="5358132" y="2384206"/>
          <a:ext cx="670051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Content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PTypeSetId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TypeSetId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ContentId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PathId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SimSeqId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P1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T2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C1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H1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S1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P2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T1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C2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H2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S1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909300" y="2793990"/>
            <a:ext cx="1200150" cy="760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69274"/>
              </p:ext>
            </p:extLst>
          </p:nvPr>
        </p:nvGraphicFramePr>
        <p:xfrm>
          <a:off x="1097280" y="2386745"/>
          <a:ext cx="40512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976">
                  <a:extLst>
                    <a:ext uri="{9D8B030D-6E8A-4147-A177-3AD203B41FA5}">
                      <a16:colId xmlns:a16="http://schemas.microsoft.com/office/drawing/2014/main" val="496528194"/>
                    </a:ext>
                  </a:extLst>
                </a:gridCol>
                <a:gridCol w="1045322">
                  <a:extLst>
                    <a:ext uri="{9D8B030D-6E8A-4147-A177-3AD203B41FA5}">
                      <a16:colId xmlns:a16="http://schemas.microsoft.com/office/drawing/2014/main" val="57783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Feature</a:t>
                      </a:r>
                      <a:r>
                        <a:rPr lang="en-US" altLang="zh-TW" baseline="0" dirty="0"/>
                        <a:t> with equivalent 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Score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18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PtypeSetId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+0.5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561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TypeSetId</a:t>
                      </a:r>
                      <a:endParaRPr lang="zh-TW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+1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235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ContentId</a:t>
                      </a:r>
                      <a:endParaRPr lang="zh-TW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+2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45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PathId</a:t>
                      </a:r>
                      <a:endParaRPr lang="zh-TW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+2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254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SimSeqId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386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NotNULL</a:t>
                      </a:r>
                      <a:r>
                        <a:rPr lang="en-US" altLang="zh-TW" baseline="0" dirty="0"/>
                        <a:t> with NULL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r>
                        <a:rPr lang="en-US" altLang="zh-TW" baseline="0" dirty="0"/>
                        <a:t> with NULL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67867" y="4504260"/>
            <a:ext cx="519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Similarity between A and B: +1</a:t>
            </a:r>
          </a:p>
          <a:p>
            <a:r>
              <a:rPr lang="en-US" altLang="zh-TW" dirty="0"/>
              <a:t>Similarity between B and C: 0</a:t>
            </a:r>
          </a:p>
          <a:p>
            <a:r>
              <a:rPr lang="en-US" altLang="zh-TW" dirty="0"/>
              <a:t>Similarity between A and NULL: -0.1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is a single segment.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41" y="2287710"/>
            <a:ext cx="8757118" cy="3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Fill the table with contents from all webpages.</a:t>
                </a:r>
              </a:p>
              <a:p>
                <a:r>
                  <a:rPr lang="en-US" altLang="zh-TW" dirty="0"/>
                  <a:t>We align all contents to the left in default.</a:t>
                </a:r>
              </a:p>
              <a:p>
                <a:r>
                  <a:rPr lang="en-US" altLang="zh-TW" dirty="0"/>
                  <a:t>For each column, there are 10 combinations for each pair of contents.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5∗4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9" t="-1212" r="-1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54258"/>
              </p:ext>
            </p:extLst>
          </p:nvPr>
        </p:nvGraphicFramePr>
        <p:xfrm>
          <a:off x="1197610" y="3644054"/>
          <a:ext cx="99580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Default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Missouri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06979"/>
              </p:ext>
            </p:extLst>
          </p:nvPr>
        </p:nvGraphicFramePr>
        <p:xfrm>
          <a:off x="1097280" y="3289724"/>
          <a:ext cx="99580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Before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Missouri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There are 3 combinations in </a:t>
            </a:r>
            <a:r>
              <a:rPr lang="en-US" altLang="zh-TW"/>
              <a:t>the first column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“Yes” and “No”, </a:t>
            </a:r>
            <a:r>
              <a:rPr lang="en-US" altLang="zh-TW" dirty="0">
                <a:solidFill>
                  <a:srgbClr val="0000FF"/>
                </a:solidFill>
              </a:rPr>
              <a:t>“Yes” and “Yes”, </a:t>
            </a:r>
            <a:r>
              <a:rPr lang="en-US" altLang="zh-TW" dirty="0">
                <a:solidFill>
                  <a:srgbClr val="C00000"/>
                </a:solidFill>
              </a:rPr>
              <a:t>“No” and “No”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Score = </a:t>
            </a:r>
            <a:r>
              <a:rPr lang="en-US" altLang="zh-TW" dirty="0">
                <a:solidFill>
                  <a:srgbClr val="0000FF"/>
                </a:solidFill>
              </a:rPr>
              <a:t>6.5*1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C00000"/>
                </a:solidFill>
              </a:rPr>
              <a:t>6.5*3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00B050"/>
                </a:solidFill>
              </a:rPr>
              <a:t>4.5*6</a:t>
            </a:r>
            <a:r>
              <a:rPr lang="en-US" altLang="zh-TW" dirty="0">
                <a:solidFill>
                  <a:schemeClr val="tx1"/>
                </a:solidFill>
              </a:rPr>
              <a:t> = 53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2872"/>
              </p:ext>
            </p:extLst>
          </p:nvPr>
        </p:nvGraphicFramePr>
        <p:xfrm>
          <a:off x="7874809" y="133402"/>
          <a:ext cx="40512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976">
                  <a:extLst>
                    <a:ext uri="{9D8B030D-6E8A-4147-A177-3AD203B41FA5}">
                      <a16:colId xmlns:a16="http://schemas.microsoft.com/office/drawing/2014/main" val="496528194"/>
                    </a:ext>
                  </a:extLst>
                </a:gridCol>
                <a:gridCol w="1045322">
                  <a:extLst>
                    <a:ext uri="{9D8B030D-6E8A-4147-A177-3AD203B41FA5}">
                      <a16:colId xmlns:a16="http://schemas.microsoft.com/office/drawing/2014/main" val="57783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Feature</a:t>
                      </a:r>
                      <a:r>
                        <a:rPr lang="en-US" altLang="zh-TW" baseline="0" dirty="0"/>
                        <a:t> with equivalent 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Score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18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PtypeSetId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+0.5</a:t>
                      </a:r>
                      <a:endParaRPr lang="zh-TW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561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TypeSetId</a:t>
                      </a:r>
                      <a:endParaRPr lang="zh-TW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235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ContentId</a:t>
                      </a:r>
                      <a:endParaRPr lang="zh-TW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+2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45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PathId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+2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254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SimSeqId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386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NotNULL</a:t>
                      </a:r>
                      <a:r>
                        <a:rPr lang="en-US" altLang="zh-TW" baseline="0" dirty="0"/>
                        <a:t> with NULL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r>
                        <a:rPr lang="en-US" altLang="zh-TW" baseline="0" dirty="0"/>
                        <a:t> with NULL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77245"/>
              </p:ext>
            </p:extLst>
          </p:nvPr>
        </p:nvGraphicFramePr>
        <p:xfrm>
          <a:off x="1097280" y="3332059"/>
          <a:ext cx="99580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Before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Missouri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There are 3 combinations in the second column: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“&lt;BR/&gt;” and “Location”, </a:t>
            </a:r>
            <a:r>
              <a:rPr lang="en-US" altLang="zh-TW" dirty="0">
                <a:solidFill>
                  <a:srgbClr val="0000FF"/>
                </a:solidFill>
              </a:rPr>
              <a:t>“Location” and “Location”, </a:t>
            </a:r>
            <a:r>
              <a:rPr lang="en-US" altLang="zh-TW" dirty="0">
                <a:solidFill>
                  <a:srgbClr val="C00000"/>
                </a:solidFill>
              </a:rPr>
              <a:t>“&lt;BR/&gt;” and “&lt;BR/&gt;”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Score = </a:t>
            </a:r>
            <a:r>
              <a:rPr lang="en-US" altLang="zh-TW" dirty="0">
                <a:solidFill>
                  <a:srgbClr val="0000FF"/>
                </a:solidFill>
              </a:rPr>
              <a:t>6.5*1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C00000"/>
                </a:solidFill>
              </a:rPr>
              <a:t>6.5*3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00B050"/>
                </a:solidFill>
              </a:rPr>
              <a:t>0*6</a:t>
            </a:r>
            <a:r>
              <a:rPr lang="en-US" altLang="zh-TW" dirty="0">
                <a:solidFill>
                  <a:schemeClr val="tx1"/>
                </a:solidFill>
              </a:rPr>
              <a:t> = 26</a:t>
            </a:r>
          </a:p>
        </p:txBody>
      </p:sp>
    </p:spTree>
    <p:extLst>
      <p:ext uri="{BB962C8B-B14F-4D97-AF65-F5344CB8AC3E}">
        <p14:creationId xmlns:p14="http://schemas.microsoft.com/office/powerpoint/2010/main" val="18699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Your Works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Overview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Assignment 2 </a:t>
            </a:r>
            <a:r>
              <a:rPr lang="en-US" altLang="zh-TW" smtClean="0"/>
              <a:t>Data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Submission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5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94353"/>
              </p:ext>
            </p:extLst>
          </p:nvPr>
        </p:nvGraphicFramePr>
        <p:xfrm>
          <a:off x="1097280" y="3323592"/>
          <a:ext cx="99580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Before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Missouri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3.3</a:t>
                      </a:r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There are 3 combinations in the third column: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“California” and “Missouri”, </a:t>
            </a:r>
            <a:r>
              <a:rPr lang="en-US" altLang="zh-TW" dirty="0">
                <a:solidFill>
                  <a:srgbClr val="C00000"/>
                </a:solidFill>
              </a:rPr>
              <a:t>“California” and “”, </a:t>
            </a:r>
            <a:r>
              <a:rPr lang="en-US" altLang="zh-TW" dirty="0">
                <a:solidFill>
                  <a:srgbClr val="00B050"/>
                </a:solidFill>
              </a:rPr>
              <a:t>Missouri” and “”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dirty="0">
                <a:solidFill>
                  <a:srgbClr val="7030A0"/>
                </a:solidFill>
              </a:rPr>
              <a:t>“” and “”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Score = </a:t>
            </a:r>
            <a:r>
              <a:rPr lang="en-US" altLang="zh-TW" dirty="0">
                <a:solidFill>
                  <a:srgbClr val="0000FF"/>
                </a:solidFill>
              </a:rPr>
              <a:t>4.5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C00000"/>
                </a:solidFill>
              </a:rPr>
              <a:t>(-0.1)*3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00B050"/>
                </a:solidFill>
              </a:rPr>
              <a:t>(-0.1)*3 </a:t>
            </a:r>
            <a:r>
              <a:rPr lang="en-US" altLang="zh-TW" dirty="0">
                <a:solidFill>
                  <a:schemeClr val="tx1"/>
                </a:solidFill>
              </a:rPr>
              <a:t>+ </a:t>
            </a:r>
            <a:r>
              <a:rPr lang="en-US" altLang="zh-TW" dirty="0">
                <a:solidFill>
                  <a:srgbClr val="7030A0"/>
                </a:solidFill>
              </a:rPr>
              <a:t>(-0.2)*3 </a:t>
            </a:r>
            <a:r>
              <a:rPr lang="en-US" altLang="zh-TW" dirty="0">
                <a:solidFill>
                  <a:schemeClr val="tx1"/>
                </a:solidFill>
              </a:rPr>
              <a:t>=  3.3</a:t>
            </a:r>
          </a:p>
        </p:txBody>
      </p:sp>
    </p:spTree>
    <p:extLst>
      <p:ext uri="{BB962C8B-B14F-4D97-AF65-F5344CB8AC3E}">
        <p14:creationId xmlns:p14="http://schemas.microsoft.com/office/powerpoint/2010/main" val="18140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71290"/>
              </p:ext>
            </p:extLst>
          </p:nvPr>
        </p:nvGraphicFramePr>
        <p:xfrm>
          <a:off x="1097280" y="3335444"/>
          <a:ext cx="99580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Before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Missouri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3.3</a:t>
                      </a:r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5.3</a:t>
                      </a:r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 the last column, there are 3 combinations: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“&lt;BR/&gt;” and “&lt;BR/&gt;”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rgbClr val="00B050"/>
                </a:solidFill>
              </a:rPr>
              <a:t>“&lt;BR/&gt;” and “”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“” and “”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Score = </a:t>
            </a:r>
            <a:r>
              <a:rPr lang="en-US" altLang="zh-TW" dirty="0">
                <a:solidFill>
                  <a:srgbClr val="0000FF"/>
                </a:solidFill>
              </a:rPr>
              <a:t>6.5*1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00B050"/>
                </a:solidFill>
              </a:rPr>
              <a:t>(-0.1)*6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rgbClr val="C00000"/>
                </a:solidFill>
              </a:rPr>
              <a:t>(-0.2)*3 </a:t>
            </a:r>
            <a:r>
              <a:rPr lang="en-US" altLang="zh-TW" dirty="0">
                <a:solidFill>
                  <a:schemeClr val="tx1"/>
                </a:solidFill>
              </a:rPr>
              <a:t>= 5.3</a:t>
            </a:r>
            <a:endParaRPr lang="en-US" altLang="zh-TW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96769"/>
              </p:ext>
            </p:extLst>
          </p:nvPr>
        </p:nvGraphicFramePr>
        <p:xfrm>
          <a:off x="1147445" y="2615213"/>
          <a:ext cx="99580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Before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California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&lt;B&gt; Location(s): &lt;/B&gt;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Missouri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&lt;BR/&gt;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3.3</a:t>
                      </a:r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5.3</a:t>
                      </a:r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87.6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final score of this alignment </a:t>
            </a:r>
            <a:r>
              <a:rPr lang="en-US" altLang="zh-TW"/>
              <a:t>is 87.6.</a:t>
            </a:r>
          </a:p>
        </p:txBody>
      </p:sp>
    </p:spTree>
    <p:extLst>
      <p:ext uri="{BB962C8B-B14F-4D97-AF65-F5344CB8AC3E}">
        <p14:creationId xmlns:p14="http://schemas.microsoft.com/office/powerpoint/2010/main" val="42083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Change alignment by content words, the total score is 91.1. 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92930"/>
              </p:ext>
            </p:extLst>
          </p:nvPr>
        </p:nvGraphicFramePr>
        <p:xfrm>
          <a:off x="1097279" y="2386754"/>
          <a:ext cx="100583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Content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&lt;B&gt; Location(s): &lt;/B&gt;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California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&lt;B&gt; Location(s): &lt;/B&gt;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Missouri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</a:rPr>
                        <a:t>Score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5.3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18.7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5.3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-1.6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solidFill>
                            <a:srgbClr val="000000"/>
                          </a:solidFill>
                          <a:effectLst/>
                        </a:rPr>
                        <a:t>-1.6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>
                          <a:effectLst/>
                        </a:rPr>
                        <a:t>Total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b="1" dirty="0">
                          <a:effectLst/>
                        </a:rPr>
                        <a:t>91.1</a:t>
                      </a: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effectLst/>
                      </a:endParaRP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effectLst/>
                      </a:endParaRP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effectLst/>
                      </a:endParaRP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this alignment, we can get the </a:t>
            </a:r>
            <a:r>
              <a:rPr lang="en-US" altLang="zh-TW" dirty="0">
                <a:solidFill>
                  <a:srgbClr val="FF0000"/>
                </a:solidFill>
              </a:rPr>
              <a:t>highest </a:t>
            </a:r>
            <a:r>
              <a:rPr lang="en-US" altLang="zh-TW" dirty="0"/>
              <a:t>score 126.6. 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18165"/>
              </p:ext>
            </p:extLst>
          </p:nvPr>
        </p:nvGraphicFramePr>
        <p:xfrm>
          <a:off x="1119043" y="2443904"/>
          <a:ext cx="10014873" cy="309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7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45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Best Alignment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Webpage-01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&lt;B&gt; Location(s): &lt;/B&gt;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California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Webpage-05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&lt;B&gt; Location(s): &lt;/B&gt;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Missouri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&lt;BR/&gt;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>
                          <a:effectLst/>
                        </a:rPr>
                        <a:t>Score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53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5.3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3.3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dirty="0">
                          <a:effectLst/>
                        </a:rPr>
                        <a:t>65</a:t>
                      </a: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>
                          <a:effectLst/>
                        </a:rPr>
                        <a:t>Total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2000" b="1" dirty="0">
                          <a:effectLst/>
                        </a:rPr>
                        <a:t>126.6</a:t>
                      </a: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effectLst/>
                      </a:endParaRP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>
                        <a:effectLst/>
                      </a:endParaRPr>
                    </a:p>
                  </a:txBody>
                  <a:tcPr marL="28575" marR="2857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2000" dirty="0">
                        <a:effectLst/>
                      </a:endParaRPr>
                    </a:p>
                  </a:txBody>
                  <a:tcPr marL="28575" marR="2857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Your Works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Overview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Assignment 2 Data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Submission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Assignment 2 Data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Input files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OXX</a:t>
            </a:r>
            <a:r>
              <a:rPr lang="en-US" altLang="zh-TW" dirty="0" smtClean="0"/>
              <a:t>-5.txt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OXX</a:t>
            </a:r>
            <a:r>
              <a:rPr lang="en-US" altLang="zh-TW" dirty="0" smtClean="0"/>
              <a:t>-10.txt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OXX</a:t>
            </a:r>
            <a:r>
              <a:rPr lang="en-US" altLang="zh-TW" dirty="0" smtClean="0"/>
              <a:t>-20.txt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OXX</a:t>
            </a:r>
            <a:r>
              <a:rPr lang="en-US" altLang="zh-TW" dirty="0" smtClean="0"/>
              <a:t>-30.txt</a:t>
            </a:r>
            <a:endParaRPr lang="en-US" altLang="zh-TW" dirty="0"/>
          </a:p>
          <a:p>
            <a:pPr lvl="1"/>
            <a:r>
              <a:rPr lang="en-US" altLang="zh-TW" dirty="0" smtClean="0"/>
              <a:t>5, 10, 20, 30 denotes different data sizes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OXX</a:t>
            </a:r>
            <a:r>
              <a:rPr lang="en-US" altLang="zh-TW" dirty="0" smtClean="0"/>
              <a:t> denotes ID of webpages, there are totally 50 webpages </a:t>
            </a:r>
            <a:r>
              <a:rPr lang="en-US" altLang="zh-TW" dirty="0" smtClean="0">
                <a:solidFill>
                  <a:srgbClr val="FF0000"/>
                </a:solidFill>
              </a:rPr>
              <a:t>(E01~E09 &amp; T01~T41)</a:t>
            </a:r>
          </a:p>
          <a:p>
            <a:r>
              <a:rPr lang="en-US" altLang="zh-TW" dirty="0" smtClean="0"/>
              <a:t>Goal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For all webpages, you need to calculate average similarity score over all segments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need to fill in the </a:t>
            </a:r>
            <a:r>
              <a:rPr lang="en-US" altLang="zh-TW" b="1" dirty="0">
                <a:solidFill>
                  <a:srgbClr val="FF0000"/>
                </a:solidFill>
              </a:rPr>
              <a:t>average </a:t>
            </a:r>
            <a:r>
              <a:rPr lang="en-US" altLang="zh-TW" b="1">
                <a:solidFill>
                  <a:srgbClr val="FF0000"/>
                </a:solidFill>
              </a:rPr>
              <a:t>similarity </a:t>
            </a:r>
            <a:r>
              <a:rPr lang="en-US" altLang="zh-TW" b="1" smtClean="0">
                <a:solidFill>
                  <a:srgbClr val="FF0000"/>
                </a:solidFill>
              </a:rPr>
              <a:t>score and time</a:t>
            </a:r>
            <a:r>
              <a:rPr lang="en-US" altLang="zh-TW" smtClean="0"/>
              <a:t> </a:t>
            </a:r>
            <a:r>
              <a:rPr lang="en-US" altLang="zh-TW" dirty="0" smtClean="0"/>
              <a:t>for all webpages in </a:t>
            </a:r>
            <a:r>
              <a:rPr lang="en-US" altLang="zh-TW" b="1" dirty="0" smtClean="0"/>
              <a:t>DataSummary.xlsx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4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Assignment 2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6793375" cy="4741497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There might be more than one segment in a file, each separated by a new line.</a:t>
            </a:r>
          </a:p>
          <a:p>
            <a:r>
              <a:rPr lang="en-US" altLang="zh-TW" sz="2000" dirty="0"/>
              <a:t>Output </a:t>
            </a:r>
            <a:r>
              <a:rPr lang="en-US" altLang="zh-TW" sz="2000" dirty="0" smtClean="0"/>
              <a:t>file: </a:t>
            </a:r>
            <a:endParaRPr lang="en-US" altLang="zh-TW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800" dirty="0"/>
              <a:t>1</a:t>
            </a:r>
            <a:r>
              <a:rPr lang="en-US" altLang="zh-TW" sz="1800" baseline="30000" dirty="0"/>
              <a:t>st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file: </a:t>
            </a:r>
            <a:r>
              <a:rPr lang="en-US" altLang="zh-TW" sz="1800" dirty="0"/>
              <a:t>Alignment result for n segments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800" strike="sngStrike" dirty="0">
                <a:solidFill>
                  <a:srgbClr val="FF0000"/>
                </a:solidFill>
              </a:rPr>
              <a:t>2</a:t>
            </a:r>
            <a:r>
              <a:rPr lang="en-US" altLang="zh-TW" sz="1800" strike="sngStrike" baseline="30000" dirty="0">
                <a:solidFill>
                  <a:srgbClr val="FF0000"/>
                </a:solidFill>
              </a:rPr>
              <a:t>nd</a:t>
            </a:r>
            <a:r>
              <a:rPr lang="en-US" altLang="zh-TW" sz="1800" strike="sngStrike" dirty="0">
                <a:solidFill>
                  <a:srgbClr val="FF0000"/>
                </a:solidFill>
              </a:rPr>
              <a:t> </a:t>
            </a:r>
            <a:r>
              <a:rPr lang="en-US" altLang="zh-TW" sz="1800" strike="sngStrike" dirty="0" smtClean="0">
                <a:solidFill>
                  <a:srgbClr val="FF0000"/>
                </a:solidFill>
              </a:rPr>
              <a:t>file: Score, and time </a:t>
            </a:r>
            <a:r>
              <a:rPr lang="en-US" altLang="zh-TW" sz="1800" strike="sngStrike" dirty="0">
                <a:solidFill>
                  <a:srgbClr val="FF0000"/>
                </a:solidFill>
              </a:rPr>
              <a:t>for </a:t>
            </a:r>
            <a:r>
              <a:rPr lang="en-US" altLang="zh-TW" sz="1800" strike="sngStrike">
                <a:solidFill>
                  <a:srgbClr val="FF0000"/>
                </a:solidFill>
              </a:rPr>
              <a:t>n </a:t>
            </a:r>
            <a:r>
              <a:rPr lang="en-US" altLang="zh-TW" sz="1800" strike="sngStrike" smtClean="0">
                <a:solidFill>
                  <a:srgbClr val="FF0000"/>
                </a:solidFill>
              </a:rPr>
              <a:t>segments </a:t>
            </a:r>
            <a:r>
              <a:rPr lang="en-US" altLang="zh-TW" sz="1800" smtClean="0">
                <a:solidFill>
                  <a:srgbClr val="FF0000"/>
                </a:solidFill>
              </a:rPr>
              <a:t>Fill in DataSummary.xlsx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dirty="0"/>
              <a:t>There will </a:t>
            </a:r>
            <a:r>
              <a:rPr lang="en-US" altLang="zh-TW" sz="2000"/>
              <a:t>be </a:t>
            </a:r>
            <a:r>
              <a:rPr lang="en-US" altLang="zh-TW" sz="2000" smtClean="0"/>
              <a:t>50*4 </a:t>
            </a:r>
            <a:r>
              <a:rPr lang="en-US" altLang="zh-TW" sz="2000" dirty="0" smtClean="0"/>
              <a:t>input </a:t>
            </a:r>
            <a:r>
              <a:rPr lang="en-US" altLang="zh-TW" sz="2000" dirty="0"/>
              <a:t>files:</a:t>
            </a:r>
          </a:p>
          <a:p>
            <a:pPr lvl="1"/>
            <a:r>
              <a:rPr lang="en-US" altLang="zh-TW" sz="1800" dirty="0"/>
              <a:t>M=5, 10, 20, </a:t>
            </a:r>
            <a:r>
              <a:rPr lang="en-US" altLang="zh-TW" sz="1800" dirty="0" smtClean="0"/>
              <a:t>30</a:t>
            </a:r>
          </a:p>
          <a:p>
            <a:pPr lvl="1"/>
            <a:r>
              <a:rPr lang="en-US" altLang="zh-TW" sz="1800" dirty="0" smtClean="0"/>
              <a:t>ID=E01~E09 &amp; T01~T41</a:t>
            </a:r>
          </a:p>
          <a:p>
            <a:r>
              <a:rPr lang="en-US" altLang="zh-TW" sz="2000" dirty="0" smtClean="0"/>
              <a:t>There will </a:t>
            </a:r>
            <a:r>
              <a:rPr lang="en-US" altLang="zh-TW" sz="2000" smtClean="0"/>
              <a:t>be </a:t>
            </a:r>
            <a:r>
              <a:rPr lang="en-US" altLang="zh-TW" sz="2000" smtClean="0"/>
              <a:t>1 </a:t>
            </a:r>
            <a:r>
              <a:rPr lang="en-US" altLang="zh-TW" sz="2000" dirty="0" smtClean="0"/>
              <a:t>output files for each input file:</a:t>
            </a:r>
          </a:p>
          <a:p>
            <a:pPr lvl="1"/>
            <a:r>
              <a:rPr lang="en-US" altLang="zh-TW" sz="1600" smtClean="0"/>
              <a:t>for </a:t>
            </a:r>
            <a:r>
              <a:rPr lang="en-US" altLang="zh-TW" sz="1600" smtClean="0"/>
              <a:t>best </a:t>
            </a:r>
            <a:r>
              <a:rPr lang="en-US" altLang="zh-TW" sz="1600" smtClean="0"/>
              <a:t>alignment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87051" y="155187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Input file</a:t>
            </a:r>
            <a:endParaRPr kumimoji="1" lang="zh-TW" altLang="zh-TW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194" name="Picture 2" descr="https://lh5.googleusercontent.com/-w7cKc_sbTuAuHEX9gIVHiSvwDX0bZqP6AOVObThhaoW1ijJg2XsZi3-nFszC8bHUjlZfRTJ4SOqVXqTkgSBpq44UNl4g5CPZW0dJlfOgHIv2YduO-SszVKgkjUCCxTF2xBbC2Tb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51" y="206365"/>
            <a:ext cx="3885398" cy="4366817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34" y="4385251"/>
            <a:ext cx="2940467" cy="231080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1305BB7-76D9-7E44-B92C-6FBF0A196501}"/>
              </a:ext>
            </a:extLst>
          </p:cNvPr>
          <p:cNvSpPr/>
          <p:nvPr/>
        </p:nvSpPr>
        <p:spPr>
          <a:xfrm>
            <a:off x="7928230" y="4704598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>
                <a:solidFill>
                  <a:srgbClr val="FF0000"/>
                </a:solidFill>
                <a:latin typeface="Arial" pitchFamily="34" charset="0"/>
                <a:cs typeface="新細明體" pitchFamily="18" charset="-120"/>
              </a:rPr>
              <a:t>Output file 1</a:t>
            </a:r>
            <a:endParaRPr kumimoji="1" lang="zh-TW" altLang="zh-TW" sz="1600" dirty="0">
              <a:solidFill>
                <a:srgbClr val="FF0000"/>
              </a:solidFill>
              <a:latin typeface="Arial" pitchFamily="34" charset="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Assignment 2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741497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You have to fill the table in DataSummary.xlsx.</a:t>
            </a:r>
            <a:endParaRPr lang="en-US" altLang="zh-TW" sz="2000" dirty="0"/>
          </a:p>
          <a:p>
            <a:pPr lvl="1"/>
            <a:r>
              <a:rPr lang="en-US" altLang="zh-TW" sz="1600" dirty="0" smtClean="0"/>
              <a:t>There are many segments in one file.</a:t>
            </a:r>
          </a:p>
          <a:p>
            <a:pPr lvl="1"/>
            <a:r>
              <a:rPr lang="en-US" altLang="zh-TW" sz="1600" dirty="0" smtClean="0"/>
              <a:t>Calculate the score of each segment.</a:t>
            </a:r>
          </a:p>
          <a:p>
            <a:pPr lvl="1"/>
            <a:r>
              <a:rPr lang="en-US" altLang="zh-TW" sz="1600" dirty="0" smtClean="0"/>
              <a:t>Calculate the average score of all segments in one file.</a:t>
            </a:r>
          </a:p>
          <a:p>
            <a:pPr lvl="1"/>
            <a:r>
              <a:rPr lang="en-US" altLang="zh-TW" sz="1600" dirty="0" smtClean="0"/>
              <a:t>Fill the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average score</a:t>
            </a:r>
            <a:r>
              <a:rPr lang="en-US" altLang="zh-TW" sz="1600" dirty="0" smtClean="0"/>
              <a:t> to </a:t>
            </a:r>
            <a:r>
              <a:rPr lang="en-US" altLang="zh-TW" sz="1600" dirty="0" err="1" smtClean="0"/>
              <a:t>DataSummary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table.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b="38801"/>
          <a:stretch/>
        </p:blipFill>
        <p:spPr>
          <a:xfrm>
            <a:off x="2154555" y="3545149"/>
            <a:ext cx="7943850" cy="27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Your Works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Overview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Assignment 2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Submission</a:t>
            </a:r>
            <a:endParaRPr lang="en-US" altLang="zh-TW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4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Your Works</a:t>
            </a:r>
            <a:endParaRPr lang="en-US" altLang="zh-TW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Overview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Assignment 2 </a:t>
            </a:r>
            <a:r>
              <a:rPr lang="en-US" altLang="zh-TW" smtClean="0"/>
              <a:t>Data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Submission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7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Submission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TA-class practice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zh-TW" dirty="0"/>
              <a:t>Answers with the computation process (</a:t>
            </a:r>
            <a:r>
              <a:rPr lang="zh-TW" altLang="en-US" dirty="0"/>
              <a:t>計算過程</a:t>
            </a:r>
            <a:r>
              <a:rPr lang="en-US" altLang="zh-TW" dirty="0"/>
              <a:t>&amp;</a:t>
            </a:r>
            <a:r>
              <a:rPr lang="zh-TW" altLang="en-US" dirty="0"/>
              <a:t>最終答案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Deadline: Today before noon (</a:t>
            </a:r>
            <a:r>
              <a:rPr lang="zh-TW" altLang="en-US" dirty="0">
                <a:solidFill>
                  <a:srgbClr val="FF0000"/>
                </a:solidFill>
              </a:rPr>
              <a:t>下課前繳交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4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Submission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621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For Assignment 2</a:t>
            </a:r>
          </a:p>
          <a:p>
            <a:pPr marL="365760" indent="-457200">
              <a:buFont typeface="+mj-lt"/>
              <a:buAutoNum type="arabicPeriod"/>
            </a:pPr>
            <a:r>
              <a:rPr lang="en-US" altLang="zh-TW" sz="2000" dirty="0"/>
              <a:t>Source code of your search algorithm</a:t>
            </a:r>
          </a:p>
          <a:p>
            <a:pPr lvl="1"/>
            <a:r>
              <a:rPr lang="en-US" altLang="zh-TW" sz="1800" b="1" dirty="0"/>
              <a:t>Please implement in </a:t>
            </a:r>
            <a:r>
              <a:rPr lang="en-US" altLang="zh-TW" sz="1800" b="1" dirty="0" smtClean="0"/>
              <a:t>Python3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or Java</a:t>
            </a:r>
            <a:endParaRPr lang="en-US" altLang="zh-TW" sz="1800" b="1" dirty="0"/>
          </a:p>
          <a:p>
            <a:pPr marL="365760" indent="-457200">
              <a:buFont typeface="+mj-lt"/>
              <a:buAutoNum type="arabicPeriod"/>
            </a:pPr>
            <a:r>
              <a:rPr lang="en-US" altLang="zh-TW" sz="2000" dirty="0"/>
              <a:t>DataSummary.xlsx</a:t>
            </a:r>
            <a:r>
              <a:rPr lang="zh-TW" altLang="en-US" sz="2000" b="1" dirty="0"/>
              <a:t> </a:t>
            </a:r>
            <a:r>
              <a:rPr lang="en-US" altLang="zh-TW" sz="2000" dirty="0" smtClean="0"/>
              <a:t>file</a:t>
            </a:r>
          </a:p>
          <a:p>
            <a:pPr marL="365760" indent="-457200">
              <a:buFont typeface="+mj-lt"/>
              <a:buAutoNum type="arabicPeriod"/>
            </a:pPr>
            <a:r>
              <a:rPr lang="en-US" altLang="zh-TW" sz="2000" dirty="0" smtClean="0"/>
              <a:t>Alignment </a:t>
            </a:r>
            <a:r>
              <a:rPr lang="en-US" altLang="zh-TW" sz="2000" dirty="0"/>
              <a:t>result by CSV </a:t>
            </a:r>
            <a:r>
              <a:rPr lang="en-US" altLang="zh-TW" sz="2000" dirty="0" smtClean="0"/>
              <a:t>file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lvl="1"/>
            <a:r>
              <a:rPr lang="en-US" altLang="zh-TW" sz="1800" strike="sngStrike" dirty="0" smtClean="0">
                <a:solidFill>
                  <a:srgbClr val="FF0000"/>
                </a:solidFill>
              </a:rPr>
              <a:t>total </a:t>
            </a:r>
            <a:r>
              <a:rPr lang="en-US" altLang="zh-TW" sz="1800" strike="sngStrike" smtClean="0">
                <a:solidFill>
                  <a:srgbClr val="FF0000"/>
                </a:solidFill>
              </a:rPr>
              <a:t>400 </a:t>
            </a:r>
            <a:r>
              <a:rPr lang="en-US" altLang="zh-TW" sz="1800" strike="sngStrike" smtClean="0">
                <a:solidFill>
                  <a:srgbClr val="FF0000"/>
                </a:solidFill>
              </a:rPr>
              <a:t>files</a:t>
            </a:r>
            <a:r>
              <a:rPr lang="zh-TW" altLang="en-US" sz="1800" strike="sngStrike" smtClean="0">
                <a:solidFill>
                  <a:srgbClr val="FF0000"/>
                </a:solidFill>
              </a:rPr>
              <a:t> </a:t>
            </a:r>
            <a:r>
              <a:rPr lang="en-US" altLang="zh-TW" sz="1800" smtClean="0">
                <a:solidFill>
                  <a:srgbClr val="FF0000"/>
                </a:solidFill>
              </a:rPr>
              <a:t>total 200 files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800" dirty="0"/>
              <a:t>t</a:t>
            </a:r>
            <a:r>
              <a:rPr lang="en-US" altLang="zh-TW" sz="1800" dirty="0" smtClean="0"/>
              <a:t>he name of output file must be the same with the input file</a:t>
            </a:r>
          </a:p>
          <a:p>
            <a:pPr lvl="1"/>
            <a:r>
              <a:rPr lang="en-US" altLang="zh-TW" sz="1800" dirty="0" smtClean="0"/>
              <a:t>output </a:t>
            </a:r>
            <a:r>
              <a:rPr lang="en-US" altLang="zh-TW" sz="1800" dirty="0"/>
              <a:t>format: </a:t>
            </a:r>
            <a:r>
              <a:rPr lang="en-US" altLang="zh-TW" sz="1800" dirty="0" smtClean="0"/>
              <a:t>see </a:t>
            </a:r>
            <a:r>
              <a:rPr lang="en-US" altLang="zh-TW" sz="1800" dirty="0" smtClean="0">
                <a:hlinkClick r:id="rId3" action="ppaction://hlinksldjump"/>
              </a:rPr>
              <a:t>page 27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Report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Deadline: 11/1 (Thu) </a:t>
            </a:r>
            <a:r>
              <a:rPr lang="en-US" altLang="zh-TW" sz="2000" dirty="0" smtClean="0">
                <a:solidFill>
                  <a:srgbClr val="FF0000"/>
                </a:solidFill>
              </a:rPr>
              <a:t>23:59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You must put the files in the corresponding folders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469" y="180070"/>
            <a:ext cx="3773978" cy="604675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051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Your Works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Overview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Assignment 2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6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73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Correctness of TA-class practice (10%)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The performance of your search algorithm for assignment 2 </a:t>
            </a:r>
            <a:r>
              <a:rPr lang="en-US" altLang="zh-TW" dirty="0" smtClean="0"/>
              <a:t>(70</a:t>
            </a:r>
            <a:r>
              <a:rPr lang="en-US" altLang="zh-TW" dirty="0"/>
              <a:t>%)</a:t>
            </a:r>
          </a:p>
          <a:p>
            <a:pPr marL="635508" lvl="1" indent="-342900"/>
            <a:r>
              <a:rPr lang="en-US" altLang="zh-TW" dirty="0" smtClean="0"/>
              <a:t>Similarity score (40%)</a:t>
            </a:r>
            <a:endParaRPr lang="en-US" altLang="zh-TW" dirty="0"/>
          </a:p>
          <a:p>
            <a:pPr marL="635508" lvl="1" indent="-342900"/>
            <a:r>
              <a:rPr lang="en-US" altLang="zh-TW" dirty="0"/>
              <a:t>Speed (</a:t>
            </a:r>
            <a:r>
              <a:rPr lang="en-US" altLang="zh-TW" dirty="0" smtClean="0"/>
              <a:t>30%)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Report (20%)</a:t>
            </a:r>
          </a:p>
          <a:p>
            <a:pPr marL="635508" lvl="1" indent="-342900"/>
            <a:r>
              <a:rPr lang="en-US" altLang="zh-TW" dirty="0" smtClean="0"/>
              <a:t>Explain </a:t>
            </a:r>
            <a:r>
              <a:rPr lang="en-US" altLang="zh-TW" dirty="0"/>
              <a:t>the search algorithm you </a:t>
            </a:r>
            <a:r>
              <a:rPr lang="en-US" altLang="zh-TW" dirty="0" smtClean="0"/>
              <a:t>design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5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TA-class </a:t>
            </a:r>
            <a:r>
              <a:rPr lang="en-US" altLang="zh-TW" dirty="0"/>
              <a:t>practice</a:t>
            </a:r>
          </a:p>
          <a:p>
            <a:pPr lvl="1"/>
            <a:r>
              <a:rPr lang="en-US" altLang="zh-TW" dirty="0"/>
              <a:t>Calculate 2 example alignments by hand-writing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Deadline: Today before noon (</a:t>
            </a:r>
            <a:r>
              <a:rPr lang="zh-TW" altLang="en-US" dirty="0">
                <a:solidFill>
                  <a:srgbClr val="FF0000"/>
                </a:solidFill>
              </a:rPr>
              <a:t>下課前繳交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r>
              <a:rPr lang="en-US" altLang="zh-TW"/>
              <a:t>A</a:t>
            </a:r>
            <a:r>
              <a:rPr lang="en-US" altLang="zh-TW" smtClean="0"/>
              <a:t>ssignment 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Try to </a:t>
            </a:r>
            <a:r>
              <a:rPr lang="en-US" altLang="zh-TW" b="1" dirty="0"/>
              <a:t>design a search algorithm </a:t>
            </a:r>
            <a:r>
              <a:rPr lang="en-US" altLang="zh-TW" dirty="0"/>
              <a:t>to reduce the time similarity and get the best alignment</a:t>
            </a:r>
          </a:p>
          <a:p>
            <a:pPr lvl="1"/>
            <a:r>
              <a:rPr lang="en-US" altLang="zh-TW" b="1" dirty="0"/>
              <a:t>Please implement </a:t>
            </a:r>
            <a:r>
              <a:rPr lang="en-US" altLang="zh-TW" b="1"/>
              <a:t>in </a:t>
            </a:r>
            <a:r>
              <a:rPr lang="en-US" altLang="zh-TW" b="1" smtClean="0"/>
              <a:t>Python3 or Java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Deadline: 11/1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(Thu.) 23:59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3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Your Works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>
                <a:solidFill>
                  <a:srgbClr val="FF0000"/>
                </a:solidFill>
              </a:rPr>
              <a:t>Overview</a:t>
            </a:r>
            <a:endParaRPr lang="en-US" altLang="zh-TW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Assignment 2 </a:t>
            </a:r>
            <a:r>
              <a:rPr lang="en-US" altLang="zh-TW" smtClean="0"/>
              <a:t>Data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 smtClean="0"/>
              <a:t>Submission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Grading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8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9218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Data Node Alignment Problem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are given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sequences of data nodes. Sequence may have different numbers of data nodes. The problem is to align m sequences such that data nodes with similar </a:t>
            </a:r>
            <a:r>
              <a:rPr lang="en-US" altLang="zh-TW" dirty="0" smtClean="0"/>
              <a:t>nodes are </a:t>
            </a:r>
            <a:r>
              <a:rPr lang="en-US" altLang="zh-TW" dirty="0"/>
              <a:t>aligned in the same column to get higher score. </a:t>
            </a:r>
          </a:p>
          <a:p>
            <a:r>
              <a:rPr lang="en-US" altLang="zh-TW" dirty="0"/>
              <a:t>For example, given 5 sequences of data nodes (a), the idea output for data alignment will be (b). 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77217" y="36004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59" y="4123512"/>
            <a:ext cx="32575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784944" y="5960055"/>
            <a:ext cx="184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(a) Initial state</a:t>
            </a:r>
          </a:p>
        </p:txBody>
      </p:sp>
      <p:sp>
        <p:nvSpPr>
          <p:cNvPr id="9" name="矩形 8"/>
          <p:cNvSpPr/>
          <p:nvPr/>
        </p:nvSpPr>
        <p:spPr>
          <a:xfrm>
            <a:off x="7879868" y="5950441"/>
            <a:ext cx="182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(b) Idea output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75" y="4123510"/>
            <a:ext cx="3143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單箭頭接點 11"/>
          <p:cNvCxnSpPr>
            <a:stCxn id="1028" idx="3"/>
            <a:endCxn id="1029" idx="1"/>
          </p:cNvCxnSpPr>
          <p:nvPr/>
        </p:nvCxnSpPr>
        <p:spPr>
          <a:xfrm flipV="1">
            <a:off x="5337709" y="4995048"/>
            <a:ext cx="1891366" cy="2"/>
          </a:xfrm>
          <a:prstGeom prst="straightConnector1">
            <a:avLst/>
          </a:prstGeom>
          <a:ln w="635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States and Actions to Move to Neighboring States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80188" y="3227499"/>
            <a:ext cx="4011062" cy="1818621"/>
          </a:xfrm>
        </p:spPr>
        <p:txBody>
          <a:bodyPr>
            <a:normAutofit/>
          </a:bodyPr>
          <a:lstStyle/>
          <a:p>
            <a:pPr lvl="1"/>
            <a:r>
              <a:rPr lang="en-US" altLang="zh-TW" dirty="0">
                <a:solidFill>
                  <a:schemeClr val="accent2"/>
                </a:solidFill>
              </a:rPr>
              <a:t>Pick one position in a page and shift data nodes to every possible/blank position while keeping the order of data nodes in the same sequence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2057" name="Picture 9" descr="https://lh4.googleusercontent.com/3bBaiPZrUCxUNCx3FPmrDgkDU39tuqJNzZGkqkUmR02TlmlaCs6GodVABMF15PW95WF1cj6fBknLy678TnVLGXkMnBSyXE6TOc_aajzzYaomtSwj80WPKcNZyZJvbCA5uRh69qxT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65" y="3467565"/>
            <a:ext cx="2714625" cy="11715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單箭頭接點 2"/>
          <p:cNvCxnSpPr>
            <a:stCxn id="2057" idx="0"/>
            <a:endCxn id="2086" idx="2"/>
          </p:cNvCxnSpPr>
          <p:nvPr/>
        </p:nvCxnSpPr>
        <p:spPr>
          <a:xfrm flipH="1" flipV="1">
            <a:off x="5484950" y="2983858"/>
            <a:ext cx="1556028" cy="48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057" idx="0"/>
            <a:endCxn id="2083" idx="2"/>
          </p:cNvCxnSpPr>
          <p:nvPr/>
        </p:nvCxnSpPr>
        <p:spPr>
          <a:xfrm flipV="1">
            <a:off x="7040978" y="3005151"/>
            <a:ext cx="1505840" cy="462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057" idx="2"/>
            <a:endCxn id="2068" idx="0"/>
          </p:cNvCxnSpPr>
          <p:nvPr/>
        </p:nvCxnSpPr>
        <p:spPr>
          <a:xfrm>
            <a:off x="7040978" y="4639140"/>
            <a:ext cx="1505841" cy="49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057" idx="2"/>
            <a:endCxn id="2069" idx="0"/>
          </p:cNvCxnSpPr>
          <p:nvPr/>
        </p:nvCxnSpPr>
        <p:spPr>
          <a:xfrm flipH="1">
            <a:off x="5484950" y="4639140"/>
            <a:ext cx="1556028" cy="49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2057" idx="3"/>
            <a:endCxn id="2067" idx="1"/>
          </p:cNvCxnSpPr>
          <p:nvPr/>
        </p:nvCxnSpPr>
        <p:spPr>
          <a:xfrm>
            <a:off x="8398290" y="4053353"/>
            <a:ext cx="480820" cy="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110" y="3507497"/>
            <a:ext cx="2613452" cy="109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56" y="5133903"/>
            <a:ext cx="2623526" cy="113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53" y="5133903"/>
            <a:ext cx="2607794" cy="110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55" y="1872265"/>
            <a:ext cx="2623526" cy="113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53" y="1893558"/>
            <a:ext cx="2607794" cy="109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Best Alignment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/>
              <a:t>We give a score to every state. The state with the highest score is the best alignment.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/>
              <a:t>Two questions: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>
                <a:solidFill>
                  <a:srgbClr val="FF0000"/>
                </a:solidFill>
              </a:rPr>
              <a:t>1. How many possible states?</a:t>
            </a:r>
            <a:r>
              <a:rPr lang="zh-Hant" altLang="en-US" sz="2400" dirty="0">
                <a:solidFill>
                  <a:srgbClr val="FF0000"/>
                </a:solidFill>
              </a:rPr>
              <a:t> </a:t>
            </a:r>
            <a:endParaRPr lang="en-US" altLang="zh-Hant" sz="2400" dirty="0">
              <a:solidFill>
                <a:srgbClr val="FF0000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>
                <a:solidFill>
                  <a:srgbClr val="0000FF"/>
                </a:solidFill>
              </a:rPr>
              <a:t>2. How to define a score for each state?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571874" y="3322067"/>
            <a:ext cx="2148038" cy="2349361"/>
            <a:chOff x="7571874" y="3322067"/>
            <a:chExt cx="2148038" cy="2349361"/>
          </a:xfrm>
        </p:grpSpPr>
        <p:sp>
          <p:nvSpPr>
            <p:cNvPr id="7" name="矩形 6"/>
            <p:cNvSpPr/>
            <p:nvPr/>
          </p:nvSpPr>
          <p:spPr>
            <a:xfrm>
              <a:off x="7571874" y="3322067"/>
              <a:ext cx="2148038" cy="2349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" lvl="1" indent="-91440">
                <a:spcBef>
                  <a:spcPts val="1200"/>
                </a:spcBef>
                <a:spcAft>
                  <a:spcPts val="200"/>
                </a:spcAft>
                <a:buSzPct val="100000"/>
                <a:buFont typeface="Calibri" panose="020F0502020204030204" pitchFamily="34" charset="0"/>
                <a:buChar char=" "/>
              </a:pPr>
              <a:r>
                <a:rPr lang="en-US" altLang="zh-TW" sz="2000" dirty="0"/>
                <a:t>Seq 1:</a:t>
              </a:r>
            </a:p>
            <a:p>
              <a:pPr marL="91440" lvl="1" indent="-91440">
                <a:spcBef>
                  <a:spcPts val="1200"/>
                </a:spcBef>
                <a:spcAft>
                  <a:spcPts val="200"/>
                </a:spcAft>
                <a:buSzPct val="100000"/>
                <a:buFont typeface="Calibri" panose="020F0502020204030204" pitchFamily="34" charset="0"/>
                <a:buChar char=" "/>
              </a:pPr>
              <a:r>
                <a:rPr lang="en-US" altLang="zh-TW" sz="2000" dirty="0" err="1"/>
                <a:t>Seq</a:t>
              </a:r>
              <a:r>
                <a:rPr lang="en-US" altLang="zh-TW" sz="2000" dirty="0"/>
                <a:t> 2: 1</a:t>
              </a:r>
            </a:p>
            <a:p>
              <a:pPr marL="91440" lvl="1" indent="-91440">
                <a:spcBef>
                  <a:spcPts val="1200"/>
                </a:spcBef>
                <a:spcAft>
                  <a:spcPts val="200"/>
                </a:spcAft>
                <a:buSzPct val="100000"/>
                <a:buFont typeface="Calibri" panose="020F0502020204030204" pitchFamily="34" charset="0"/>
                <a:buChar char=" "/>
              </a:pPr>
              <a:r>
                <a:rPr lang="en-US" altLang="zh-TW" sz="2000" dirty="0" err="1"/>
                <a:t>Seq</a:t>
              </a:r>
              <a:r>
                <a:rPr lang="en-US" altLang="zh-TW" sz="2000" dirty="0"/>
                <a:t> 3:  </a:t>
              </a:r>
            </a:p>
            <a:p>
              <a:pPr marL="91440" lvl="1" indent="-91440">
                <a:spcBef>
                  <a:spcPts val="1200"/>
                </a:spcBef>
                <a:spcAft>
                  <a:spcPts val="200"/>
                </a:spcAft>
                <a:buSzPct val="100000"/>
                <a:buFont typeface="Calibri" panose="020F0502020204030204" pitchFamily="34" charset="0"/>
                <a:buChar char=" "/>
              </a:pPr>
              <a:r>
                <a:rPr lang="en-US" altLang="zh-TW" sz="2000" dirty="0" err="1"/>
                <a:t>Seq</a:t>
              </a:r>
              <a:r>
                <a:rPr lang="en-US" altLang="zh-TW" sz="2000" dirty="0"/>
                <a:t> 4:  </a:t>
              </a:r>
            </a:p>
            <a:p>
              <a:pPr marL="91440" lvl="1" indent="-91440">
                <a:spcBef>
                  <a:spcPts val="1200"/>
                </a:spcBef>
                <a:spcAft>
                  <a:spcPts val="200"/>
                </a:spcAft>
                <a:buSzPct val="100000"/>
                <a:buFont typeface="Calibri" panose="020F0502020204030204" pitchFamily="34" charset="0"/>
                <a:buChar char=" "/>
              </a:pPr>
              <a:r>
                <a:rPr lang="en-US" altLang="zh-TW" sz="2000" dirty="0" err="1"/>
                <a:t>Seq</a:t>
              </a:r>
              <a:r>
                <a:rPr lang="en-US" altLang="zh-TW" sz="2000" dirty="0"/>
                <a:t> 5: 1</a:t>
              </a:r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2689" y="3388917"/>
              <a:ext cx="568205" cy="29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212" y="4346824"/>
              <a:ext cx="568205" cy="29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4388" y="4836109"/>
              <a:ext cx="568205" cy="29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48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 Function 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Pair-wise Score for two data nodes in the same column, i.e., d[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][k] and d[j][k]: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sz="26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  <m:t>𝑠𝑖𝑚</m:t>
                                </m:r>
                                <m:d>
                                  <m:dPr>
                                    <m:ctrlP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kth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data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node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in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webpage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Explanation</a:t>
                </a:r>
              </a:p>
              <a:p>
                <a:pPr lvl="1"/>
                <a:r>
                  <a:rPr lang="en-US" altLang="zh-TW" dirty="0"/>
                  <a:t>We need to calculate similarity between every two </a:t>
                </a:r>
                <a:r>
                  <a:rPr lang="en-US" altLang="zh-TW" dirty="0" smtClean="0"/>
                  <a:t>data nodes </a:t>
                </a:r>
                <a:r>
                  <a:rPr lang="en-US" altLang="zh-TW" dirty="0"/>
                  <a:t>in the same column (k).</a:t>
                </a:r>
              </a:p>
              <a:p>
                <a:pPr lvl="1"/>
                <a:r>
                  <a:rPr lang="en-US" altLang="zh-TW" dirty="0"/>
                  <a:t>Sum them up and we get the similarity score of each column</a:t>
                </a:r>
              </a:p>
              <a:p>
                <a:pPr lvl="1"/>
                <a:r>
                  <a:rPr lang="en-US" altLang="zh-TW" dirty="0"/>
                  <a:t>Sum up the similarity score of each column, we will get the final </a:t>
                </a:r>
                <a:r>
                  <a:rPr lang="en-US" altLang="zh-TW" dirty="0" smtClean="0"/>
                  <a:t>score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2018/10/11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A331-13C3-46BE-819D-875A18A34984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19647</TotalTime>
  <Words>2046</Words>
  <Application>Microsoft Office PowerPoint</Application>
  <PresentationFormat>寬螢幕</PresentationFormat>
  <Paragraphs>584</Paragraphs>
  <Slides>33</Slides>
  <Notes>14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Microsoft JhengHei</vt:lpstr>
      <vt:lpstr>Microsoft JhengHei</vt:lpstr>
      <vt:lpstr>新細明體</vt:lpstr>
      <vt:lpstr>Arial</vt:lpstr>
      <vt:lpstr>Calibri</vt:lpstr>
      <vt:lpstr>Calibri Light</vt:lpstr>
      <vt:lpstr>Cambria Math</vt:lpstr>
      <vt:lpstr>Times New Roman</vt:lpstr>
      <vt:lpstr>回顧</vt:lpstr>
      <vt:lpstr>Artificial Intelligence</vt:lpstr>
      <vt:lpstr>Outline</vt:lpstr>
      <vt:lpstr>Outline</vt:lpstr>
      <vt:lpstr>Your Works</vt:lpstr>
      <vt:lpstr>Outline</vt:lpstr>
      <vt:lpstr>Data Node Alignment Problem Definition</vt:lpstr>
      <vt:lpstr>States and Actions to Move to Neighboring States</vt:lpstr>
      <vt:lpstr>Find the Best Alignment</vt:lpstr>
      <vt:lpstr>Reward Function Design</vt:lpstr>
      <vt:lpstr>Input and Output Format for a Segment</vt:lpstr>
      <vt:lpstr>PTypeSetId &amp; TypeSetId</vt:lpstr>
      <vt:lpstr>How to Define sim(A, B)?</vt:lpstr>
      <vt:lpstr>How to Define sim(A, B)?</vt:lpstr>
      <vt:lpstr>Outline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Assignment 2 Data</vt:lpstr>
      <vt:lpstr>Assignment 2 Data</vt:lpstr>
      <vt:lpstr>Assignment 2 Data</vt:lpstr>
      <vt:lpstr>Outline</vt:lpstr>
      <vt:lpstr>Submission</vt:lpstr>
      <vt:lpstr>Submission</vt:lpstr>
      <vt:lpstr>Outline</vt:lpstr>
      <vt:lpstr>Grading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Qnap Chatbot</dc:title>
  <dc:creator>Windows 使用者</dc:creator>
  <cp:lastModifiedBy>Windows 使用者</cp:lastModifiedBy>
  <cp:revision>2889</cp:revision>
  <dcterms:created xsi:type="dcterms:W3CDTF">2017-09-12T03:47:23Z</dcterms:created>
  <dcterms:modified xsi:type="dcterms:W3CDTF">2018-10-13T06:21:06Z</dcterms:modified>
</cp:coreProperties>
</file>