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2" r:id="rId4"/>
    <p:sldId id="263" r:id="rId5"/>
    <p:sldId id="259" r:id="rId6"/>
    <p:sldId id="264" r:id="rId7"/>
    <p:sldId id="260" r:id="rId8"/>
  </p:sldIdLst>
  <p:sldSz cx="9144000" cy="5149850"/>
  <p:notesSz cx="9144000" cy="5149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58"/>
    <a:srgbClr val="FF7900"/>
    <a:srgbClr val="FF0000"/>
    <a:srgbClr val="A7B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0"/>
    <p:restoredTop sz="94286"/>
  </p:normalViewPr>
  <p:slideViewPr>
    <p:cSldViewPr>
      <p:cViewPr varScale="1">
        <p:scale>
          <a:sx n="119" d="100"/>
          <a:sy n="119" d="100"/>
        </p:scale>
        <p:origin x="624" y="82"/>
      </p:cViewPr>
      <p:guideLst/>
    </p:cSldViewPr>
  </p:slideViewPr>
  <p:outlineViewPr>
    <p:cViewPr>
      <p:scale>
        <a:sx n="33" d="100"/>
        <a:sy n="33" d="100"/>
      </p:scale>
      <p:origin x="0" y="-21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howGuides="1">
      <p:cViewPr varScale="1">
        <p:scale>
          <a:sx n="159" d="100"/>
          <a:sy n="159" d="100"/>
        </p:scale>
        <p:origin x="120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CED07-ADED-1945-A849-D40B2D3DE06D}" type="datetimeFigureOut">
              <a:rPr lang="de-DE" smtClean="0"/>
              <a:t>06.08.2024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6D48C-7649-2743-8828-B4927EA4F4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90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>
            <a:extLst>
              <a:ext uri="{FF2B5EF4-FFF2-40B4-BE49-F238E27FC236}">
                <a16:creationId xmlns:a16="http://schemas.microsoft.com/office/drawing/2014/main" id="{8718FB3C-B9ED-9841-96BF-086D0F7EB7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4259" y="4740549"/>
            <a:ext cx="42672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000">
                <a:solidFill>
                  <a:srgbClr val="A7B6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B147921-2C91-5443-9FFA-95DF80653F7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90600" y="669925"/>
            <a:ext cx="7162800" cy="1752600"/>
          </a:xfrm>
          <a:prstGeom prst="rect">
            <a:avLst/>
          </a:prstGeom>
        </p:spPr>
        <p:txBody>
          <a:bodyPr/>
          <a:lstStyle>
            <a:lvl1pPr algn="ctr">
              <a:defRPr sz="4000" b="1">
                <a:solidFill>
                  <a:srgbClr val="FF7900"/>
                </a:solidFill>
              </a:defRPr>
            </a:lvl1pPr>
          </a:lstStyle>
          <a:p>
            <a:r>
              <a:rPr lang="en-US" noProof="0" dirty="0"/>
              <a:t>Title of the talk</a:t>
            </a: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165E422B-3D57-A34E-A067-07A86D19E25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90600" y="2862092"/>
            <a:ext cx="7162800" cy="381000"/>
          </a:xfrm>
          <a:prstGeom prst="rect">
            <a:avLst/>
          </a:prstGeom>
        </p:spPr>
        <p:txBody>
          <a:bodyPr/>
          <a:lstStyle>
            <a:lvl1pPr algn="ctr">
              <a:defRPr sz="1900">
                <a:solidFill>
                  <a:srgbClr val="003358"/>
                </a:solidFill>
              </a:defRPr>
            </a:lvl1pPr>
          </a:lstStyle>
          <a:p>
            <a:r>
              <a:rPr lang="en-US" noProof="0" dirty="0"/>
              <a:t>Authors</a:t>
            </a:r>
          </a:p>
          <a:p>
            <a:endParaRPr lang="en-US" noProof="0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D9963-63C6-6A4E-BE44-0E1627AD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61665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DDF825-24D0-7940-9B15-534E8D0FBA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33034B0-3FBC-C54A-A62F-7E9186DF14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8" y="974725"/>
            <a:ext cx="8305401" cy="3352800"/>
          </a:xfrm>
          <a:prstGeom prst="rect">
            <a:avLst/>
          </a:prstGeom>
        </p:spPr>
        <p:txBody>
          <a:bodyPr/>
          <a:lstStyle>
            <a:lvl1pPr marL="182563" indent="-182563">
              <a:buClr>
                <a:srgbClr val="FF7900"/>
              </a:buClr>
              <a:buFont typeface="Wingdings" pitchFamily="2" charset="2"/>
              <a:buChar char="§"/>
              <a:tabLst/>
              <a:defRPr lang="de-DE" sz="1800" i="0" kern="1200" spc="-5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1pPr>
            <a:lvl2pPr marL="139700" indent="-139700">
              <a:buClr>
                <a:srgbClr val="FF7900"/>
              </a:buClr>
              <a:buFont typeface="Wingdings" pitchFamily="2" charset="2"/>
              <a:buChar char="§"/>
              <a:tabLst/>
              <a:defRPr lang="en-US" sz="1600" i="0" kern="1200" spc="-5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2pPr>
            <a:lvl3pPr marL="488950" indent="-215900">
              <a:buClr>
                <a:srgbClr val="FF7900"/>
              </a:buClr>
              <a:buFont typeface="Symbol" pitchFamily="2" charset="2"/>
              <a:buChar char="-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63588" indent="-225425">
              <a:buClr>
                <a:srgbClr val="FF7900"/>
              </a:buClr>
              <a:buSzPct val="100000"/>
              <a:buFont typeface="Courier New" panose="02070309020205020404" pitchFamily="49" charset="0"/>
              <a:buChar char="o"/>
              <a:tabLst/>
              <a:defRPr lang="en-US" sz="1600" dirty="0">
                <a:solidFill>
                  <a:srgbClr val="0033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77900" indent="-173038">
              <a:buClr>
                <a:srgbClr val="FF7900"/>
              </a:buClr>
              <a:buFont typeface="Courier New" panose="02070309020205020404" pitchFamily="49" charset="0"/>
              <a:buChar char="o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244600" indent="-174625">
              <a:buClr>
                <a:srgbClr val="FF7900"/>
              </a:buClr>
              <a:buFont typeface="Courier New" panose="02070309020205020404" pitchFamily="49" charset="0"/>
              <a:buChar char="o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r>
              <a:rPr lang="de-DE" dirty="0"/>
              <a:t>Mastertextformat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6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6">
            <a:extLst>
              <a:ext uri="{FF2B5EF4-FFF2-40B4-BE49-F238E27FC236}">
                <a16:creationId xmlns:a16="http://schemas.microsoft.com/office/drawing/2014/main" id="{0B041ACF-0DA4-EE4B-948D-65714FBD85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4259" y="4740549"/>
            <a:ext cx="42672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000">
                <a:solidFill>
                  <a:srgbClr val="A7B6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1F0A973B-20AF-AB48-B59D-F8CBF7C6BD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800600" y="3032125"/>
            <a:ext cx="3972420" cy="304800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lang="de-DE" sz="1600" i="0" kern="1200" spc="-5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266A04D-2C94-B94B-931A-B1BF2EE909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971801" y="3413125"/>
            <a:ext cx="5801220" cy="533400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rgbClr val="FF7900"/>
                </a:solidFill>
              </a:defRPr>
            </a:lvl1pPr>
          </a:lstStyle>
          <a:p>
            <a:r>
              <a:rPr lang="en-US" noProof="0" dirty="0"/>
              <a:t>Section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8A64BD-7A5C-4091-9D6F-3D5734F68EB8}"/>
              </a:ext>
            </a:extLst>
          </p:cNvPr>
          <p:cNvSpPr txBox="1"/>
          <p:nvPr userDrawn="1"/>
        </p:nvSpPr>
        <p:spPr>
          <a:xfrm>
            <a:off x="990600" y="4694382"/>
            <a:ext cx="3849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de-DE" sz="1000" b="0" i="0" kern="1200" spc="-15" dirty="0">
                <a:solidFill>
                  <a:srgbClr val="A7B6BF"/>
                </a:solidFill>
                <a:latin typeface="Arial"/>
                <a:ea typeface="+mn-ea"/>
                <a:cs typeface="Arial"/>
              </a:rPr>
              <a:t>MRSP Seminar Project – Group 3</a:t>
            </a:r>
          </a:p>
        </p:txBody>
      </p:sp>
      <p:sp>
        <p:nvSpPr>
          <p:cNvPr id="16" name="bk object 16"/>
          <p:cNvSpPr/>
          <p:nvPr/>
        </p:nvSpPr>
        <p:spPr>
          <a:xfrm>
            <a:off x="0" y="44964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350">
            <a:solidFill>
              <a:srgbClr val="0074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79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4259" y="4740549"/>
            <a:ext cx="42672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000">
                <a:solidFill>
                  <a:srgbClr val="A7B6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BE9D2E5-2D3B-2A46-BB87-8987C797D52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14000" y="4590000"/>
            <a:ext cx="1973213" cy="4632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2" r:id="rId3"/>
  </p:sldLayoutIdLst>
  <p:hf hdr="0" ftr="0"/>
  <p:txStyles>
    <p:titleStyle>
      <a:lvl1pPr>
        <a:defRPr sz="3000">
          <a:latin typeface="+mj-lt"/>
          <a:ea typeface="+mj-ea"/>
          <a:cs typeface="+mj-cs"/>
        </a:defRPr>
      </a:lvl1pPr>
    </p:titleStyle>
    <p:bodyStyle>
      <a:lvl1pPr marL="0">
        <a:defRPr sz="1600" kern="1200" dirty="0">
          <a:solidFill>
            <a:srgbClr val="003358"/>
          </a:solidFill>
          <a:latin typeface="Arial"/>
          <a:ea typeface="+mn-ea"/>
          <a:cs typeface="Arial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2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630B11-928E-4923-B80F-407DAA2B3A1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noProof="0" smtClean="0"/>
              <a:pPr/>
              <a:t>1</a:t>
            </a:fld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EE0A3-2B00-4936-8659-0AF5A6ACBD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90600" y="1127125"/>
            <a:ext cx="7162800" cy="762000"/>
          </a:xfrm>
        </p:spPr>
        <p:txBody>
          <a:bodyPr/>
          <a:lstStyle/>
          <a:p>
            <a:r>
              <a:rPr lang="en-US" dirty="0"/>
              <a:t>MRSP Seminar Project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4C0AC0-B01F-4996-BD69-D3D148C465C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90600" y="2041525"/>
            <a:ext cx="7162800" cy="1506367"/>
          </a:xfrm>
        </p:spPr>
        <p:txBody>
          <a:bodyPr/>
          <a:lstStyle/>
          <a:p>
            <a:r>
              <a:rPr lang="en-US" dirty="0"/>
              <a:t>Maaz Saeed</a:t>
            </a:r>
          </a:p>
          <a:p>
            <a:r>
              <a:rPr lang="en-US" dirty="0"/>
              <a:t>Riaz Khan</a:t>
            </a:r>
          </a:p>
          <a:p>
            <a:r>
              <a:rPr lang="en-US" dirty="0"/>
              <a:t>Zain-</a:t>
            </a:r>
            <a:r>
              <a:rPr lang="en-US" dirty="0" err="1"/>
              <a:t>ul</a:t>
            </a:r>
            <a:r>
              <a:rPr lang="en-US" dirty="0"/>
              <a:t>-</a:t>
            </a:r>
            <a:r>
              <a:rPr lang="en-US" dirty="0" err="1"/>
              <a:t>Abdin</a:t>
            </a:r>
            <a:endParaRPr lang="en-US" dirty="0"/>
          </a:p>
          <a:p>
            <a:r>
              <a:rPr lang="en-US" dirty="0"/>
              <a:t>Shakeel Mahmud</a:t>
            </a:r>
          </a:p>
          <a:p>
            <a:r>
              <a:rPr lang="en-US" dirty="0"/>
              <a:t>Zeeshan Ali</a:t>
            </a:r>
          </a:p>
        </p:txBody>
      </p:sp>
    </p:spTree>
    <p:extLst>
      <p:ext uri="{BB962C8B-B14F-4D97-AF65-F5344CB8AC3E}">
        <p14:creationId xmlns:p14="http://schemas.microsoft.com/office/powerpoint/2010/main" val="79157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1EF311-62D2-473C-A631-D1551010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19268-B1F9-4A55-90EA-08B51E4419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ECAD67-C65D-48EA-9C63-EE7C87CF9C9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Task 1: Preparing Audios (Zeeshan Ali)</a:t>
            </a:r>
          </a:p>
          <a:p>
            <a:r>
              <a:rPr lang="en-US" dirty="0"/>
              <a:t>Task 2: Perceptual Loss (Maaz Saeed)</a:t>
            </a:r>
          </a:p>
          <a:p>
            <a:r>
              <a:rPr lang="en-US" dirty="0"/>
              <a:t>Task 3: Preparing </a:t>
            </a:r>
            <a:r>
              <a:rPr lang="en-US" dirty="0" err="1"/>
              <a:t>Mushra</a:t>
            </a:r>
            <a:r>
              <a:rPr lang="en-US" dirty="0"/>
              <a:t> test (Zain-</a:t>
            </a:r>
            <a:r>
              <a:rPr lang="en-US" dirty="0" err="1"/>
              <a:t>ul</a:t>
            </a:r>
            <a:r>
              <a:rPr lang="en-US" dirty="0"/>
              <a:t>-</a:t>
            </a:r>
            <a:r>
              <a:rPr lang="en-US" dirty="0" err="1"/>
              <a:t>Abdin</a:t>
            </a:r>
            <a:r>
              <a:rPr lang="en-US" dirty="0"/>
              <a:t>)</a:t>
            </a:r>
          </a:p>
          <a:p>
            <a:r>
              <a:rPr lang="en-US" dirty="0"/>
              <a:t>Task 4: Conducting </a:t>
            </a:r>
            <a:r>
              <a:rPr lang="en-US" dirty="0" err="1"/>
              <a:t>Mushra</a:t>
            </a:r>
            <a:r>
              <a:rPr lang="en-US" dirty="0"/>
              <a:t> test (Riaz Khan)</a:t>
            </a:r>
          </a:p>
          <a:p>
            <a:r>
              <a:rPr lang="en-US" dirty="0"/>
              <a:t>Task 5: Comparative Evaluation of Objective and Subjective measurements. (Shakeel Mahmud)</a:t>
            </a:r>
          </a:p>
          <a:p>
            <a:endParaRPr lang="en-US" dirty="0"/>
          </a:p>
          <a:p>
            <a:r>
              <a:rPr lang="en-US" dirty="0"/>
              <a:t>Goal: </a:t>
            </a:r>
            <a:r>
              <a:rPr lang="en-GB" dirty="0"/>
              <a:t>Analysis of Loss Function Accuracy by Comparing to Perceived Audio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0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D79B-B40B-BBD2-0CBD-29D5328E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Audios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61D5EB-4814-BBDA-C291-61A76804F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BB1ED-D19B-B86C-0EE5-F97CFF610AF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Collected 16-bit audio files.</a:t>
            </a:r>
          </a:p>
          <a:p>
            <a:pPr lvl="2"/>
            <a:r>
              <a:rPr lang="en-US" dirty="0"/>
              <a:t>Accordion</a:t>
            </a:r>
          </a:p>
          <a:p>
            <a:pPr lvl="2"/>
            <a:r>
              <a:rPr lang="en-US" dirty="0"/>
              <a:t>Guitar</a:t>
            </a:r>
          </a:p>
          <a:p>
            <a:pPr lvl="2"/>
            <a:r>
              <a:rPr lang="en-US" dirty="0"/>
              <a:t>Violin</a:t>
            </a:r>
          </a:p>
          <a:p>
            <a:pPr lvl="2"/>
            <a:r>
              <a:rPr lang="en-US" dirty="0"/>
              <a:t>Jazz</a:t>
            </a:r>
          </a:p>
          <a:p>
            <a:pPr lvl="2"/>
            <a:r>
              <a:rPr lang="en-US" dirty="0"/>
              <a:t>Trumpet</a:t>
            </a:r>
          </a:p>
          <a:p>
            <a:endParaRPr lang="en-US" dirty="0"/>
          </a:p>
          <a:p>
            <a:r>
              <a:rPr lang="en-US" dirty="0"/>
              <a:t>Room impulse responses (MIT database)</a:t>
            </a:r>
          </a:p>
          <a:p>
            <a:pPr lvl="2"/>
            <a:r>
              <a:rPr lang="en-US" dirty="0"/>
              <a:t>h005_Office_Small_44txts</a:t>
            </a:r>
          </a:p>
          <a:p>
            <a:pPr lvl="2"/>
            <a:r>
              <a:rPr lang="en-US" dirty="0"/>
              <a:t>h115_MovieTheater_1txts</a:t>
            </a:r>
          </a:p>
          <a:p>
            <a:pPr lvl="2"/>
            <a:r>
              <a:rPr lang="en-US" dirty="0"/>
              <a:t>h252_Auditorium_1txts</a:t>
            </a:r>
          </a:p>
          <a:p>
            <a:endParaRPr lang="en-US" dirty="0"/>
          </a:p>
          <a:p>
            <a:r>
              <a:rPr lang="en-US" dirty="0"/>
              <a:t>Reverberation: performed </a:t>
            </a:r>
            <a:r>
              <a:rPr lang="en-US" b="1" dirty="0" err="1"/>
              <a:t>fftconvolve</a:t>
            </a:r>
            <a:r>
              <a:rPr lang="en-US" b="1" dirty="0"/>
              <a:t>() </a:t>
            </a:r>
            <a:r>
              <a:rPr lang="en-US" dirty="0"/>
              <a:t>function from </a:t>
            </a:r>
            <a:r>
              <a:rPr lang="en-US" b="1" dirty="0" err="1"/>
              <a:t>scipy.signal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023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3027-3AD1-4805-312E-875AF05D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Perceptual Loss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B5866F-1AD7-0978-2DEC-98237B6269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9E220-CD1A-8E1E-02A8-1AF389D06C7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Calculating loss between original audios and reverberated audios.</a:t>
            </a:r>
          </a:p>
          <a:p>
            <a:endParaRPr lang="en-US" dirty="0"/>
          </a:p>
          <a:p>
            <a:r>
              <a:rPr lang="en-US" dirty="0"/>
              <a:t>Loss functions</a:t>
            </a:r>
          </a:p>
          <a:p>
            <a:pPr lvl="2"/>
            <a:r>
              <a:rPr lang="en-US" dirty="0"/>
              <a:t>Mean Squared Error (MSE)</a:t>
            </a:r>
          </a:p>
          <a:p>
            <a:pPr lvl="2"/>
            <a:r>
              <a:rPr lang="en-US" dirty="0"/>
              <a:t>Psychoacoustic Model Pre-Filtering + MSE</a:t>
            </a:r>
          </a:p>
          <a:p>
            <a:pPr lvl="2"/>
            <a:r>
              <a:rPr lang="en-US" dirty="0"/>
              <a:t>Log Spectral Difference</a:t>
            </a:r>
          </a:p>
          <a:p>
            <a:pPr lvl="2"/>
            <a:r>
              <a:rPr lang="de-CH" dirty="0"/>
              <a:t>Multi Scale Spectral Loss</a:t>
            </a:r>
          </a:p>
          <a:p>
            <a:pPr lvl="2"/>
            <a:r>
              <a:rPr lang="de-CH" dirty="0"/>
              <a:t>Psycho-Acoustic Loss Function</a:t>
            </a:r>
          </a:p>
          <a:p>
            <a:pPr lvl="1"/>
            <a:endParaRPr lang="de-CH" dirty="0"/>
          </a:p>
          <a:p>
            <a:pPr lvl="1"/>
            <a:r>
              <a:rPr lang="de-CH" dirty="0"/>
              <a:t>Psycho-Acoustic Loss Function</a:t>
            </a:r>
          </a:p>
          <a:p>
            <a:pPr lvl="2"/>
            <a:r>
              <a:rPr lang="de-CH" dirty="0"/>
              <a:t>New approch of perceptual loss</a:t>
            </a:r>
          </a:p>
          <a:p>
            <a:pPr lvl="2"/>
            <a:r>
              <a:rPr lang="de-CH" dirty="0"/>
              <a:t>Most precise perceptual loss</a:t>
            </a:r>
          </a:p>
          <a:p>
            <a:pPr lvl="2"/>
            <a:endParaRPr lang="de-CH" dirty="0"/>
          </a:p>
          <a:p>
            <a:pPr lvl="2"/>
            <a:endParaRPr lang="de-CH" dirty="0"/>
          </a:p>
          <a:p>
            <a:pPr lvl="2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5614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0A28-C098-E941-85A4-E14E0E33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Mushra</a:t>
            </a:r>
            <a:r>
              <a:rPr lang="en-US" dirty="0"/>
              <a:t> Test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6D25CF-1F45-9179-6558-5579C65537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4C175-1479-0829-18F9-6F4DBC20051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Comparison of original audios with reverberated audios by listening experiment.</a:t>
            </a:r>
          </a:p>
          <a:p>
            <a:endParaRPr lang="en-US" dirty="0"/>
          </a:p>
          <a:p>
            <a:r>
              <a:rPr lang="en-US" dirty="0"/>
              <a:t>Listening experiment</a:t>
            </a:r>
          </a:p>
          <a:p>
            <a:pPr lvl="2"/>
            <a:r>
              <a:rPr lang="en-US" dirty="0"/>
              <a:t>Platform: Scale</a:t>
            </a:r>
          </a:p>
          <a:p>
            <a:pPr lvl="2"/>
            <a:r>
              <a:rPr lang="en-US" dirty="0"/>
              <a:t>Participants: 20</a:t>
            </a:r>
          </a:p>
          <a:p>
            <a:pPr lvl="2"/>
            <a:r>
              <a:rPr lang="en-US" dirty="0"/>
              <a:t>Detailed instructions</a:t>
            </a:r>
          </a:p>
        </p:txBody>
      </p:sp>
    </p:spTree>
    <p:extLst>
      <p:ext uri="{BB962C8B-B14F-4D97-AF65-F5344CB8AC3E}">
        <p14:creationId xmlns:p14="http://schemas.microsoft.com/office/powerpoint/2010/main" val="333247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D6CD-9339-3E31-0C8A-E006D644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F4B026-0438-55BC-D754-96C06F661B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Content Placeholder 6" descr="A graph of a graph showing the amount of loss of a movie theater&#10;&#10;Description automatically generated">
            <a:extLst>
              <a:ext uri="{FF2B5EF4-FFF2-40B4-BE49-F238E27FC236}">
                <a16:creationId xmlns:a16="http://schemas.microsoft.com/office/drawing/2014/main" id="{27A83E74-7AAB-AE0F-D12B-CA7D8EAC6FCC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090821"/>
            <a:ext cx="4152900" cy="3120607"/>
          </a:xfr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972642A-430E-E5DF-C140-9CB8E74ACF3C}"/>
              </a:ext>
            </a:extLst>
          </p:cNvPr>
          <p:cNvSpPr txBox="1">
            <a:spLocks/>
          </p:cNvSpPr>
          <p:nvPr/>
        </p:nvSpPr>
        <p:spPr>
          <a:xfrm>
            <a:off x="4571998" y="974725"/>
            <a:ext cx="4152702" cy="3352800"/>
          </a:xfrm>
          <a:prstGeom prst="rect">
            <a:avLst/>
          </a:prstGeom>
        </p:spPr>
        <p:txBody>
          <a:bodyPr/>
          <a:lstStyle>
            <a:lvl1pPr marL="182563" indent="-182563">
              <a:buClr>
                <a:srgbClr val="FF7900"/>
              </a:buClr>
              <a:buFont typeface="Wingdings" pitchFamily="2" charset="2"/>
              <a:buChar char="§"/>
              <a:tabLst/>
              <a:defRPr lang="de-DE" sz="1800" i="0" kern="1200" spc="-5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1pPr>
            <a:lvl2pPr marL="139700" indent="-139700">
              <a:buClr>
                <a:srgbClr val="FF7900"/>
              </a:buClr>
              <a:buFont typeface="Wingdings" pitchFamily="2" charset="2"/>
              <a:buChar char="§"/>
              <a:tabLst/>
              <a:defRPr lang="en-US" sz="1600" i="0" kern="1200" spc="-5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2pPr>
            <a:lvl3pPr marL="488950" indent="-215900">
              <a:buClr>
                <a:srgbClr val="FF7900"/>
              </a:buClr>
              <a:buFont typeface="Symbol" pitchFamily="2" charset="2"/>
              <a:buChar char="-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63588" indent="-225425">
              <a:buClr>
                <a:srgbClr val="FF7900"/>
              </a:buClr>
              <a:buSzPct val="100000"/>
              <a:buFont typeface="Courier New" panose="02070309020205020404" pitchFamily="49" charset="0"/>
              <a:buChar char="o"/>
              <a:tabLst/>
              <a:defRPr lang="en-US" sz="1600" dirty="0">
                <a:solidFill>
                  <a:srgbClr val="0033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77900" indent="-173038">
              <a:buClr>
                <a:srgbClr val="FF7900"/>
              </a:buClr>
              <a:buFont typeface="Courier New" panose="02070309020205020404" pitchFamily="49" charset="0"/>
              <a:buChar char="o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44600" indent="-174625">
              <a:buClr>
                <a:srgbClr val="FF7900"/>
              </a:buClr>
              <a:buFont typeface="Courier New" panose="02070309020205020404" pitchFamily="49" charset="0"/>
              <a:buChar char="o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DE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8A505897-9A90-C0AB-F62A-1E28F743C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0463" y="1090821"/>
            <a:ext cx="4075773" cy="312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7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E59C-6001-30D7-48AC-C662CEE7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Analysis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5C773B-E30B-71AD-370D-5E18155941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2C52A-D066-1B37-006A-31878FA6CB1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Analyzing difference and similarities between perceptual losses and </a:t>
            </a:r>
            <a:r>
              <a:rPr lang="en-US" dirty="0" err="1"/>
              <a:t>mushra</a:t>
            </a:r>
            <a:r>
              <a:rPr lang="en-US" dirty="0"/>
              <a:t> scores.</a:t>
            </a:r>
          </a:p>
          <a:p>
            <a:endParaRPr lang="en-US" dirty="0"/>
          </a:p>
          <a:p>
            <a:r>
              <a:rPr lang="en-US" dirty="0"/>
              <a:t>Finding</a:t>
            </a:r>
          </a:p>
          <a:p>
            <a:pPr lvl="2"/>
            <a:r>
              <a:rPr lang="en-US" dirty="0"/>
              <a:t>Red color scheme </a:t>
            </a:r>
            <a:r>
              <a:rPr lang="de-CH" dirty="0"/>
              <a:t>highlights loss. More loss more difference</a:t>
            </a:r>
          </a:p>
          <a:p>
            <a:pPr lvl="2"/>
            <a:r>
              <a:rPr lang="de-CH" dirty="0"/>
              <a:t>Blue color scheme highlights perceived similarity. More score more similarity.</a:t>
            </a:r>
            <a:endParaRPr lang="en-US" dirty="0"/>
          </a:p>
          <a:p>
            <a:pPr lvl="2"/>
            <a:r>
              <a:rPr lang="en-US" dirty="0"/>
              <a:t>Small office shows less </a:t>
            </a:r>
            <a:r>
              <a:rPr lang="de-CH" dirty="0"/>
              <a:t>psycho-acoustic loss </a:t>
            </a:r>
            <a:r>
              <a:rPr lang="en-US" dirty="0"/>
              <a:t>and high similarity in </a:t>
            </a:r>
            <a:r>
              <a:rPr lang="en-US" dirty="0" err="1"/>
              <a:t>mushra</a:t>
            </a:r>
            <a:r>
              <a:rPr lang="en-US" dirty="0"/>
              <a:t> scores indicating p</a:t>
            </a:r>
            <a:r>
              <a:rPr lang="de-CH" dirty="0"/>
              <a:t>sycho-acoustic loss function’s accuracy</a:t>
            </a:r>
          </a:p>
          <a:p>
            <a:pPr lvl="2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952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u T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pc="-5" dirty="0" err="1" smtClean="0">
            <a:solidFill>
              <a:srgbClr val="003358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2437</TotalTime>
  <Words>255</Words>
  <Application>Microsoft Office PowerPoint</Application>
  <PresentationFormat>Custom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Symbol</vt:lpstr>
      <vt:lpstr>Wingdings</vt:lpstr>
      <vt:lpstr>Office Theme</vt:lpstr>
      <vt:lpstr>PowerPoint Presentation</vt:lpstr>
      <vt:lpstr>Introduction</vt:lpstr>
      <vt:lpstr>Preparing the Audios</vt:lpstr>
      <vt:lpstr>Perceptual Loss</vt:lpstr>
      <vt:lpstr>Mushra Test</vt:lpstr>
      <vt:lpstr>Analysis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Working - Introduction Event</dc:title>
  <dc:creator>maaz.saeed@tu-ilmenau.de</dc:creator>
  <cp:lastModifiedBy>maaz.saeed</cp:lastModifiedBy>
  <cp:revision>334</cp:revision>
  <dcterms:created xsi:type="dcterms:W3CDTF">2019-03-07T11:58:08Z</dcterms:created>
  <dcterms:modified xsi:type="dcterms:W3CDTF">2024-08-06T16:18:51Z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2019-03-07T00:00:00Z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2019-03-07T00:00:00Z</vt:filetime>
  </property>
</Properties>
</file>