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7" r:id="rId4"/>
    <p:sldId id="265" r:id="rId5"/>
    <p:sldId id="266" r:id="rId6"/>
    <p:sldId id="269" r:id="rId7"/>
    <p:sldId id="268" r:id="rId8"/>
  </p:sldIdLst>
  <p:sldSz cx="9144000" cy="5149850"/>
  <p:notesSz cx="9144000" cy="5149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8"/>
    <a:srgbClr val="FF7900"/>
    <a:srgbClr val="FF0000"/>
    <a:srgbClr val="A7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0"/>
    <p:restoredTop sz="94286"/>
  </p:normalViewPr>
  <p:slideViewPr>
    <p:cSldViewPr>
      <p:cViewPr varScale="1">
        <p:scale>
          <a:sx n="119" d="100"/>
          <a:sy n="119" d="100"/>
        </p:scale>
        <p:origin x="624" y="82"/>
      </p:cViewPr>
      <p:guideLst/>
    </p:cSldViewPr>
  </p:slideViewPr>
  <p:outlineViewPr>
    <p:cViewPr>
      <p:scale>
        <a:sx n="33" d="100"/>
        <a:sy n="33" d="100"/>
      </p:scale>
      <p:origin x="0" y="-21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howGuides="1">
      <p:cViewPr varScale="1">
        <p:scale>
          <a:sx n="159" d="100"/>
          <a:sy n="159" d="100"/>
        </p:scale>
        <p:origin x="120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ED07-ADED-1945-A849-D40B2D3DE06D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6D48C-7649-2743-8828-B4927EA4F4D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90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>
            <a:extLst>
              <a:ext uri="{FF2B5EF4-FFF2-40B4-BE49-F238E27FC236}">
                <a16:creationId xmlns:a16="http://schemas.microsoft.com/office/drawing/2014/main" id="{8718FB3C-B9ED-9841-96BF-086D0F7EB7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7921-2C91-5443-9FFA-95DF80653F7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90600" y="669925"/>
            <a:ext cx="7162800" cy="1752600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rgbClr val="FF7900"/>
                </a:solidFill>
              </a:defRPr>
            </a:lvl1pPr>
          </a:lstStyle>
          <a:p>
            <a:r>
              <a:rPr lang="en-US" noProof="0" dirty="0"/>
              <a:t>Title of the talk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165E422B-3D57-A34E-A067-07A86D19E25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90600" y="2862092"/>
            <a:ext cx="7162800" cy="381000"/>
          </a:xfrm>
          <a:prstGeom prst="rect">
            <a:avLst/>
          </a:prstGeom>
        </p:spPr>
        <p:txBody>
          <a:bodyPr/>
          <a:lstStyle>
            <a:lvl1pPr algn="ctr">
              <a:defRPr sz="1900">
                <a:solidFill>
                  <a:srgbClr val="003358"/>
                </a:solidFill>
              </a:defRPr>
            </a:lvl1pPr>
          </a:lstStyle>
          <a:p>
            <a:r>
              <a:rPr lang="en-US" noProof="0" dirty="0"/>
              <a:t>Authors</a:t>
            </a:r>
          </a:p>
          <a:p>
            <a:endParaRPr lang="en-US" noProof="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D9963-63C6-6A4E-BE44-0E1627AD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DDF825-24D0-7940-9B15-534E8D0FB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33034B0-3FBC-C54A-A62F-7E9186DF14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</p:spPr>
        <p:txBody>
          <a:bodyPr/>
          <a:lstStyle>
            <a:lvl1pPr marL="182563" indent="-182563">
              <a:buClr>
                <a:srgbClr val="FF7900"/>
              </a:buClr>
              <a:buFont typeface="Wingdings" pitchFamily="2" charset="2"/>
              <a:buChar char="§"/>
              <a:tabLst/>
              <a:defRPr lang="de-DE" sz="18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  <a:lvl2pPr marL="139700" indent="-139700">
              <a:buClr>
                <a:srgbClr val="FF7900"/>
              </a:buClr>
              <a:buFont typeface="Wingdings" pitchFamily="2" charset="2"/>
              <a:buChar char="§"/>
              <a:tabLst/>
              <a:defRPr lang="en-US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2pPr>
            <a:lvl3pPr marL="488950" indent="-215900">
              <a:buClr>
                <a:srgbClr val="FF7900"/>
              </a:buClr>
              <a:buFont typeface="Symbol" pitchFamily="2" charset="2"/>
              <a:buChar char="-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63588" indent="-225425">
              <a:buClr>
                <a:srgbClr val="FF7900"/>
              </a:buClr>
              <a:buSzPct val="100000"/>
              <a:buFont typeface="Courier New" panose="02070309020205020404" pitchFamily="49" charset="0"/>
              <a:buChar char="o"/>
              <a:tabLst/>
              <a:defRPr lang="en-US" sz="1600" dirty="0">
                <a:solidFill>
                  <a:srgbClr val="0033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77900" indent="-173038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244600" indent="-174625">
              <a:buClr>
                <a:srgbClr val="FF7900"/>
              </a:buClr>
              <a:buFont typeface="Courier New" panose="02070309020205020404" pitchFamily="49" charset="0"/>
              <a:buChar char="o"/>
              <a:tabLst/>
              <a:defRPr sz="1600">
                <a:solidFill>
                  <a:srgbClr val="0033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r>
              <a:rPr lang="de-DE" dirty="0"/>
              <a:t>Mastertextformat bearbeiten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Vierte Ebene</a:t>
            </a:r>
          </a:p>
          <a:p>
            <a:pPr lvl="5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6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>
            <a:extLst>
              <a:ext uri="{FF2B5EF4-FFF2-40B4-BE49-F238E27FC236}">
                <a16:creationId xmlns:a16="http://schemas.microsoft.com/office/drawing/2014/main" id="{0B041ACF-0DA4-EE4B-948D-65714FBD85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1F0A973B-20AF-AB48-B59D-F8CBF7C6BD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800600" y="3032125"/>
            <a:ext cx="3972420" cy="304800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lang="de-DE" sz="1600" i="0" kern="1200" spc="-5" dirty="0" smtClean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noProof="0" dirty="0"/>
              <a:t>Subtitle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266A04D-2C94-B94B-931A-B1BF2EE909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971801" y="3413125"/>
            <a:ext cx="5801220" cy="533400"/>
          </a:xfrm>
          <a:prstGeom prst="rect">
            <a:avLst/>
          </a:prstGeom>
        </p:spPr>
        <p:txBody>
          <a:bodyPr/>
          <a:lstStyle>
            <a:lvl1pPr algn="r">
              <a:defRPr sz="3200" b="1">
                <a:solidFill>
                  <a:srgbClr val="FF7900"/>
                </a:solidFill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8A64BD-7A5C-4091-9D6F-3D5734F68EB8}"/>
              </a:ext>
            </a:extLst>
          </p:cNvPr>
          <p:cNvSpPr txBox="1"/>
          <p:nvPr userDrawn="1"/>
        </p:nvSpPr>
        <p:spPr>
          <a:xfrm>
            <a:off x="990600" y="4694382"/>
            <a:ext cx="3849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de-DE" sz="1000" b="0" i="0" kern="1200" spc="-15" dirty="0">
                <a:solidFill>
                  <a:srgbClr val="A7B6BF"/>
                </a:solidFill>
                <a:latin typeface="Arial"/>
                <a:ea typeface="+mn-ea"/>
                <a:cs typeface="Arial"/>
              </a:rPr>
              <a:t>VC Seminar Project</a:t>
            </a:r>
          </a:p>
        </p:txBody>
      </p:sp>
      <p:sp>
        <p:nvSpPr>
          <p:cNvPr id="16" name="bk object 16"/>
          <p:cNvSpPr/>
          <p:nvPr/>
        </p:nvSpPr>
        <p:spPr>
          <a:xfrm>
            <a:off x="0" y="4496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007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79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4259" y="4740549"/>
            <a:ext cx="426721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000">
                <a:solidFill>
                  <a:srgbClr val="A7B6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E9D2E5-2D3B-2A46-BB87-8987C797D52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4000" y="4590000"/>
            <a:ext cx="1973213" cy="4632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2" r:id="rId3"/>
  </p:sldLayoutIdLst>
  <p:hf hdr="0" ftr="0"/>
  <p:txStyles>
    <p:titleStyle>
      <a:lvl1pPr>
        <a:defRPr sz="3000">
          <a:latin typeface="+mj-lt"/>
          <a:ea typeface="+mj-ea"/>
          <a:cs typeface="+mj-cs"/>
        </a:defRPr>
      </a:lvl1pPr>
    </p:titleStyle>
    <p:bodyStyle>
      <a:lvl1pPr marL="0">
        <a:defRPr sz="1600" kern="1200" dirty="0">
          <a:solidFill>
            <a:srgbClr val="003358"/>
          </a:solidFill>
          <a:latin typeface="Arial"/>
          <a:ea typeface="+mn-ea"/>
          <a:cs typeface="Arial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2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630B11-928E-4923-B80F-407DAA2B3A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noProof="0" smtClean="0"/>
              <a:pPr/>
              <a:t>1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EE0A3-2B00-4936-8659-0AF5A6ACBD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0600" y="1127125"/>
            <a:ext cx="7162800" cy="762000"/>
          </a:xfrm>
        </p:spPr>
        <p:txBody>
          <a:bodyPr/>
          <a:lstStyle/>
          <a:p>
            <a:r>
              <a:rPr lang="en-US" dirty="0"/>
              <a:t>VC Seminar Project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C0AC0-B01F-4996-BD69-D3D148C465C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90600" y="2041525"/>
            <a:ext cx="7162800" cy="762001"/>
          </a:xfrm>
        </p:spPr>
        <p:txBody>
          <a:bodyPr/>
          <a:lstStyle/>
          <a:p>
            <a:r>
              <a:rPr lang="en-US" dirty="0"/>
              <a:t>Maaz Saeed</a:t>
            </a:r>
          </a:p>
          <a:p>
            <a:r>
              <a:rPr lang="en-US" dirty="0" err="1"/>
              <a:t>Hasham</a:t>
            </a:r>
            <a:r>
              <a:rPr lang="en-US" dirty="0"/>
              <a:t> </a:t>
            </a:r>
            <a:r>
              <a:rPr lang="en-US" dirty="0" err="1"/>
              <a:t>javed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7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1EF311-62D2-473C-A631-D1551010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19268-B1F9-4A55-90EA-08B51E4419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ECAD67-C65D-48EA-9C63-EE7C87CF9C9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Image compression</a:t>
            </a:r>
          </a:p>
          <a:p>
            <a:pPr lvl="2"/>
            <a:r>
              <a:rPr lang="en-US" dirty="0"/>
              <a:t>Reducing the size of image without losing visual quality. Making it easier to store and transmit</a:t>
            </a:r>
          </a:p>
          <a:p>
            <a:endParaRPr lang="en-US" dirty="0"/>
          </a:p>
          <a:p>
            <a:r>
              <a:rPr lang="en-US" dirty="0"/>
              <a:t>Lapped transform</a:t>
            </a:r>
          </a:p>
          <a:p>
            <a:pPr lvl="2"/>
            <a:r>
              <a:rPr lang="en-US" dirty="0"/>
              <a:t>Mathematical technique used in signal and image processing to achieve overlapping of blocks of data, </a:t>
            </a:r>
            <a:r>
              <a:rPr lang="en-GB" dirty="0"/>
              <a:t>reducing artifacts typically associated with block-based transforms</a:t>
            </a:r>
          </a:p>
          <a:p>
            <a:endParaRPr lang="en-GB" dirty="0"/>
          </a:p>
          <a:p>
            <a:r>
              <a:rPr lang="en-GB" dirty="0"/>
              <a:t>DCT</a:t>
            </a:r>
          </a:p>
          <a:p>
            <a:pPr lvl="2"/>
            <a:r>
              <a:rPr lang="en-GB" dirty="0"/>
              <a:t>Technique used in image and signal processing to represent an image as a sum of cosine functions oscillating at different frequencies. It is particularly known for its application in JPEG image compression.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0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37CC-4669-9556-5B43-D94658DC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 using lapped transform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417AC-78A9-3EE2-92FB-2949F78CA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6B8D4-60DC-2314-E641-096B27EA8EB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dirty="0"/>
              <a:t>Effective image compression</a:t>
            </a:r>
          </a:p>
          <a:p>
            <a:pPr lvl="2"/>
            <a:r>
              <a:rPr lang="en-GB" dirty="0"/>
              <a:t>Training convolutional filters that act as the lapped transform and its inverse</a:t>
            </a:r>
          </a:p>
          <a:p>
            <a:pPr lvl="2"/>
            <a:r>
              <a:rPr lang="en-GB" dirty="0"/>
              <a:t>Creating neural network, defining a loss function, and optimizing the filters based on training data.</a:t>
            </a:r>
          </a:p>
          <a:p>
            <a:pPr lvl="2"/>
            <a:endParaRPr lang="en-GB" dirty="0"/>
          </a:p>
          <a:p>
            <a:r>
              <a:rPr lang="en-GB" dirty="0"/>
              <a:t>Convolutional Layer</a:t>
            </a:r>
          </a:p>
          <a:p>
            <a:pPr lvl="2"/>
            <a:r>
              <a:rPr lang="en-US" dirty="0"/>
              <a:t>Filter: matrix of weights</a:t>
            </a:r>
          </a:p>
          <a:p>
            <a:pPr lvl="2"/>
            <a:r>
              <a:rPr lang="en-US" dirty="0"/>
              <a:t>Stride: The step size of filter to move</a:t>
            </a:r>
          </a:p>
          <a:p>
            <a:pPr lvl="2"/>
            <a:r>
              <a:rPr lang="en-US" dirty="0"/>
              <a:t>Padding: Adding border to input image to control spatial size</a:t>
            </a:r>
          </a:p>
          <a:p>
            <a:pPr lvl="2"/>
            <a:r>
              <a:rPr lang="en-US" dirty="0"/>
              <a:t>Activation function: Non-Linear functions to add non-linearity into the model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5719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B9AF-16F8-366E-2118-723F3DC8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 using lapped transform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6CA90-5C02-5D62-8B93-6846EC80C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BCD65-926B-CFF6-7324-8DF7A1C892F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Transposed convolutional layer</a:t>
            </a:r>
          </a:p>
          <a:p>
            <a:pPr lvl="2"/>
            <a:r>
              <a:rPr lang="en-US" dirty="0"/>
              <a:t>Applies the inverse transform filters to reconstruct the image</a:t>
            </a:r>
          </a:p>
          <a:p>
            <a:pPr lvl="2"/>
            <a:r>
              <a:rPr lang="en-US" dirty="0"/>
              <a:t>The input channels of this will be equal to the output channels of convolutional layer</a:t>
            </a:r>
          </a:p>
          <a:p>
            <a:pPr lvl="2"/>
            <a:r>
              <a:rPr lang="en-US" dirty="0"/>
              <a:t>The output channels will be 3 (RGB) the desired output channels of out reconstructed image</a:t>
            </a:r>
          </a:p>
          <a:p>
            <a:pPr lvl="2"/>
            <a:r>
              <a:rPr lang="en-US" dirty="0"/>
              <a:t>Kernal size, stride and padding will be same</a:t>
            </a:r>
          </a:p>
        </p:txBody>
      </p:sp>
    </p:spTree>
    <p:extLst>
      <p:ext uri="{BB962C8B-B14F-4D97-AF65-F5344CB8AC3E}">
        <p14:creationId xmlns:p14="http://schemas.microsoft.com/office/powerpoint/2010/main" val="156174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13F3-160C-1135-0833-1138EA9D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Compression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1D173-E6B5-1DA9-718B-D49D1659CC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F78BE-2EB4-B777-8474-7EACDD86443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  <a:p>
            <a:r>
              <a:rPr lang="en-US" dirty="0"/>
              <a:t>Convolutional layer</a:t>
            </a:r>
          </a:p>
          <a:p>
            <a:r>
              <a:rPr lang="en-US" dirty="0"/>
              <a:t>Training the model</a:t>
            </a:r>
          </a:p>
          <a:p>
            <a:r>
              <a:rPr lang="en-US" dirty="0"/>
              <a:t>Compression</a:t>
            </a:r>
          </a:p>
          <a:p>
            <a:pPr lvl="2"/>
            <a:r>
              <a:rPr lang="en-US" dirty="0"/>
              <a:t>Transformation with convolutional layer</a:t>
            </a:r>
          </a:p>
          <a:p>
            <a:pPr lvl="2"/>
            <a:r>
              <a:rPr lang="en-US" dirty="0"/>
              <a:t>Quantization</a:t>
            </a:r>
          </a:p>
          <a:p>
            <a:pPr lvl="2"/>
            <a:r>
              <a:rPr lang="en-US" dirty="0"/>
              <a:t>Conversion to Byte Stream</a:t>
            </a:r>
          </a:p>
          <a:p>
            <a:r>
              <a:rPr lang="en-US" dirty="0"/>
              <a:t>Decompression</a:t>
            </a:r>
          </a:p>
          <a:p>
            <a:pPr lvl="2"/>
            <a:r>
              <a:rPr lang="en-US" dirty="0"/>
              <a:t>Byte Stream to quantized</a:t>
            </a:r>
          </a:p>
          <a:p>
            <a:pPr lvl="2"/>
            <a:r>
              <a:rPr lang="en-US" dirty="0"/>
              <a:t>Dequantization</a:t>
            </a:r>
          </a:p>
          <a:p>
            <a:pPr lvl="2"/>
            <a:r>
              <a:rPr lang="en-US" dirty="0"/>
              <a:t>Inverse transformation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472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15FE-6C8A-E21D-B6C5-39107B12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using DCT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E01DBF-F6CB-CDF0-D0B5-3225F356B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Content Placeholder 5" descr="A comparison of images of a plant&#10;&#10;Description automatically generated">
            <a:extLst>
              <a:ext uri="{FF2B5EF4-FFF2-40B4-BE49-F238E27FC236}">
                <a16:creationId xmlns:a16="http://schemas.microsoft.com/office/drawing/2014/main" id="{0CE6F4EC-BF9C-2064-5966-D9180BEDE1C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32" y="974725"/>
            <a:ext cx="6381135" cy="3352800"/>
          </a:xfrm>
        </p:spPr>
      </p:pic>
    </p:spTree>
    <p:extLst>
      <p:ext uri="{BB962C8B-B14F-4D97-AF65-F5344CB8AC3E}">
        <p14:creationId xmlns:p14="http://schemas.microsoft.com/office/powerpoint/2010/main" val="17555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A49A-367E-7BFA-1827-E35A4423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using lapped transform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CD633-AAD4-6188-CD4E-E2A0FD5AF0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0" name="Content Placeholder 9" descr="A close-up of flowers&#10;&#10;Description automatically generated">
            <a:extLst>
              <a:ext uri="{FF2B5EF4-FFF2-40B4-BE49-F238E27FC236}">
                <a16:creationId xmlns:a16="http://schemas.microsoft.com/office/drawing/2014/main" id="{5DC11C4C-0421-A5FF-E1DC-C9206C04948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17" y="974725"/>
            <a:ext cx="7402165" cy="3352800"/>
          </a:xfrm>
        </p:spPr>
      </p:pic>
    </p:spTree>
    <p:extLst>
      <p:ext uri="{BB962C8B-B14F-4D97-AF65-F5344CB8AC3E}">
        <p14:creationId xmlns:p14="http://schemas.microsoft.com/office/powerpoint/2010/main" val="78808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u T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pc="-5" dirty="0" err="1" smtClean="0">
            <a:solidFill>
              <a:srgbClr val="003358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</TotalTime>
  <Words>263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Symbol</vt:lpstr>
      <vt:lpstr>Wingdings</vt:lpstr>
      <vt:lpstr>Office Theme</vt:lpstr>
      <vt:lpstr>PowerPoint Presentation</vt:lpstr>
      <vt:lpstr>Introduction</vt:lpstr>
      <vt:lpstr>Image compression using lapped transform</vt:lpstr>
      <vt:lpstr>Image compression using lapped transform</vt:lpstr>
      <vt:lpstr>Steps of Compression</vt:lpstr>
      <vt:lpstr>Results using DCT</vt:lpstr>
      <vt:lpstr>Results using lapped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Working - Introduction Event</dc:title>
  <dc:creator>maaz.saeed@tu-ilmenau.de</dc:creator>
  <cp:lastModifiedBy>maaz.saeed</cp:lastModifiedBy>
  <cp:revision>336</cp:revision>
  <dcterms:created xsi:type="dcterms:W3CDTF">2019-03-07T11:58:08Z</dcterms:created>
  <dcterms:modified xsi:type="dcterms:W3CDTF">2024-08-06T20:10:52Z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2019-03-07T00:00:00Z</vt:filetime>
  </property>
</Properties>
</file>