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04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7920"/>
            <a:ext cx="887004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9000" y="405792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792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8870040" cy="4384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04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04000" y="405792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8870040" cy="4384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9000" y="405792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7920"/>
            <a:ext cx="88696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04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4000" y="4057920"/>
            <a:ext cx="887004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9000" y="405792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504000" y="405792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8870040" cy="4384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04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04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04000" y="405792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49000" y="405792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7920"/>
            <a:ext cx="88696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04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4000" y="4057920"/>
            <a:ext cx="887004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9000" y="405792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504000" y="405792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8870040" cy="4384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04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04000" y="405792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049000" y="405792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04000" y="4057920"/>
            <a:ext cx="88696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04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04000" y="4057920"/>
            <a:ext cx="887004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049000" y="405792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504000" y="405792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792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9000" y="405792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7920"/>
            <a:ext cx="88696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0c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0c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GB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040" cy="4383720"/>
          </a:xfrm>
          <a:prstGeom prst="rect">
            <a:avLst/>
          </a:prstGeom>
        </p:spPr>
        <p:txBody>
          <a:bodyPr bIns="0" lIns="0" rIns="0" tIns="0" wrap="none"/>
          <a:p>
            <a:r>
              <a:rPr lang="en-GB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0c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GB"/>
              <a:t>Click to edit the title text format</a:t>
            </a:r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0c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GB"/>
              <a:t>Click to edit the title text format</a:t>
            </a:r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GB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://en.wikipedia.org/wiki/Programming_language" TargetMode="External"/><Relationship Id="rId2" Type="http://schemas.openxmlformats.org/officeDocument/2006/relationships/hyperlink" Target="http://en.wikipedia.org/wiki/Programming_paradigm" TargetMode="External"/><Relationship Id="rId3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://en.wikipedia.org/wiki/Prolog" TargetMode="External"/><Relationship Id="rId2" Type="http://schemas.openxmlformats.org/officeDocument/2006/relationships/hyperlink" Target="http://www.haskell.org/haskellwiki/Haskell" TargetMode="External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3640" y="301320"/>
            <a:ext cx="9069120" cy="69692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GB" sz="7500">
                <a:solidFill>
                  <a:srgbClr val="000000"/>
                </a:solidFill>
              </a:rPr>
              <a:t>Embedding 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7500">
                <a:solidFill>
                  <a:srgbClr val="ffffff"/>
                </a:solidFill>
                <a:latin typeface="Olde English"/>
              </a:rPr>
              <a:t>PROLOG 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7500">
                <a:solidFill>
                  <a:srgbClr val="000000"/>
                </a:solidFill>
                <a:latin typeface="Arial"/>
              </a:rPr>
              <a:t>in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7500">
                <a:solidFill>
                  <a:srgbClr val="008000"/>
                </a:solidFill>
                <a:latin typeface="TR2N"/>
              </a:rPr>
              <a:t>Haskell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000">
                <a:solidFill>
                  <a:srgbClr val="ff0000"/>
                </a:solidFill>
                <a:latin typeface="Arial"/>
              </a:rPr>
              <a:t>Mehul Chandrakant Solanki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000">
                <a:solidFill>
                  <a:srgbClr val="ff0000"/>
                </a:solidFill>
                <a:latin typeface="Arial"/>
              </a:rPr>
              <a:t>230108015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000">
                <a:solidFill>
                  <a:srgbClr val="ff0000"/>
                </a:solidFill>
                <a:latin typeface="Arial"/>
              </a:rPr>
              <a:t>solanki@unbc.ca</a:t>
            </a:r>
            <a:endParaRPr/>
          </a:p>
        </p:txBody>
      </p:sp>
    </p:spTree>
  </p:cSld>
  <p:transition>
    <p:push dir="d"/>
  </p:transition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ff0000"/>
                </a:solidFill>
                <a:latin typeface="Century Schoolbook L"/>
              </a:rPr>
              <a:t>Foreign Function Interfaces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504000" y="1768680"/>
            <a:ext cx="8870040" cy="4383720"/>
          </a:xfrm>
          <a:prstGeom prst="rect">
            <a:avLst/>
          </a:prstGeom>
        </p:spPr>
      </p:sp>
    </p:spTree>
  </p:cSld>
  <p:transition>
    <p:push dir="d"/>
  </p:transition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ff0000"/>
                </a:solidFill>
                <a:latin typeface="Century Schoolbook L"/>
              </a:rPr>
              <a:t>Common Language Infrastructure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504000" y="1768680"/>
            <a:ext cx="8870040" cy="4383720"/>
          </a:xfrm>
          <a:prstGeom prst="rect">
            <a:avLst/>
          </a:prstGeom>
        </p:spPr>
      </p:sp>
    </p:spTree>
  </p:cSld>
  <p:transition>
    <p:push dir="d"/>
  </p:transition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3640" y="301320"/>
            <a:ext cx="9069120" cy="12607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ff0000"/>
                </a:solidFill>
                <a:latin typeface="Century Schoolbook L"/>
              </a:rPr>
              <a:t>Paradigm Integration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503640" y="1768680"/>
            <a:ext cx="8868240" cy="4383000"/>
          </a:xfrm>
          <a:prstGeom prst="rect">
            <a:avLst/>
          </a:prstGeom>
        </p:spPr>
      </p:sp>
      <p:sp>
        <p:nvSpPr>
          <p:cNvPr id="173" name="CustomShape 3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</p:spPr>
      </p:sp>
      <p:sp>
        <p:nvSpPr>
          <p:cNvPr id="174" name="CustomShape 4"/>
          <p:cNvSpPr/>
          <p:nvPr/>
        </p:nvSpPr>
        <p:spPr>
          <a:xfrm>
            <a:off x="504000" y="1768680"/>
            <a:ext cx="8869680" cy="4383360"/>
          </a:xfrm>
          <a:prstGeom prst="rect">
            <a:avLst/>
          </a:prstGeom>
        </p:spPr>
      </p:sp>
    </p:spTree>
  </p:cSld>
  <p:transition>
    <p:push dir="d"/>
  </p:transition>
  <p:timing>
    <p:tnLst>
      <p:par>
        <p:cTn dur="indefinite" id="23" nodeType="tmRoot" restart="never">
          <p:childTnLst>
            <p:seq>
              <p:cTn id="2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03640" y="301320"/>
            <a:ext cx="9069120" cy="12607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ff0000"/>
                </a:solidFill>
                <a:latin typeface="Century Schoolbook L"/>
              </a:rPr>
              <a:t>Multi Paradigm Languages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503640" y="1768680"/>
            <a:ext cx="8868240" cy="4383000"/>
          </a:xfrm>
          <a:prstGeom prst="rect">
            <a:avLst/>
          </a:prstGeom>
        </p:spPr>
      </p:sp>
      <p:sp>
        <p:nvSpPr>
          <p:cNvPr id="177" name="CustomShape 3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</p:spPr>
      </p:sp>
      <p:sp>
        <p:nvSpPr>
          <p:cNvPr id="178" name="CustomShape 4"/>
          <p:cNvSpPr/>
          <p:nvPr/>
        </p:nvSpPr>
        <p:spPr>
          <a:xfrm>
            <a:off x="504000" y="1768680"/>
            <a:ext cx="8869680" cy="4383360"/>
          </a:xfrm>
          <a:prstGeom prst="rect">
            <a:avLst/>
          </a:prstGeom>
        </p:spPr>
      </p:sp>
    </p:spTree>
  </p:cSld>
  <p:transition>
    <p:push dir="d"/>
  </p:transition>
  <p:timing>
    <p:tnLst>
      <p:par>
        <p:cTn dur="indefinite" id="25" nodeType="tmRoot" restart="never">
          <p:childTnLst>
            <p:seq>
              <p:cTn id="2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3640" y="301320"/>
            <a:ext cx="9069120" cy="12607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ff0000"/>
                </a:solidFill>
                <a:latin typeface="Century Schoolbook L"/>
              </a:rPr>
              <a:t>Functional Logic Languages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503640" y="1768680"/>
            <a:ext cx="8868240" cy="4383000"/>
          </a:xfrm>
          <a:prstGeom prst="rect">
            <a:avLst/>
          </a:prstGeom>
        </p:spPr>
      </p:sp>
      <p:sp>
        <p:nvSpPr>
          <p:cNvPr id="181" name="CustomShape 3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</p:spPr>
      </p:sp>
      <p:sp>
        <p:nvSpPr>
          <p:cNvPr id="182" name="CustomShape 4"/>
          <p:cNvSpPr/>
          <p:nvPr/>
        </p:nvSpPr>
        <p:spPr>
          <a:xfrm>
            <a:off x="504000" y="1768680"/>
            <a:ext cx="8869680" cy="4383360"/>
          </a:xfrm>
          <a:prstGeom prst="rect">
            <a:avLst/>
          </a:prstGeom>
        </p:spPr>
      </p:sp>
    </p:spTree>
  </p:cSld>
  <p:transition>
    <p:push dir="d"/>
  </p:transition>
  <p:timing>
    <p:tnLst>
      <p:par>
        <p:cTn dur="indefinite" id="27" nodeType="tmRoot" restart="never">
          <p:childTnLst>
            <p:seq>
              <p:cTn id="2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03640" y="301320"/>
            <a:ext cx="9069120" cy="12607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ff0000"/>
                </a:solidFill>
                <a:latin typeface="Century Schoolbook L"/>
              </a:rPr>
              <a:t>Problems</a:t>
            </a:r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503640" y="1768680"/>
            <a:ext cx="8868240" cy="4383000"/>
          </a:xfrm>
          <a:prstGeom prst="rect">
            <a:avLst/>
          </a:prstGeom>
        </p:spPr>
      </p:sp>
      <p:sp>
        <p:nvSpPr>
          <p:cNvPr id="185" name="CustomShape 3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</p:spPr>
      </p:sp>
      <p:sp>
        <p:nvSpPr>
          <p:cNvPr id="186" name="CustomShape 4"/>
          <p:cNvSpPr/>
          <p:nvPr/>
        </p:nvSpPr>
        <p:spPr>
          <a:xfrm>
            <a:off x="504000" y="1768680"/>
            <a:ext cx="8869680" cy="4383360"/>
          </a:xfrm>
          <a:prstGeom prst="rect">
            <a:avLst/>
          </a:prstGeom>
        </p:spPr>
      </p:sp>
    </p:spTree>
  </p:cSld>
  <p:transition>
    <p:push dir="d"/>
  </p:transition>
  <p:timing>
    <p:tnLst>
      <p:par>
        <p:cTn dur="indefinite" id="29" nodeType="tmRoot" restart="never">
          <p:childTnLst>
            <p:seq>
              <p:cTn id="3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03640" y="301320"/>
            <a:ext cx="9069120" cy="12607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ff0000"/>
                </a:solidFill>
                <a:latin typeface="Century Schoolbook L"/>
              </a:rPr>
              <a:t>Solutions</a:t>
            </a:r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503640" y="1768680"/>
            <a:ext cx="8868240" cy="4383000"/>
          </a:xfrm>
          <a:prstGeom prst="rect">
            <a:avLst/>
          </a:prstGeom>
        </p:spPr>
      </p:sp>
      <p:sp>
        <p:nvSpPr>
          <p:cNvPr id="189" name="CustomShape 3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</p:spPr>
      </p:sp>
      <p:sp>
        <p:nvSpPr>
          <p:cNvPr id="190" name="CustomShape 4"/>
          <p:cNvSpPr/>
          <p:nvPr/>
        </p:nvSpPr>
        <p:spPr>
          <a:xfrm>
            <a:off x="504000" y="1768680"/>
            <a:ext cx="8869680" cy="4383360"/>
          </a:xfrm>
          <a:prstGeom prst="rect">
            <a:avLst/>
          </a:prstGeom>
        </p:spPr>
      </p:sp>
    </p:spTree>
  </p:cSld>
  <p:transition>
    <p:push dir="d"/>
  </p:transition>
  <p:timing>
    <p:tnLst>
      <p:par>
        <p:cTn dur="indefinite" id="31" nodeType="tmRoot" restart="never">
          <p:childTnLst>
            <p:seq>
              <p:cTn id="3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503640" y="301320"/>
            <a:ext cx="9069120" cy="12607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ff0000"/>
                </a:solidFill>
                <a:latin typeface="Century Schoolbook L"/>
              </a:rPr>
              <a:t>Outcomes</a:t>
            </a:r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503640" y="1768680"/>
            <a:ext cx="8868240" cy="4383000"/>
          </a:xfrm>
          <a:prstGeom prst="rect">
            <a:avLst/>
          </a:prstGeom>
        </p:spPr>
      </p:sp>
      <p:sp>
        <p:nvSpPr>
          <p:cNvPr id="193" name="CustomShape 3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</p:spPr>
      </p:sp>
      <p:sp>
        <p:nvSpPr>
          <p:cNvPr id="194" name="CustomShape 4"/>
          <p:cNvSpPr/>
          <p:nvPr/>
        </p:nvSpPr>
        <p:spPr>
          <a:xfrm>
            <a:off x="504000" y="1768680"/>
            <a:ext cx="8869680" cy="4383360"/>
          </a:xfrm>
          <a:prstGeom prst="rect">
            <a:avLst/>
          </a:prstGeom>
        </p:spPr>
      </p:sp>
    </p:spTree>
  </p:cSld>
  <p:transition>
    <p:push dir="d"/>
  </p:transition>
  <p:timing>
    <p:tnLst>
      <p:par>
        <p:cTn dur="indefinite" id="33" nodeType="tmRoot" restart="never">
          <p:childTnLst>
            <p:seq>
              <p:cTn id="3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03640" y="301320"/>
            <a:ext cx="9069120" cy="12607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ff0000"/>
                </a:solidFill>
                <a:latin typeface="Century Schoolbook L"/>
              </a:rPr>
              <a:t>References</a:t>
            </a:r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503640" y="1768680"/>
            <a:ext cx="8868240" cy="4383000"/>
          </a:xfrm>
          <a:prstGeom prst="rect">
            <a:avLst/>
          </a:prstGeom>
        </p:spPr>
      </p:sp>
      <p:sp>
        <p:nvSpPr>
          <p:cNvPr id="197" name="CustomShape 3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</p:spPr>
      </p:sp>
      <p:sp>
        <p:nvSpPr>
          <p:cNvPr id="198" name="CustomShape 4"/>
          <p:cNvSpPr/>
          <p:nvPr/>
        </p:nvSpPr>
        <p:spPr>
          <a:xfrm>
            <a:off x="504000" y="1768680"/>
            <a:ext cx="8869680" cy="4383360"/>
          </a:xfrm>
          <a:prstGeom prst="rect">
            <a:avLst/>
          </a:prstGeom>
        </p:spPr>
      </p:sp>
    </p:spTree>
  </p:cSld>
  <p:transition>
    <p:push dir="d"/>
  </p:transition>
  <p:timing>
    <p:tnLst>
      <p:par>
        <p:cTn dur="indefinite" id="35" nodeType="tmRoot" restart="never">
          <p:childTnLst>
            <p:seq>
              <p:cTn id="3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ff0000"/>
                </a:solidFill>
                <a:latin typeface="Century Schoolbook L"/>
              </a:rPr>
              <a:t>References</a:t>
            </a:r>
            <a:endParaRPr/>
          </a:p>
        </p:txBody>
      </p:sp>
      <p:sp>
        <p:nvSpPr>
          <p:cNvPr id="200" name="CustomShape 2"/>
          <p:cNvSpPr/>
          <p:nvPr/>
        </p:nvSpPr>
        <p:spPr>
          <a:xfrm>
            <a:off x="504000" y="1768680"/>
            <a:ext cx="8869680" cy="4691880"/>
          </a:xfrm>
          <a:prstGeom prst="rect">
            <a:avLst/>
          </a:prstGeom>
        </p:spPr>
        <p:txBody>
          <a:bodyPr bIns="0" lIns="0" rIns="0" tIns="0"/>
          <a:p>
            <a:pPr>
              <a:lnSpc>
                <a:spcPct val="100000"/>
              </a:lnSpc>
              <a:buFont typeface="Times New Roman"/>
              <a:buAutoNum type="arabicParenR"/>
            </a:pPr>
            <a:r>
              <a:rPr lang="en-GB" sz="2800"/>
              <a:t>Programming Languages, Wikipedia, </a:t>
            </a:r>
            <a:r>
              <a:rPr lang="en-GB" sz="2800" u="sng">
                <a:solidFill>
                  <a:srgbClr val="00b8ff"/>
                </a:solidFill>
                <a:hlinkClick r:id="rId1"/>
              </a:rPr>
              <a:t>http://en.wikipedia.org/wiki/Programming_language</a:t>
            </a:r>
            <a:r>
              <a:rPr lang="en-GB" sz="2800">
                <a:solidFill>
                  <a:srgbClr val="0000ff"/>
                </a:solidFill>
              </a:rPr>
              <a:t> 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arenR"/>
            </a:pPr>
            <a:r>
              <a:rPr lang="en-GB" sz="2800">
                <a:solidFill>
                  <a:srgbClr val="000000"/>
                </a:solidFill>
              </a:rPr>
              <a:t>Programming Paradigms, Wikipedia</a:t>
            </a:r>
            <a:r>
              <a:rPr lang="en-GB" sz="2800">
                <a:solidFill>
                  <a:srgbClr val="0000ff"/>
                </a:solidFill>
              </a:rPr>
              <a:t>, </a:t>
            </a:r>
            <a:r>
              <a:rPr lang="en-GB" sz="2800" u="sng">
                <a:solidFill>
                  <a:srgbClr val="00b8ff"/>
                </a:solidFill>
                <a:hlinkClick r:id="rId2"/>
              </a:rPr>
              <a:t>http://en.wikipedia.org/wiki/Programming_paradigm</a:t>
            </a:r>
            <a:r>
              <a:rPr lang="en-GB" sz="2800">
                <a:solidFill>
                  <a:srgbClr val="0000ff"/>
                </a:solidFill>
              </a:rPr>
              <a:t>  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arenR"/>
            </a:pPr>
            <a:r>
              <a:rPr lang="en-GB" sz="2800">
                <a:solidFill>
                  <a:srgbClr val="000000"/>
                </a:solidFill>
              </a:rPr>
              <a:t>Logic Programming, Introduction to Logic Programming through Prolog. 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arenR"/>
            </a:pPr>
            <a:r>
              <a:rPr lang="en-GB" sz="2800">
                <a:solidFill>
                  <a:srgbClr val="000000"/>
                </a:solidFill>
              </a:rPr>
              <a:t>Introduction to Functional Programming, Richard Bird, Philip Wadler.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</a:rPr>
              <a:t>5)Krishnamurti, Shriram,Teaching Programming </a:t>
            </a:r>
            <a:r>
              <a:rPr lang="en-GB" sz="2800">
                <a:solidFill>
                  <a:srgbClr val="000000"/>
                </a:solidFill>
              </a:rPr>
              <a:t>	</a:t>
            </a:r>
            <a:r>
              <a:rPr lang="en-GB" sz="2800">
                <a:solidFill>
                  <a:srgbClr val="000000"/>
                </a:solidFill>
              </a:rPr>
              <a:t>	</a:t>
            </a:r>
            <a:r>
              <a:rPr lang="en-GB" sz="2800">
                <a:solidFill>
                  <a:srgbClr val="000000"/>
                </a:solidFill>
              </a:rPr>
              <a:t>  </a:t>
            </a:r>
            <a:r>
              <a:rPr lang="en-GB" sz="2800">
                <a:solidFill>
                  <a:srgbClr val="000000"/>
                </a:solidFill>
              </a:rPr>
              <a:t>	</a:t>
            </a:r>
            <a:r>
              <a:rPr lang="en-GB" sz="2800">
                <a:solidFill>
                  <a:srgbClr val="000000"/>
                </a:solidFill>
              </a:rPr>
              <a:t>   Languages in a Post-linnaean Age.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00"/>
                </a:solidFill>
              </a:rPr>
              <a:t>  </a:t>
            </a:r>
            <a:endParaRPr/>
          </a:p>
        </p:txBody>
      </p:sp>
    </p:spTree>
  </p:cSld>
  <p:transition>
    <p:push dir="d"/>
  </p:transition>
  <p:timing>
    <p:tnLst>
      <p:par>
        <p:cTn dur="indefinite" id="37" nodeType="tmRoot" restart="never">
          <p:childTnLst>
            <p:seq>
              <p:cTn id="3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3640" y="301320"/>
            <a:ext cx="9069120" cy="1260720"/>
          </a:xfrm>
          <a:prstGeom prst="rect">
            <a:avLst/>
          </a:prstGeom>
        </p:spPr>
      </p:sp>
      <p:sp>
        <p:nvSpPr>
          <p:cNvPr id="138" name="CustomShape 2"/>
          <p:cNvSpPr/>
          <p:nvPr/>
        </p:nvSpPr>
        <p:spPr>
          <a:xfrm>
            <a:off x="503640" y="1768680"/>
            <a:ext cx="8868240" cy="4383000"/>
          </a:xfrm>
          <a:prstGeom prst="rect">
            <a:avLst/>
          </a:prstGeom>
        </p:spPr>
      </p:sp>
      <p:sp>
        <p:nvSpPr>
          <p:cNvPr id="139" name="CustomShape 3"/>
          <p:cNvSpPr/>
          <p:nvPr/>
        </p:nvSpPr>
        <p:spPr>
          <a:xfrm>
            <a:off x="504000" y="2893680"/>
            <a:ext cx="8869680" cy="2133360"/>
          </a:xfrm>
          <a:prstGeom prst="rect">
            <a:avLst/>
          </a:prstGeom>
        </p:spPr>
        <p:txBody>
          <a:bodyPr anchor="ctr" bIns="0" lIns="0" rIns="0" tIns="0"/>
          <a:p>
            <a:r>
              <a:rPr lang="en-GB" sz="2800"/>
              <a:t>A programming language is an artificial language designed to communicate instructions to a machine, particularly a computer [1].</a:t>
            </a:r>
            <a:endParaRPr/>
          </a:p>
          <a:p>
            <a:endParaRPr/>
          </a:p>
          <a:p>
            <a:r>
              <a:rPr lang="en-GB" sz="2800"/>
              <a:t>For example, C, Java.</a:t>
            </a:r>
            <a:endParaRPr/>
          </a:p>
        </p:txBody>
      </p:sp>
      <p:sp>
        <p:nvSpPr>
          <p:cNvPr id="140" name="CustomShape 4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ff0000"/>
                </a:solidFill>
                <a:latin typeface="Century Schoolbook L"/>
              </a:rPr>
              <a:t>Programming Languages</a:t>
            </a:r>
            <a:endParaRPr/>
          </a:p>
        </p:txBody>
      </p:sp>
    </p:spTree>
  </p:cSld>
  <p:transition>
    <p:push dir="d"/>
  </p:transition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03640" y="301320"/>
            <a:ext cx="9069120" cy="12607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ff0000"/>
                </a:solidFill>
                <a:latin typeface="Century Schoolbook L"/>
              </a:rPr>
              <a:t>References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503640" y="1768680"/>
            <a:ext cx="8868240" cy="4383000"/>
          </a:xfrm>
          <a:prstGeom prst="rect">
            <a:avLst/>
          </a:prstGeom>
        </p:spPr>
      </p:sp>
      <p:sp>
        <p:nvSpPr>
          <p:cNvPr id="203" name="CustomShape 3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</p:spPr>
      </p:sp>
      <p:sp>
        <p:nvSpPr>
          <p:cNvPr id="204" name="CustomShape 4"/>
          <p:cNvSpPr/>
          <p:nvPr/>
        </p:nvSpPr>
        <p:spPr>
          <a:xfrm>
            <a:off x="504000" y="1768680"/>
            <a:ext cx="8869680" cy="4383360"/>
          </a:xfrm>
          <a:prstGeom prst="rect">
            <a:avLst/>
          </a:prstGeom>
        </p:spPr>
      </p:sp>
      <p:sp>
        <p:nvSpPr>
          <p:cNvPr id="205" name="CustomShape 5"/>
          <p:cNvSpPr/>
          <p:nvPr/>
        </p:nvSpPr>
        <p:spPr>
          <a:xfrm>
            <a:off x="504000" y="301320"/>
            <a:ext cx="9071280" cy="1261440"/>
          </a:xfrm>
          <a:prstGeom prst="rect">
            <a:avLst/>
          </a:prstGeom>
        </p:spPr>
      </p:sp>
      <p:sp>
        <p:nvSpPr>
          <p:cNvPr id="206" name="CustomShape 6"/>
          <p:cNvSpPr/>
          <p:nvPr/>
        </p:nvSpPr>
        <p:spPr>
          <a:xfrm>
            <a:off x="504000" y="1768680"/>
            <a:ext cx="8870040" cy="438372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</a:pPr>
            <a:r>
              <a:rPr lang="en-GB" sz="2800"/>
              <a:t> </a:t>
            </a:r>
            <a:r>
              <a:rPr lang="en-GB" sz="2800"/>
              <a:t>Prolog, Wikipedia,</a:t>
            </a:r>
            <a:r>
              <a:rPr lang="en-GB" sz="2800" u="sng">
                <a:solidFill>
                  <a:srgbClr val="00b8ff"/>
                </a:solidFill>
                <a:hlinkClick r:id="rId1"/>
              </a:rPr>
              <a:t>http://en.wikipedia.org/wiki/Prolog</a:t>
            </a:r>
            <a:r>
              <a:rPr lang="en-GB" sz="2800">
                <a:solidFill>
                  <a:srgbClr val="0000ff"/>
                </a:solidFill>
              </a:rPr>
              <a:t>.</a:t>
            </a:r>
            <a:endParaRPr/>
          </a:p>
          <a:p>
            <a:pPr>
              <a:lnSpc>
                <a:spcPct val="100000"/>
              </a:lnSpc>
            </a:pPr>
            <a:r>
              <a:rPr lang="en-GB" sz="2800">
                <a:solidFill>
                  <a:srgbClr val="0000ff"/>
                </a:solidFill>
              </a:rPr>
              <a:t> </a:t>
            </a:r>
            <a:r>
              <a:rPr lang="en-GB" sz="2800">
                <a:solidFill>
                  <a:srgbClr val="000000"/>
                </a:solidFill>
              </a:rPr>
              <a:t>Haskell</a:t>
            </a:r>
            <a:r>
              <a:rPr lang="en-GB" sz="2800">
                <a:solidFill>
                  <a:srgbClr val="0000ff"/>
                </a:solidFill>
              </a:rPr>
              <a:t>, </a:t>
            </a:r>
            <a:r>
              <a:rPr lang="en-GB" sz="2800" u="sng">
                <a:solidFill>
                  <a:srgbClr val="00b8ff"/>
                </a:solidFill>
                <a:hlinkClick r:id="rId2"/>
              </a:rPr>
              <a:t>http://www.haskell.org/haskellwiki/Haskell</a:t>
            </a:r>
            <a:r>
              <a:rPr lang="en-GB" sz="2800">
                <a:solidFill>
                  <a:srgbClr val="0000ff"/>
                </a:solidFill>
              </a:rPr>
              <a:t>.</a:t>
            </a:r>
            <a:endParaRPr/>
          </a:p>
          <a:p>
            <a:pPr>
              <a:lnSpc>
                <a:spcPct val="100000"/>
              </a:lnSpc>
              <a:buFont typeface="Times New Roman"/>
              <a:buAutoNum type="arabicParenR"/>
            </a:pPr>
            <a:endParaRPr/>
          </a:p>
          <a:p>
            <a:pPr>
              <a:lnSpc>
                <a:spcPct val="100000"/>
              </a:lnSpc>
              <a:buFont typeface="Times New Roman"/>
              <a:buAutoNum type="arabicParenR"/>
            </a:pPr>
            <a:endParaRPr/>
          </a:p>
        </p:txBody>
      </p:sp>
    </p:spTree>
  </p:cSld>
  <p:transition>
    <p:push dir="d"/>
  </p:transition>
  <p:timing>
    <p:tnLst>
      <p:par>
        <p:cTn dur="indefinite" id="39" nodeType="tmRoot" restart="never">
          <p:childTnLst>
            <p:seq>
              <p:cTn id="4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503640" y="301320"/>
            <a:ext cx="9069120" cy="12607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ff0000"/>
                </a:solidFill>
                <a:latin typeface="Century Schoolbook L"/>
              </a:rPr>
              <a:t>Thank you</a:t>
            </a:r>
            <a:endParaRPr/>
          </a:p>
        </p:txBody>
      </p:sp>
      <p:sp>
        <p:nvSpPr>
          <p:cNvPr id="208" name="CustomShape 2"/>
          <p:cNvSpPr/>
          <p:nvPr/>
        </p:nvSpPr>
        <p:spPr>
          <a:xfrm>
            <a:off x="503640" y="1768680"/>
            <a:ext cx="8868240" cy="4383000"/>
          </a:xfrm>
          <a:prstGeom prst="rect">
            <a:avLst/>
          </a:prstGeom>
        </p:spPr>
      </p:sp>
      <p:sp>
        <p:nvSpPr>
          <p:cNvPr id="209" name="CustomShape 3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</p:spPr>
      </p:sp>
      <p:sp>
        <p:nvSpPr>
          <p:cNvPr id="210" name="CustomShape 4"/>
          <p:cNvSpPr/>
          <p:nvPr/>
        </p:nvSpPr>
        <p:spPr>
          <a:xfrm>
            <a:off x="504000" y="1768680"/>
            <a:ext cx="8869680" cy="4383360"/>
          </a:xfrm>
          <a:prstGeom prst="rect">
            <a:avLst/>
          </a:prstGeom>
        </p:spPr>
      </p:sp>
    </p:spTree>
  </p:cSld>
  <p:transition>
    <p:push dir="d"/>
  </p:transition>
  <p:timing>
    <p:tnLst>
      <p:par>
        <p:cTn dur="indefinite" id="41" nodeType="tmRoot" restart="never">
          <p:childTnLst>
            <p:seq>
              <p:cTn id="4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3640" y="301320"/>
            <a:ext cx="9069120" cy="1260720"/>
          </a:xfrm>
          <a:prstGeom prst="rect">
            <a:avLst/>
          </a:prstGeom>
        </p:spPr>
      </p:sp>
      <p:sp>
        <p:nvSpPr>
          <p:cNvPr id="142" name="CustomShape 2"/>
          <p:cNvSpPr/>
          <p:nvPr/>
        </p:nvSpPr>
        <p:spPr>
          <a:xfrm>
            <a:off x="503640" y="1768680"/>
            <a:ext cx="8868240" cy="4383000"/>
          </a:xfrm>
          <a:prstGeom prst="rect">
            <a:avLst/>
          </a:prstGeom>
        </p:spPr>
      </p:sp>
      <p:sp>
        <p:nvSpPr>
          <p:cNvPr id="143" name="CustomShape 3"/>
          <p:cNvSpPr/>
          <p:nvPr/>
        </p:nvSpPr>
        <p:spPr>
          <a:xfrm>
            <a:off x="504000" y="2894400"/>
            <a:ext cx="8869680" cy="2131920"/>
          </a:xfrm>
          <a:prstGeom prst="rect">
            <a:avLst/>
          </a:prstGeom>
        </p:spPr>
        <p:txBody>
          <a:bodyPr anchor="ctr" bIns="0" lIns="0" rIns="0" tIns="0"/>
          <a:p>
            <a:r>
              <a:rPr lang="en-GB" sz="2800"/>
              <a:t>A programming paradigm is a fundamental style of computer programming, a way of building the structure and elements of computer programs [2].</a:t>
            </a:r>
            <a:endParaRPr/>
          </a:p>
          <a:p>
            <a:endParaRPr/>
          </a:p>
          <a:p>
            <a:r>
              <a:rPr lang="en-GB" sz="2800"/>
              <a:t>For example, Object Oriented Programming.</a:t>
            </a:r>
            <a:endParaRPr/>
          </a:p>
        </p:txBody>
      </p:sp>
      <p:sp>
        <p:nvSpPr>
          <p:cNvPr id="144" name="CustomShape 4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ff0000"/>
                </a:solidFill>
                <a:latin typeface="Century Schoolbook L"/>
              </a:rPr>
              <a:t>Programming Paradigms</a:t>
            </a:r>
            <a:endParaRPr/>
          </a:p>
        </p:txBody>
      </p:sp>
    </p:spTree>
  </p:cSld>
  <p:transition>
    <p:push dir="d"/>
  </p:transition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3640" y="301320"/>
            <a:ext cx="9069120" cy="1260720"/>
          </a:xfrm>
          <a:prstGeom prst="rect">
            <a:avLst/>
          </a:prstGeom>
        </p:spPr>
      </p:sp>
      <p:sp>
        <p:nvSpPr>
          <p:cNvPr id="146" name="CustomShape 2"/>
          <p:cNvSpPr/>
          <p:nvPr/>
        </p:nvSpPr>
        <p:spPr>
          <a:xfrm>
            <a:off x="503640" y="1768680"/>
            <a:ext cx="8868240" cy="4383000"/>
          </a:xfrm>
          <a:prstGeom prst="rect">
            <a:avLst/>
          </a:prstGeom>
        </p:spPr>
      </p:sp>
      <p:sp>
        <p:nvSpPr>
          <p:cNvPr id="147" name="CustomShape 3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ff0000"/>
                </a:solidFill>
                <a:latin typeface="Century Schoolbook L"/>
              </a:rPr>
              <a:t>Logic Programming</a:t>
            </a:r>
            <a:endParaRPr/>
          </a:p>
        </p:txBody>
      </p:sp>
      <p:sp>
        <p:nvSpPr>
          <p:cNvPr id="148" name="CustomShape 4"/>
          <p:cNvSpPr/>
          <p:nvPr/>
        </p:nvSpPr>
        <p:spPr>
          <a:xfrm>
            <a:off x="504000" y="2467800"/>
            <a:ext cx="8869680" cy="2985120"/>
          </a:xfrm>
          <a:prstGeom prst="rect">
            <a:avLst/>
          </a:prstGeom>
        </p:spPr>
        <p:txBody>
          <a:bodyPr anchor="ctr" bIns="0" lIns="0" rIns="0" tIns="0"/>
          <a:p>
            <a:r>
              <a:rPr lang="en-GB" sz="2800"/>
              <a:t>In logic programming, a program consists of a collection of statements ex-pressed as formulas in symbolic logic. There are rules of inference from logic that allow a new formula to be derived from old ones, with the guarantee that if the old formulas are true, so is the new one [3].</a:t>
            </a:r>
            <a:endParaRPr/>
          </a:p>
          <a:p>
            <a:endParaRPr/>
          </a:p>
          <a:p>
            <a:r>
              <a:rPr lang="en-GB" sz="2800"/>
              <a:t>For example, Prolog.</a:t>
            </a:r>
            <a:endParaRPr/>
          </a:p>
        </p:txBody>
      </p:sp>
    </p:spTree>
  </p:cSld>
  <p:transition>
    <p:push dir="d"/>
  </p:transition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3640" y="301320"/>
            <a:ext cx="9069120" cy="1260720"/>
          </a:xfrm>
          <a:prstGeom prst="rect">
            <a:avLst/>
          </a:prstGeom>
        </p:spPr>
      </p:sp>
      <p:sp>
        <p:nvSpPr>
          <p:cNvPr id="150" name="CustomShape 2"/>
          <p:cNvSpPr/>
          <p:nvPr/>
        </p:nvSpPr>
        <p:spPr>
          <a:xfrm>
            <a:off x="503640" y="1768680"/>
            <a:ext cx="8868240" cy="4383000"/>
          </a:xfrm>
          <a:prstGeom prst="rect">
            <a:avLst/>
          </a:prstGeom>
        </p:spPr>
      </p:sp>
      <p:sp>
        <p:nvSpPr>
          <p:cNvPr id="151" name="CustomShape 3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000000"/>
                </a:solidFill>
                <a:latin typeface="Olde English"/>
              </a:rPr>
              <a:t>PROLOG</a:t>
            </a:r>
            <a:endParaRPr/>
          </a:p>
        </p:txBody>
      </p:sp>
      <p:sp>
        <p:nvSpPr>
          <p:cNvPr id="152" name="CustomShape 4"/>
          <p:cNvSpPr/>
          <p:nvPr/>
        </p:nvSpPr>
        <p:spPr>
          <a:xfrm>
            <a:off x="504000" y="2467800"/>
            <a:ext cx="8869680" cy="2985120"/>
          </a:xfrm>
          <a:prstGeom prst="rect">
            <a:avLst/>
          </a:prstGeom>
        </p:spPr>
        <p:txBody>
          <a:bodyPr anchor="ctr" bIns="0" lIns="0" rIns="0" tIns="0"/>
          <a:p>
            <a:r>
              <a:rPr lang="en-GB" sz="2800"/>
              <a:t>General purpose logic programming language with over 20 distributions [6]. </a:t>
            </a:r>
            <a:endParaRPr/>
          </a:p>
        </p:txBody>
      </p:sp>
    </p:spTree>
  </p:cSld>
  <p:transition>
    <p:push dir="d"/>
  </p:transition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3640" y="301320"/>
            <a:ext cx="9069120" cy="1260720"/>
          </a:xfrm>
          <a:prstGeom prst="rect">
            <a:avLst/>
          </a:prstGeom>
        </p:spPr>
      </p:sp>
      <p:sp>
        <p:nvSpPr>
          <p:cNvPr id="154" name="CustomShape 2"/>
          <p:cNvSpPr/>
          <p:nvPr/>
        </p:nvSpPr>
        <p:spPr>
          <a:xfrm>
            <a:off x="503640" y="1768680"/>
            <a:ext cx="8868240" cy="4383000"/>
          </a:xfrm>
          <a:prstGeom prst="rect">
            <a:avLst/>
          </a:prstGeom>
        </p:spPr>
      </p:sp>
      <p:sp>
        <p:nvSpPr>
          <p:cNvPr id="155" name="CustomShape 3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ff0000"/>
                </a:solidFill>
                <a:latin typeface="Century Schoolbook L"/>
              </a:rPr>
              <a:t>Functional Programming</a:t>
            </a:r>
            <a:endParaRPr/>
          </a:p>
        </p:txBody>
      </p:sp>
      <p:sp>
        <p:nvSpPr>
          <p:cNvPr id="156" name="CustomShape 4"/>
          <p:cNvSpPr/>
          <p:nvPr/>
        </p:nvSpPr>
        <p:spPr>
          <a:xfrm>
            <a:off x="504000" y="2894400"/>
            <a:ext cx="8869680" cy="2131920"/>
          </a:xfrm>
          <a:prstGeom prst="rect">
            <a:avLst/>
          </a:prstGeom>
        </p:spPr>
        <p:txBody>
          <a:bodyPr anchor="ctr" bIns="0" lIns="0" rIns="0" tIns="0"/>
          <a:p>
            <a:r>
              <a:rPr lang="en-GB" sz="2800"/>
              <a:t>Programming in a functional language consists of building definitions and using the computer to evaluate expressions [4]. </a:t>
            </a:r>
            <a:endParaRPr/>
          </a:p>
          <a:p>
            <a:endParaRPr/>
          </a:p>
          <a:p>
            <a:r>
              <a:rPr lang="en-GB" sz="2800"/>
              <a:t>For example, Haskell.</a:t>
            </a:r>
            <a:endParaRPr/>
          </a:p>
        </p:txBody>
      </p:sp>
    </p:spTree>
  </p:cSld>
  <p:transition>
    <p:push dir="d"/>
  </p:transition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</p:spPr>
      </p:sp>
      <p:sp>
        <p:nvSpPr>
          <p:cNvPr id="158" name="CustomShape 2"/>
          <p:cNvSpPr/>
          <p:nvPr/>
        </p:nvSpPr>
        <p:spPr>
          <a:xfrm>
            <a:off x="504000" y="1768680"/>
            <a:ext cx="8869680" cy="4383360"/>
          </a:xfrm>
          <a:prstGeom prst="rect">
            <a:avLst/>
          </a:prstGeom>
        </p:spPr>
      </p:sp>
      <p:sp>
        <p:nvSpPr>
          <p:cNvPr id="159" name="CustomShape 3"/>
          <p:cNvSpPr/>
          <p:nvPr/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008000"/>
                </a:solidFill>
                <a:latin typeface="TR2N"/>
              </a:rPr>
              <a:t>HASKELL</a:t>
            </a:r>
            <a:endParaRPr/>
          </a:p>
        </p:txBody>
      </p:sp>
      <p:sp>
        <p:nvSpPr>
          <p:cNvPr id="160" name="CustomShape 4"/>
          <p:cNvSpPr/>
          <p:nvPr/>
        </p:nvSpPr>
        <p:spPr>
          <a:xfrm>
            <a:off x="504000" y="1768680"/>
            <a:ext cx="8870040" cy="438372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GB" sz="2800"/>
              <a:t>Haskell is an advanced purely-functional programming language [7].</a:t>
            </a:r>
            <a:endParaRPr/>
          </a:p>
        </p:txBody>
      </p:sp>
    </p:spTree>
  </p:cSld>
  <p:transition>
    <p:push dir="d"/>
  </p:transition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3640" y="301320"/>
            <a:ext cx="9069120" cy="1260720"/>
          </a:xfrm>
          <a:prstGeom prst="rect">
            <a:avLst/>
          </a:prstGeom>
        </p:spPr>
      </p:sp>
      <p:sp>
        <p:nvSpPr>
          <p:cNvPr id="162" name="CustomShape 2"/>
          <p:cNvSpPr/>
          <p:nvPr/>
        </p:nvSpPr>
        <p:spPr>
          <a:xfrm>
            <a:off x="503640" y="1768680"/>
            <a:ext cx="8868240" cy="4383000"/>
          </a:xfrm>
          <a:prstGeom prst="rect">
            <a:avLst/>
          </a:prstGeom>
        </p:spPr>
      </p:sp>
      <p:sp>
        <p:nvSpPr>
          <p:cNvPr id="163" name="CustomShape 3"/>
          <p:cNvSpPr/>
          <p:nvPr/>
        </p:nvSpPr>
        <p:spPr>
          <a:xfrm>
            <a:off x="504000" y="301320"/>
            <a:ext cx="9071280" cy="126108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ff0000"/>
                </a:solidFill>
                <a:latin typeface="Century Schoolbook L"/>
              </a:rPr>
              <a:t>Alternate Classification</a:t>
            </a:r>
            <a:endParaRPr/>
          </a:p>
        </p:txBody>
      </p:sp>
      <p:sp>
        <p:nvSpPr>
          <p:cNvPr id="164" name="CustomShape 4"/>
          <p:cNvSpPr/>
          <p:nvPr/>
        </p:nvSpPr>
        <p:spPr>
          <a:xfrm>
            <a:off x="504000" y="2894400"/>
            <a:ext cx="8869680" cy="2131920"/>
          </a:xfrm>
          <a:prstGeom prst="rect">
            <a:avLst/>
          </a:prstGeom>
        </p:spPr>
        <p:txBody>
          <a:bodyPr anchor="ctr" bIns="0" lIns="0" rIns="0" tIns="0"/>
          <a:p>
            <a:r>
              <a:rPr lang="en-GB" sz="2800"/>
              <a:t>A programming language inherits features from a number of paradigms rather than belonging to a songle paradigm[5].</a:t>
            </a:r>
            <a:endParaRPr/>
          </a:p>
        </p:txBody>
      </p:sp>
    </p:spTree>
  </p:cSld>
  <p:transition>
    <p:push dir="d"/>
  </p:transition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301320"/>
            <a:ext cx="9071280" cy="126144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en-GB" sz="4400">
                <a:solidFill>
                  <a:srgbClr val="ff0000"/>
                </a:solidFill>
                <a:latin typeface="Century Schoolbook L"/>
              </a:rPr>
              <a:t>Embedding Languages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504000" y="1768680"/>
            <a:ext cx="8870040" cy="4383720"/>
          </a:xfrm>
          <a:prstGeom prst="rect">
            <a:avLst/>
          </a:prstGeom>
        </p:spPr>
      </p:sp>
    </p:spTree>
  </p:cSld>
  <p:transition>
    <p:push dir="d"/>
  </p:transition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