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78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8" r:id="rId11"/>
    <p:sldId id="265" r:id="rId12"/>
    <p:sldId id="264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D262-3BAD-4E2D-B1C5-172128706956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B78-9B44-43FB-A519-E1046F3E6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6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D262-3BAD-4E2D-B1C5-172128706956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B78-9B44-43FB-A519-E1046F3E6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638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D262-3BAD-4E2D-B1C5-172128706956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B78-9B44-43FB-A519-E1046F3E6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098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D262-3BAD-4E2D-B1C5-172128706956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B78-9B44-43FB-A519-E1046F3E6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029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D262-3BAD-4E2D-B1C5-172128706956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B78-9B44-43FB-A519-E1046F3E6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112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D262-3BAD-4E2D-B1C5-172128706956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B78-9B44-43FB-A519-E1046F3E6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40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D262-3BAD-4E2D-B1C5-172128706956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B78-9B44-43FB-A519-E1046F3E6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969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D262-3BAD-4E2D-B1C5-172128706956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B78-9B44-43FB-A519-E1046F3E6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166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D262-3BAD-4E2D-B1C5-172128706956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B78-9B44-43FB-A519-E1046F3E6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009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D262-3BAD-4E2D-B1C5-172128706956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B78-9B44-43FB-A519-E1046F3E6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7068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D262-3BAD-4E2D-B1C5-172128706956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B78-9B44-43FB-A519-E1046F3E6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09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D262-3BAD-4E2D-B1C5-172128706956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B78-9B44-43FB-A519-E1046F3E6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0308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D262-3BAD-4E2D-B1C5-172128706956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B78-9B44-43FB-A519-E1046F3E6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804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D262-3BAD-4E2D-B1C5-172128706956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B78-9B44-43FB-A519-E1046F3E6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305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D262-3BAD-4E2D-B1C5-172128706956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B78-9B44-43FB-A519-E1046F3E6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397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9C0D262-3BAD-4E2D-B1C5-172128706956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5D9DB78-9B44-43FB-A519-E1046F3E6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9410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D262-3BAD-4E2D-B1C5-172128706956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B78-9B44-43FB-A519-E1046F3E6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1109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D262-3BAD-4E2D-B1C5-172128706956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B78-9B44-43FB-A519-E1046F3E6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2635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D262-3BAD-4E2D-B1C5-172128706956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B78-9B44-43FB-A519-E1046F3E6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528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D262-3BAD-4E2D-B1C5-172128706956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B78-9B44-43FB-A519-E1046F3E6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1918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D262-3BAD-4E2D-B1C5-172128706956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B78-9B44-43FB-A519-E1046F3E6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67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D262-3BAD-4E2D-B1C5-172128706956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B78-9B44-43FB-A519-E1046F3E6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90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D262-3BAD-4E2D-B1C5-172128706956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B78-9B44-43FB-A519-E1046F3E6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98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D262-3BAD-4E2D-B1C5-172128706956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B78-9B44-43FB-A519-E1046F3E6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53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D262-3BAD-4E2D-B1C5-172128706956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B78-9B44-43FB-A519-E1046F3E6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72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D262-3BAD-4E2D-B1C5-172128706956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B78-9B44-43FB-A519-E1046F3E6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70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D262-3BAD-4E2D-B1C5-172128706956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B78-9B44-43FB-A519-E1046F3E6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25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9C0D262-3BAD-4E2D-B1C5-172128706956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5D9DB78-9B44-43FB-A519-E1046F3E6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20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9C0D262-3BAD-4E2D-B1C5-172128706956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5D9DB78-9B44-43FB-A519-E1046F3E6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169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9C0D262-3BAD-4E2D-B1C5-172128706956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5D9DB78-9B44-43FB-A519-E1046F3E6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285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1852-A4EB-4F4D-A541-8D7A828F0C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/>
              <a:t>Rochet</a:t>
            </a:r>
            <a:r>
              <a:rPr lang="hr-HR" dirty="0"/>
              <a:t> </a:t>
            </a:r>
            <a:r>
              <a:rPr lang="hr-HR" dirty="0" err="1"/>
              <a:t>Chip</a:t>
            </a:r>
            <a:r>
              <a:rPr lang="hr-HR" dirty="0"/>
              <a:t> – što i kako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24EE2-E297-4072-91F1-DE81E2A464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Što je </a:t>
            </a:r>
            <a:r>
              <a:rPr lang="hr-HR" dirty="0" err="1"/>
              <a:t>Rocket</a:t>
            </a:r>
            <a:r>
              <a:rPr lang="hr-HR" dirty="0"/>
              <a:t> </a:t>
            </a:r>
            <a:r>
              <a:rPr lang="hr-HR" dirty="0" err="1"/>
              <a:t>Chip</a:t>
            </a:r>
            <a:r>
              <a:rPr lang="hr-HR" dirty="0"/>
              <a:t> i kako ga pokrenuti na </a:t>
            </a:r>
            <a:r>
              <a:rPr lang="hr-HR" dirty="0" err="1"/>
              <a:t>ZedBoard</a:t>
            </a:r>
            <a:r>
              <a:rPr lang="hr-HR" dirty="0"/>
              <a:t>-u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8629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EB3D-A20E-4B75-B68E-2562898A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Pokretanje Linuxa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C8DB4-9F63-4E06-92AA-1634414F2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970451"/>
          </a:xfrm>
        </p:spPr>
        <p:txBody>
          <a:bodyPr/>
          <a:lstStyle/>
          <a:p>
            <a:r>
              <a:rPr lang="hr-HR" dirty="0"/>
              <a:t>Konfiguracija UART veze</a:t>
            </a:r>
          </a:p>
          <a:p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7B2F9-1D0F-4084-858C-1C36A66A9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08" y="2904108"/>
            <a:ext cx="8032082" cy="337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62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EB3D-A20E-4B75-B68E-2562898A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Pokretanje Linuxa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C8DB4-9F63-4E06-92AA-1634414F2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Spriječiti automatski </a:t>
            </a:r>
            <a:r>
              <a:rPr lang="hr-HR" dirty="0" err="1"/>
              <a:t>boot</a:t>
            </a:r>
            <a:r>
              <a:rPr lang="hr-HR" dirty="0"/>
              <a:t>, inače se pojavi „No </a:t>
            </a:r>
            <a:r>
              <a:rPr lang="hr-HR" dirty="0" err="1"/>
              <a:t>init</a:t>
            </a:r>
            <a:r>
              <a:rPr lang="hr-HR" dirty="0"/>
              <a:t> </a:t>
            </a:r>
            <a:r>
              <a:rPr lang="hr-HR" dirty="0" err="1"/>
              <a:t>found</a:t>
            </a:r>
            <a:r>
              <a:rPr lang="hr-HR" dirty="0"/>
              <a:t>” </a:t>
            </a:r>
            <a:r>
              <a:rPr lang="hr-HR" dirty="0" err="1"/>
              <a:t>error</a:t>
            </a:r>
            <a:endParaRPr lang="hr-HR" dirty="0"/>
          </a:p>
          <a:p>
            <a:r>
              <a:rPr lang="hr-HR" dirty="0"/>
              <a:t>Potrebno je promijeniti varijablu </a:t>
            </a:r>
            <a:r>
              <a:rPr lang="hr-HR" dirty="0" err="1"/>
              <a:t>sdboot</a:t>
            </a:r>
            <a:r>
              <a:rPr lang="hr-HR" dirty="0"/>
              <a:t>, dovoljno je </a:t>
            </a:r>
            <a:r>
              <a:rPr lang="hr-HR" dirty="0" err="1"/>
              <a:t>copy</a:t>
            </a:r>
            <a:r>
              <a:rPr lang="hr-HR" dirty="0"/>
              <a:t>-paste sljedećeg teksta i podizanje bi trebalo početi samo, ako ne krene, pokreće ga naredba „</a:t>
            </a:r>
            <a:r>
              <a:rPr lang="hr-HR" dirty="0" err="1"/>
              <a:t>boot</a:t>
            </a:r>
            <a:r>
              <a:rPr lang="hr-HR" dirty="0"/>
              <a:t>”</a:t>
            </a:r>
          </a:p>
          <a:p>
            <a:pPr lvl="1"/>
            <a:r>
              <a:rPr lang="en-GB" dirty="0"/>
              <a:t>$</a:t>
            </a:r>
            <a:r>
              <a:rPr lang="en-GB" dirty="0" err="1"/>
              <a:t>sdboot</a:t>
            </a:r>
            <a:r>
              <a:rPr lang="en-GB" dirty="0"/>
              <a:t>=echo Copying Linux from SD to RAM... &amp;&amp; </a:t>
            </a:r>
            <a:r>
              <a:rPr lang="en-GB" dirty="0" err="1"/>
              <a:t>mmcinfo</a:t>
            </a:r>
            <a:r>
              <a:rPr lang="en-GB" dirty="0"/>
              <a:t> &amp;&amp; </a:t>
            </a:r>
            <a:r>
              <a:rPr lang="en-GB" dirty="0" err="1"/>
              <a:t>fatload</a:t>
            </a:r>
            <a:r>
              <a:rPr lang="en-GB" dirty="0"/>
              <a:t> mmc 0 0x3000000 ${</a:t>
            </a:r>
            <a:r>
              <a:rPr lang="en-GB" dirty="0" err="1"/>
              <a:t>kernel_image</a:t>
            </a:r>
            <a:r>
              <a:rPr lang="en-GB" dirty="0"/>
              <a:t>} &amp;&amp; </a:t>
            </a:r>
            <a:r>
              <a:rPr lang="en-GB" dirty="0" err="1"/>
              <a:t>fatload</a:t>
            </a:r>
            <a:r>
              <a:rPr lang="en-GB" dirty="0"/>
              <a:t> mmc 0 0x2A00000 ${</a:t>
            </a:r>
            <a:r>
              <a:rPr lang="en-GB" dirty="0" err="1"/>
              <a:t>devicetree_image</a:t>
            </a:r>
            <a:r>
              <a:rPr lang="en-GB" dirty="0"/>
              <a:t>} &amp;&amp; </a:t>
            </a:r>
            <a:r>
              <a:rPr lang="en-GB" dirty="0" err="1"/>
              <a:t>fatload</a:t>
            </a:r>
            <a:r>
              <a:rPr lang="en-GB" dirty="0"/>
              <a:t> mmc 0 0x2000000 ${</a:t>
            </a:r>
            <a:r>
              <a:rPr lang="en-GB" dirty="0" err="1"/>
              <a:t>ramdisk_image</a:t>
            </a:r>
            <a:r>
              <a:rPr lang="en-GB" dirty="0"/>
              <a:t>} &amp;&amp; </a:t>
            </a:r>
            <a:r>
              <a:rPr lang="en-GB" dirty="0" err="1"/>
              <a:t>bootm</a:t>
            </a:r>
            <a:r>
              <a:rPr lang="en-GB" dirty="0"/>
              <a:t> 0x3000000 0x2000000 0x2A00000</a:t>
            </a:r>
          </a:p>
        </p:txBody>
      </p:sp>
    </p:spTree>
    <p:extLst>
      <p:ext uri="{BB962C8B-B14F-4D97-AF65-F5344CB8AC3E}">
        <p14:creationId xmlns:p14="http://schemas.microsoft.com/office/powerpoint/2010/main" val="126003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EB3D-A20E-4B75-B68E-2562898A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Pokretanje Linuxa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D92C3D-ECBA-4ABD-B933-D139FE08F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411014" cy="3636511"/>
          </a:xfrm>
        </p:spPr>
        <p:txBody>
          <a:bodyPr/>
          <a:lstStyle/>
          <a:p>
            <a:r>
              <a:rPr lang="hr-HR" dirty="0" err="1"/>
              <a:t>Username</a:t>
            </a:r>
            <a:r>
              <a:rPr lang="hr-HR" dirty="0"/>
              <a:t> i password = „</a:t>
            </a:r>
            <a:r>
              <a:rPr lang="hr-HR" dirty="0" err="1"/>
              <a:t>root</a:t>
            </a:r>
            <a:r>
              <a:rPr lang="hr-HR" dirty="0"/>
              <a:t>”</a:t>
            </a:r>
          </a:p>
          <a:p>
            <a:r>
              <a:rPr lang="hr-HR" dirty="0"/>
              <a:t>Slika pokazuje postupak </a:t>
            </a:r>
            <a:r>
              <a:rPr lang="hr-HR" dirty="0" err="1"/>
              <a:t>mount</a:t>
            </a:r>
            <a:r>
              <a:rPr lang="hr-HR" dirty="0"/>
              <a:t>-a ext4 (ROOT_FS) </a:t>
            </a:r>
            <a:r>
              <a:rPr lang="hr-HR" dirty="0" err="1"/>
              <a:t>partiticije</a:t>
            </a:r>
            <a:r>
              <a:rPr lang="hr-HR" dirty="0"/>
              <a:t> u direktorij „</a:t>
            </a:r>
            <a:r>
              <a:rPr lang="hr-HR" dirty="0" err="1"/>
              <a:t>sd</a:t>
            </a:r>
            <a:r>
              <a:rPr lang="hr-HR" dirty="0"/>
              <a:t>”</a:t>
            </a:r>
          </a:p>
          <a:p>
            <a:r>
              <a:rPr lang="hr-HR" dirty="0"/>
              <a:t>Pokretanje programa:</a:t>
            </a:r>
          </a:p>
          <a:p>
            <a:pPr lvl="1"/>
            <a:r>
              <a:rPr lang="hr-HR" dirty="0"/>
              <a:t>./</a:t>
            </a:r>
            <a:r>
              <a:rPr lang="hr-HR" dirty="0" err="1"/>
              <a:t>fesvr-zynq</a:t>
            </a:r>
            <a:r>
              <a:rPr lang="hr-HR" dirty="0"/>
              <a:t> </a:t>
            </a:r>
            <a:r>
              <a:rPr lang="hr-HR" dirty="0" err="1"/>
              <a:t>pk</a:t>
            </a:r>
            <a:r>
              <a:rPr lang="hr-HR" dirty="0"/>
              <a:t> </a:t>
            </a:r>
            <a:r>
              <a:rPr lang="hr-HR" dirty="0" err="1"/>
              <a:t>sd</a:t>
            </a:r>
            <a:r>
              <a:rPr lang="hr-HR" dirty="0"/>
              <a:t>/</a:t>
            </a:r>
            <a:r>
              <a:rPr lang="hr-HR" dirty="0" err="1"/>
              <a:t>main</a:t>
            </a:r>
            <a:endParaRPr lang="hr-H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45239F-512D-4EC1-A184-6B054EC6D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26" y="1997696"/>
            <a:ext cx="6152272" cy="474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7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DD5A-358B-4AEE-9736-8878C8D6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Podešavanje i korištenje </a:t>
            </a:r>
            <a:r>
              <a:rPr lang="hr-HR" i="1" dirty="0" err="1"/>
              <a:t>cross-compilera</a:t>
            </a:r>
            <a:r>
              <a:rPr lang="hr-HR" i="1" dirty="0"/>
              <a:t> </a:t>
            </a:r>
            <a:endParaRPr lang="en-GB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6280D-B2AD-4198-A24F-31F736EC2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50176"/>
          </a:xfrm>
        </p:spPr>
        <p:txBody>
          <a:bodyPr/>
          <a:lstStyle/>
          <a:p>
            <a:r>
              <a:rPr lang="fr-FR" dirty="0"/>
              <a:t>$ git clone --</a:t>
            </a:r>
            <a:r>
              <a:rPr lang="fr-FR" dirty="0" err="1"/>
              <a:t>recursive</a:t>
            </a:r>
            <a:r>
              <a:rPr lang="fr-FR" dirty="0"/>
              <a:t> https://github.com/riscv/riscv-gnu-toolchain</a:t>
            </a:r>
            <a:endParaRPr lang="hr-HR" dirty="0"/>
          </a:p>
          <a:p>
            <a:endParaRPr lang="hr-HR" dirty="0"/>
          </a:p>
          <a:p>
            <a:r>
              <a:rPr lang="en-GB" dirty="0"/>
              <a:t>./configure --with-arch=rv64g --disable-</a:t>
            </a:r>
            <a:r>
              <a:rPr lang="en-GB" dirty="0" err="1"/>
              <a:t>multilib</a:t>
            </a:r>
            <a:r>
              <a:rPr lang="en-GB" dirty="0"/>
              <a:t> </a:t>
            </a:r>
            <a:r>
              <a:rPr lang="hr-HR" dirty="0"/>
              <a:t>--</a:t>
            </a:r>
            <a:r>
              <a:rPr lang="en-GB" dirty="0"/>
              <a:t>prefix=</a:t>
            </a:r>
            <a:r>
              <a:rPr lang="hr-HR" dirty="0"/>
              <a:t>[apsolutni put do željenog direktorija u kojem će se ]</a:t>
            </a:r>
          </a:p>
          <a:p>
            <a:r>
              <a:rPr lang="hr-HR" dirty="0"/>
              <a:t>Make</a:t>
            </a:r>
          </a:p>
          <a:p>
            <a:endParaRPr lang="hr-HR" dirty="0"/>
          </a:p>
          <a:p>
            <a:r>
              <a:rPr lang="hr-HR" dirty="0"/>
              <a:t>U direktoriju {</a:t>
            </a:r>
            <a:r>
              <a:rPr lang="hr-HR" dirty="0" err="1"/>
              <a:t>prefix</a:t>
            </a:r>
            <a:r>
              <a:rPr lang="hr-HR" dirty="0"/>
              <a:t>}/bin, za </a:t>
            </a:r>
            <a:r>
              <a:rPr lang="hr-HR"/>
              <a:t>prevođenje programa</a:t>
            </a:r>
            <a:endParaRPr lang="hr-HR" dirty="0"/>
          </a:p>
          <a:p>
            <a:pPr lvl="1"/>
            <a:r>
              <a:rPr lang="hr-HR" dirty="0"/>
              <a:t>./riscv64-unknown-elf-gcc </a:t>
            </a:r>
            <a:r>
              <a:rPr lang="hr-HR" dirty="0" err="1"/>
              <a:t>main.c</a:t>
            </a:r>
            <a:r>
              <a:rPr lang="hr-HR" dirty="0"/>
              <a:t> -o </a:t>
            </a:r>
            <a:r>
              <a:rPr lang="hr-HR" dirty="0" err="1"/>
              <a:t>main</a:t>
            </a:r>
            <a:endParaRPr lang="hr-HR" dirty="0"/>
          </a:p>
          <a:p>
            <a:pPr lvl="2"/>
            <a:r>
              <a:rPr lang="hr-HR" dirty="0"/>
              <a:t>Primjer pod pretpostavkom da se </a:t>
            </a:r>
            <a:r>
              <a:rPr lang="hr-HR" dirty="0" err="1"/>
              <a:t>main.c</a:t>
            </a:r>
            <a:r>
              <a:rPr lang="hr-HR" dirty="0"/>
              <a:t> nalazi u istom direktoriju</a:t>
            </a:r>
          </a:p>
        </p:txBody>
      </p:sp>
    </p:spTree>
    <p:extLst>
      <p:ext uri="{BB962C8B-B14F-4D97-AF65-F5344CB8AC3E}">
        <p14:creationId xmlns:p14="http://schemas.microsoft.com/office/powerpoint/2010/main" val="307909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974F-7781-4D19-AA6C-2FC278CE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/>
              <a:t>Rocket Chip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9807-C154-4730-9F53-C3E1AA23F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/>
              <a:t>O</a:t>
            </a:r>
            <a:r>
              <a:rPr lang="en-GB" sz="2800" dirty="0"/>
              <a:t>pen-source SoC</a:t>
            </a:r>
            <a:r>
              <a:rPr lang="hr-HR" sz="2800" dirty="0"/>
              <a:t> </a:t>
            </a:r>
            <a:r>
              <a:rPr lang="en-GB" sz="2800" dirty="0"/>
              <a:t>generator</a:t>
            </a:r>
            <a:endParaRPr lang="hr-HR" sz="2800" dirty="0"/>
          </a:p>
          <a:p>
            <a:pPr lvl="1"/>
            <a:r>
              <a:rPr lang="hr-HR" sz="2400" dirty="0"/>
              <a:t>Moguće generirati razne dizajne s RISC-V procesorima, uz akceleratore, ekstenzije skupa instrukcija i sl.</a:t>
            </a:r>
          </a:p>
          <a:p>
            <a:r>
              <a:rPr lang="hr-HR" sz="2800" dirty="0"/>
              <a:t>Generira </a:t>
            </a:r>
            <a:r>
              <a:rPr lang="en-GB" sz="2800" dirty="0"/>
              <a:t>Verilog </a:t>
            </a:r>
            <a:r>
              <a:rPr lang="hr-HR" sz="2800" dirty="0"/>
              <a:t>kod koji se prosljeđuje simulatoru ili na sklopove poput FPGA</a:t>
            </a:r>
          </a:p>
          <a:p>
            <a:r>
              <a:rPr lang="hr-HR" sz="2800" dirty="0"/>
              <a:t>Sadrži </a:t>
            </a:r>
            <a:r>
              <a:rPr lang="hr-HR" sz="2800" dirty="0" err="1"/>
              <a:t>in-order</a:t>
            </a:r>
            <a:r>
              <a:rPr lang="hr-HR" sz="2800" dirty="0"/>
              <a:t> (</a:t>
            </a:r>
            <a:r>
              <a:rPr lang="hr-HR" sz="2800" dirty="0" err="1"/>
              <a:t>Rocket</a:t>
            </a:r>
            <a:r>
              <a:rPr lang="hr-HR" sz="2800" dirty="0"/>
              <a:t>) i </a:t>
            </a:r>
            <a:r>
              <a:rPr lang="hr-HR" sz="2800" dirty="0" err="1"/>
              <a:t>out-of-order</a:t>
            </a:r>
            <a:r>
              <a:rPr lang="hr-HR" sz="2800" dirty="0"/>
              <a:t> (BOOM) generatore</a:t>
            </a:r>
          </a:p>
        </p:txBody>
      </p:sp>
    </p:spTree>
    <p:extLst>
      <p:ext uri="{BB962C8B-B14F-4D97-AF65-F5344CB8AC3E}">
        <p14:creationId xmlns:p14="http://schemas.microsoft.com/office/powerpoint/2010/main" val="131053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8B0E-E421-4949-8B47-217219A8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800" dirty="0" err="1"/>
              <a:t>Rocket</a:t>
            </a:r>
            <a:r>
              <a:rPr lang="hr-HR" sz="4800" dirty="0"/>
              <a:t> i BOOM</a:t>
            </a:r>
            <a:endParaRPr lang="en-GB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D27C4-B9C8-48F9-87C0-EFAA36042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57644"/>
          </a:xfrm>
        </p:spPr>
        <p:txBody>
          <a:bodyPr>
            <a:normAutofit/>
          </a:bodyPr>
          <a:lstStyle/>
          <a:p>
            <a:r>
              <a:rPr lang="hr-HR" sz="2800" dirty="0" err="1"/>
              <a:t>Rocket</a:t>
            </a:r>
            <a:r>
              <a:rPr lang="hr-HR" sz="2800" dirty="0"/>
              <a:t> - generator </a:t>
            </a:r>
            <a:r>
              <a:rPr lang="hr-HR" sz="2800" dirty="0" err="1"/>
              <a:t>in-order</a:t>
            </a:r>
            <a:r>
              <a:rPr lang="hr-HR" sz="2800" dirty="0"/>
              <a:t> jezgara (</a:t>
            </a:r>
            <a:r>
              <a:rPr lang="hr-HR" sz="2800" dirty="0" err="1"/>
              <a:t>Rocket</a:t>
            </a:r>
            <a:r>
              <a:rPr lang="hr-HR" sz="2800" dirty="0"/>
              <a:t> </a:t>
            </a:r>
            <a:r>
              <a:rPr lang="hr-HR" sz="2800" dirty="0" err="1"/>
              <a:t>core</a:t>
            </a:r>
            <a:r>
              <a:rPr lang="hr-HR" sz="2800" dirty="0"/>
              <a:t>)</a:t>
            </a:r>
          </a:p>
          <a:p>
            <a:pPr lvl="1"/>
            <a:r>
              <a:rPr lang="hr-HR" sz="2400" dirty="0"/>
              <a:t>Više modula dizajniranih za </a:t>
            </a:r>
            <a:r>
              <a:rPr lang="hr-HR" sz="2400" dirty="0" err="1"/>
              <a:t>Rocket</a:t>
            </a:r>
            <a:r>
              <a:rPr lang="hr-HR" sz="2400" dirty="0"/>
              <a:t> koristi se i u drugim dizajnima</a:t>
            </a:r>
          </a:p>
          <a:p>
            <a:pPr lvl="1"/>
            <a:r>
              <a:rPr lang="hr-HR" sz="2400" dirty="0"/>
              <a:t>„</a:t>
            </a:r>
            <a:r>
              <a:rPr lang="en-GB" sz="2400" dirty="0"/>
              <a:t>Rocket can also be thought of as a library of processor components.„</a:t>
            </a:r>
            <a:endParaRPr lang="hr-HR" sz="2400" dirty="0"/>
          </a:p>
          <a:p>
            <a:r>
              <a:rPr lang="hr-HR" sz="2800" dirty="0"/>
              <a:t>BOOM – generator </a:t>
            </a:r>
            <a:r>
              <a:rPr lang="hr-HR" sz="2800" dirty="0" err="1"/>
              <a:t>out-of-oreder</a:t>
            </a:r>
            <a:r>
              <a:rPr lang="hr-HR" sz="2800" dirty="0"/>
              <a:t> jezgara (</a:t>
            </a:r>
            <a:r>
              <a:rPr lang="hr-HR" sz="2800" dirty="0" err="1"/>
              <a:t>Berkley</a:t>
            </a:r>
            <a:r>
              <a:rPr lang="hr-HR" sz="2800" dirty="0"/>
              <a:t> </a:t>
            </a:r>
            <a:r>
              <a:rPr lang="hr-HR" sz="2800" dirty="0" err="1"/>
              <a:t>out-of-order</a:t>
            </a:r>
            <a:r>
              <a:rPr lang="hr-HR" sz="2800" dirty="0"/>
              <a:t> </a:t>
            </a:r>
            <a:r>
              <a:rPr lang="hr-HR" sz="2800" dirty="0" err="1"/>
              <a:t>machine</a:t>
            </a:r>
            <a:r>
              <a:rPr lang="hr-HR" sz="2800" dirty="0"/>
              <a:t>)</a:t>
            </a:r>
            <a:endParaRPr lang="en-GB" sz="2800" dirty="0"/>
          </a:p>
          <a:p>
            <a:pPr lvl="1"/>
            <a:r>
              <a:rPr lang="hr-HR" sz="2400" dirty="0"/>
              <a:t>Mnogi funkcionalni dijelovi preuzeti iz </a:t>
            </a:r>
            <a:r>
              <a:rPr lang="hr-HR" sz="2400" dirty="0" err="1"/>
              <a:t>Rocket</a:t>
            </a:r>
            <a:r>
              <a:rPr lang="hr-HR" sz="2400" dirty="0"/>
              <a:t> jezgre</a:t>
            </a:r>
          </a:p>
          <a:p>
            <a:pPr lvl="1"/>
            <a:r>
              <a:rPr lang="hr-HR" sz="2400" dirty="0"/>
              <a:t>Potpuno I/O kompatibilan s </a:t>
            </a:r>
            <a:r>
              <a:rPr lang="hr-HR" sz="2400" dirty="0" err="1"/>
              <a:t>Rocket</a:t>
            </a:r>
            <a:r>
              <a:rPr lang="hr-HR" sz="2400" dirty="0"/>
              <a:t> jezgrama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5985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4A24-023C-4D03-B601-CD8885CB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Stog sustava FPGA </a:t>
            </a:r>
            <a:r>
              <a:rPr lang="hr-HR" dirty="0" err="1"/>
              <a:t>Rocket</a:t>
            </a:r>
            <a:r>
              <a:rPr lang="hr-HR" dirty="0"/>
              <a:t> jezgre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580A0A-654A-4BFE-AEAE-F3C39140F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57644"/>
          </a:xfrm>
        </p:spPr>
        <p:txBody>
          <a:bodyPr>
            <a:normAutofit/>
          </a:bodyPr>
          <a:lstStyle/>
          <a:p>
            <a:r>
              <a:rPr lang="hr-HR" sz="2800" dirty="0"/>
              <a:t>Aplikacija („RISC-V </a:t>
            </a:r>
            <a:r>
              <a:rPr lang="hr-HR" sz="2800" dirty="0" err="1"/>
              <a:t>binary</a:t>
            </a:r>
            <a:r>
              <a:rPr lang="hr-HR" sz="2800" dirty="0"/>
              <a:t>”)</a:t>
            </a:r>
          </a:p>
          <a:p>
            <a:pPr lvl="1"/>
            <a:r>
              <a:rPr lang="hr-HR" sz="2400" dirty="0"/>
              <a:t>Pokreće se na </a:t>
            </a:r>
            <a:r>
              <a:rPr lang="hr-HR" sz="2400" dirty="0" err="1"/>
              <a:t>kernelu</a:t>
            </a:r>
            <a:endParaRPr lang="hr-HR" sz="2400" dirty="0"/>
          </a:p>
          <a:p>
            <a:r>
              <a:rPr lang="hr-HR" sz="2600" dirty="0"/>
              <a:t>RISC-V </a:t>
            </a:r>
            <a:r>
              <a:rPr lang="hr-HR" sz="2600" dirty="0" err="1"/>
              <a:t>Kernel</a:t>
            </a:r>
            <a:r>
              <a:rPr lang="hr-HR" sz="2600" dirty="0"/>
              <a:t> </a:t>
            </a:r>
            <a:r>
              <a:rPr lang="en-GB" sz="2600" dirty="0"/>
              <a:t>(proxy kernel </a:t>
            </a:r>
            <a:r>
              <a:rPr lang="hr-HR" sz="2600" dirty="0"/>
              <a:t>ili</a:t>
            </a:r>
            <a:r>
              <a:rPr lang="en-GB" sz="2600" dirty="0"/>
              <a:t> RISC-V Linux)</a:t>
            </a:r>
            <a:endParaRPr lang="hr-HR" sz="2600" dirty="0"/>
          </a:p>
          <a:p>
            <a:pPr lvl="1"/>
            <a:r>
              <a:rPr lang="hr-HR" sz="2400" dirty="0"/>
              <a:t>Radi na RISC-V čipu</a:t>
            </a:r>
          </a:p>
          <a:p>
            <a:pPr lvl="1"/>
            <a:r>
              <a:rPr lang="en-GB" sz="2400" dirty="0"/>
              <a:t>proxy kernel</a:t>
            </a:r>
            <a:r>
              <a:rPr lang="hr-HR" sz="2400" dirty="0"/>
              <a:t> (</a:t>
            </a:r>
            <a:r>
              <a:rPr lang="hr-HR" sz="2400" dirty="0" err="1"/>
              <a:t>pk</a:t>
            </a:r>
            <a:r>
              <a:rPr lang="hr-HR" sz="2400" dirty="0"/>
              <a:t>) – lagan, napravljen za pojedinačne aplikacije koje se povezuju s </a:t>
            </a:r>
            <a:r>
              <a:rPr lang="hr-HR" sz="2400" dirty="0" err="1"/>
              <a:t>Newlib</a:t>
            </a:r>
            <a:r>
              <a:rPr lang="hr-HR" sz="2400" dirty="0"/>
              <a:t>-om</a:t>
            </a:r>
          </a:p>
          <a:p>
            <a:pPr lvl="1"/>
            <a:r>
              <a:rPr lang="hr-HR" sz="2400" dirty="0"/>
              <a:t>RISC-V </a:t>
            </a:r>
            <a:r>
              <a:rPr lang="hr-HR" sz="2400" dirty="0" err="1"/>
              <a:t>linux</a:t>
            </a:r>
            <a:r>
              <a:rPr lang="hr-HR" sz="2400" dirty="0"/>
              <a:t> – za sve ostalo </a:t>
            </a:r>
          </a:p>
        </p:txBody>
      </p:sp>
    </p:spTree>
    <p:extLst>
      <p:ext uri="{BB962C8B-B14F-4D97-AF65-F5344CB8AC3E}">
        <p14:creationId xmlns:p14="http://schemas.microsoft.com/office/powerpoint/2010/main" val="283144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4A24-023C-4D03-B601-CD8885CB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Stog sustava FPGA </a:t>
            </a:r>
            <a:r>
              <a:rPr lang="hr-HR" dirty="0" err="1"/>
              <a:t>Rocket</a:t>
            </a:r>
            <a:r>
              <a:rPr lang="hr-HR" dirty="0"/>
              <a:t> jezgre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580A0A-654A-4BFE-AEAE-F3C39140F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57644"/>
          </a:xfrm>
        </p:spPr>
        <p:txBody>
          <a:bodyPr>
            <a:normAutofit/>
          </a:bodyPr>
          <a:lstStyle/>
          <a:p>
            <a:r>
              <a:rPr lang="hr-HR" sz="2800" dirty="0" err="1"/>
              <a:t>Rocket</a:t>
            </a:r>
            <a:r>
              <a:rPr lang="hr-HR" sz="2800" dirty="0"/>
              <a:t> </a:t>
            </a:r>
            <a:r>
              <a:rPr lang="hr-HR" sz="2800" dirty="0" err="1"/>
              <a:t>Chip</a:t>
            </a:r>
            <a:r>
              <a:rPr lang="hr-HR" sz="2800" dirty="0"/>
              <a:t> (</a:t>
            </a:r>
            <a:r>
              <a:rPr lang="hr-HR" sz="2800" dirty="0" err="1"/>
              <a:t>Rocket</a:t>
            </a:r>
            <a:r>
              <a:rPr lang="hr-HR" sz="2800" dirty="0"/>
              <a:t> jezgra uz L1 instrukcijski i podatkovni </a:t>
            </a:r>
            <a:r>
              <a:rPr lang="hr-HR" sz="2800" dirty="0" err="1"/>
              <a:t>cache</a:t>
            </a:r>
            <a:r>
              <a:rPr lang="hr-HR" sz="2800" dirty="0"/>
              <a:t>)</a:t>
            </a:r>
          </a:p>
          <a:p>
            <a:pPr lvl="1"/>
            <a:r>
              <a:rPr lang="hr-HR" sz="2200" dirty="0" err="1"/>
              <a:t>Instancira</a:t>
            </a:r>
            <a:r>
              <a:rPr lang="hr-HR" sz="2200" dirty="0"/>
              <a:t> se na FPGA</a:t>
            </a:r>
          </a:p>
          <a:p>
            <a:r>
              <a:rPr lang="hr-HR" sz="2800" dirty="0"/>
              <a:t>Front-</a:t>
            </a:r>
            <a:r>
              <a:rPr lang="hr-HR" sz="2800" dirty="0" err="1"/>
              <a:t>end</a:t>
            </a:r>
            <a:r>
              <a:rPr lang="hr-HR" sz="2800" dirty="0"/>
              <a:t> Server (</a:t>
            </a:r>
            <a:r>
              <a:rPr lang="hr-HR" sz="2800" dirty="0" err="1"/>
              <a:t>riscv-fesvr</a:t>
            </a:r>
            <a:r>
              <a:rPr lang="hr-HR" sz="2800" dirty="0"/>
              <a:t>)</a:t>
            </a:r>
          </a:p>
          <a:p>
            <a:pPr lvl="1"/>
            <a:r>
              <a:rPr lang="hr-HR" sz="2400" dirty="0"/>
              <a:t>Radi na ARM jezgri, služi kao sučelje prema </a:t>
            </a:r>
            <a:r>
              <a:rPr lang="hr-HR" sz="2400" dirty="0" err="1"/>
              <a:t>Rocketu</a:t>
            </a:r>
            <a:r>
              <a:rPr lang="hr-HR" sz="2400" dirty="0"/>
              <a:t> na FPGA</a:t>
            </a:r>
          </a:p>
          <a:p>
            <a:r>
              <a:rPr lang="hr-HR" sz="2800" dirty="0" err="1"/>
              <a:t>Zynq</a:t>
            </a:r>
            <a:r>
              <a:rPr lang="hr-HR" sz="2800" dirty="0"/>
              <a:t> ARM jezgra (</a:t>
            </a:r>
            <a:r>
              <a:rPr lang="hr-HR" sz="2800" dirty="0" err="1"/>
              <a:t>Cortex</a:t>
            </a:r>
            <a:r>
              <a:rPr lang="hr-HR" sz="2800" dirty="0"/>
              <a:t> A9)</a:t>
            </a:r>
          </a:p>
          <a:p>
            <a:pPr lvl="1"/>
            <a:r>
              <a:rPr lang="hr-HR" sz="2600" dirty="0"/>
              <a:t>Pokreće </a:t>
            </a:r>
            <a:r>
              <a:rPr lang="hr-HR" sz="2600" dirty="0" err="1"/>
              <a:t>linux</a:t>
            </a:r>
            <a:r>
              <a:rPr lang="hr-HR" sz="2600" dirty="0"/>
              <a:t> i pojednostavljuje komunikaciju s FPGA</a:t>
            </a:r>
          </a:p>
        </p:txBody>
      </p:sp>
    </p:spTree>
    <p:extLst>
      <p:ext uri="{BB962C8B-B14F-4D97-AF65-F5344CB8AC3E}">
        <p14:creationId xmlns:p14="http://schemas.microsoft.com/office/powerpoint/2010/main" val="252546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4A24-023C-4D03-B601-CD8885CB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Stog sustava FPGA </a:t>
            </a:r>
            <a:r>
              <a:rPr lang="hr-HR" dirty="0" err="1"/>
              <a:t>Rocket</a:t>
            </a:r>
            <a:r>
              <a:rPr lang="hr-HR" dirty="0"/>
              <a:t> jezgre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580A0A-654A-4BFE-AEAE-F3C39140F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57644"/>
          </a:xfrm>
        </p:spPr>
        <p:txBody>
          <a:bodyPr>
            <a:normAutofit/>
          </a:bodyPr>
          <a:lstStyle/>
          <a:p>
            <a:r>
              <a:rPr lang="hr-HR" sz="2800" dirty="0"/>
              <a:t>FPGA</a:t>
            </a:r>
          </a:p>
          <a:p>
            <a:pPr lvl="1"/>
            <a:r>
              <a:rPr lang="hr-HR" sz="2600" dirty="0"/>
              <a:t>Prilikom paljenja učitava konfiguraciju s SD kartice</a:t>
            </a:r>
          </a:p>
          <a:p>
            <a:r>
              <a:rPr lang="hr-HR" sz="2600" dirty="0"/>
              <a:t>Vanjska komunikacija </a:t>
            </a:r>
          </a:p>
          <a:p>
            <a:pPr lvl="1"/>
            <a:r>
              <a:rPr lang="hr-HR" sz="2400" dirty="0"/>
              <a:t>Serijski spoj ili </a:t>
            </a:r>
            <a:r>
              <a:rPr lang="hr-HR" sz="2400" dirty="0" err="1"/>
              <a:t>ssh</a:t>
            </a:r>
            <a:endParaRPr lang="hr-HR" sz="2400" dirty="0"/>
          </a:p>
          <a:p>
            <a:r>
              <a:rPr lang="hr-HR" sz="2600" dirty="0"/>
              <a:t>PC sa čitačem SD kartica</a:t>
            </a:r>
          </a:p>
        </p:txBody>
      </p:sp>
    </p:spTree>
    <p:extLst>
      <p:ext uri="{BB962C8B-B14F-4D97-AF65-F5344CB8AC3E}">
        <p14:creationId xmlns:p14="http://schemas.microsoft.com/office/powerpoint/2010/main" val="202678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B05FC0-6972-44BD-A934-8E4BD33E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Prevođenje i pokretanje C programa na </a:t>
            </a:r>
            <a:r>
              <a:rPr lang="hr-HR" dirty="0" err="1"/>
              <a:t>ZedBoardu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59088-595C-41F5-9200-39CC08BCE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Mini-</a:t>
            </a:r>
            <a:r>
              <a:rPr lang="hr-HR" dirty="0" err="1"/>
              <a:t>tutorial</a:t>
            </a:r>
            <a:r>
              <a:rPr lang="hr-HR" dirty="0"/>
              <a:t> na Linuxu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0805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E356-1F2F-46BF-9021-14A7C7D1F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Priprema SD kartice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14F1F-CCFC-4540-9449-739C298C4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15905"/>
          </a:xfrm>
        </p:spPr>
        <p:txBody>
          <a:bodyPr>
            <a:normAutofit/>
          </a:bodyPr>
          <a:lstStyle/>
          <a:p>
            <a:r>
              <a:rPr lang="hr-HR" dirty="0"/>
              <a:t>Potrebno je temeljito prebrisati sve podatke na kartici</a:t>
            </a:r>
          </a:p>
          <a:p>
            <a:pPr lvl="1"/>
            <a:r>
              <a:rPr lang="en-GB" dirty="0" err="1"/>
              <a:t>sudo</a:t>
            </a:r>
            <a:r>
              <a:rPr lang="en-GB" dirty="0"/>
              <a:t> dd if=/dev/zero of=/dev/mmcblk0</a:t>
            </a:r>
            <a:endParaRPr lang="hr-HR" dirty="0"/>
          </a:p>
          <a:p>
            <a:pPr lvl="2"/>
            <a:r>
              <a:rPr lang="hr-HR" dirty="0"/>
              <a:t>Uz pretpostavku da je kartica na lokaciji /</a:t>
            </a:r>
            <a:r>
              <a:rPr lang="hr-HR" dirty="0" err="1"/>
              <a:t>dev</a:t>
            </a:r>
            <a:r>
              <a:rPr lang="hr-HR" dirty="0"/>
              <a:t>/</a:t>
            </a:r>
            <a:r>
              <a:rPr lang="en-GB" dirty="0"/>
              <a:t>mmcblk0</a:t>
            </a:r>
            <a:endParaRPr lang="hr-HR" dirty="0"/>
          </a:p>
          <a:p>
            <a:r>
              <a:rPr lang="hr-HR" dirty="0"/>
              <a:t>Zatim, stvoriti 2 </a:t>
            </a:r>
            <a:r>
              <a:rPr lang="hr-HR" dirty="0" err="1"/>
              <a:t>partiticije</a:t>
            </a:r>
            <a:r>
              <a:rPr lang="hr-HR" dirty="0"/>
              <a:t> (radilo je s omjerom 325 MB : ostalo)</a:t>
            </a:r>
          </a:p>
          <a:p>
            <a:pPr lvl="1"/>
            <a:r>
              <a:rPr lang="en-GB" dirty="0" err="1"/>
              <a:t>sudo</a:t>
            </a:r>
            <a:r>
              <a:rPr lang="en-GB" dirty="0"/>
              <a:t> </a:t>
            </a:r>
            <a:r>
              <a:rPr lang="en-GB" dirty="0" err="1"/>
              <a:t>fdisk</a:t>
            </a:r>
            <a:r>
              <a:rPr lang="en-GB" dirty="0"/>
              <a:t> /dev/mmcblk0</a:t>
            </a:r>
            <a:endParaRPr lang="hr-HR" dirty="0"/>
          </a:p>
          <a:p>
            <a:pPr lvl="2"/>
            <a:r>
              <a:rPr lang="hr-HR" dirty="0"/>
              <a:t>Za stvoriti </a:t>
            </a:r>
            <a:r>
              <a:rPr lang="hr-HR" dirty="0" err="1"/>
              <a:t>partiticije</a:t>
            </a:r>
            <a:endParaRPr lang="hr-HR" dirty="0"/>
          </a:p>
          <a:p>
            <a:r>
              <a:rPr lang="hr-HR" dirty="0"/>
              <a:t>Jednu (ZED_BOOT) formatirati kao FAT32 (na nju idu </a:t>
            </a:r>
            <a:r>
              <a:rPr lang="hr-HR" dirty="0" err="1"/>
              <a:t>image</a:t>
            </a:r>
            <a:r>
              <a:rPr lang="hr-HR" dirty="0"/>
              <a:t>-i), drugu (ROOT_FS) kao ext4</a:t>
            </a:r>
          </a:p>
          <a:p>
            <a:pPr lvl="1"/>
            <a:r>
              <a:rPr lang="en-GB" dirty="0" err="1"/>
              <a:t>sudo</a:t>
            </a:r>
            <a:r>
              <a:rPr lang="en-GB" dirty="0"/>
              <a:t> </a:t>
            </a:r>
            <a:r>
              <a:rPr lang="en-GB" dirty="0" err="1"/>
              <a:t>mkfs</a:t>
            </a:r>
            <a:r>
              <a:rPr lang="en-GB" dirty="0"/>
              <a:t> -t </a:t>
            </a:r>
            <a:r>
              <a:rPr lang="en-GB" dirty="0" err="1"/>
              <a:t>vfat</a:t>
            </a:r>
            <a:r>
              <a:rPr lang="en-GB" dirty="0"/>
              <a:t> -n ZED_BOOT /dev/mmcblk0p1</a:t>
            </a:r>
            <a:endParaRPr lang="hr-HR" dirty="0"/>
          </a:p>
          <a:p>
            <a:pPr lvl="1"/>
            <a:r>
              <a:rPr lang="en-GB" dirty="0" err="1"/>
              <a:t>sudo</a:t>
            </a:r>
            <a:r>
              <a:rPr lang="en-GB" dirty="0"/>
              <a:t> </a:t>
            </a:r>
            <a:r>
              <a:rPr lang="en-GB" dirty="0" err="1"/>
              <a:t>mkfs</a:t>
            </a:r>
            <a:r>
              <a:rPr lang="en-GB" dirty="0"/>
              <a:t> -t ext4 -L ROOT_FS /dev/mmcblk0p2</a:t>
            </a:r>
            <a:endParaRPr lang="hr-HR" dirty="0"/>
          </a:p>
          <a:p>
            <a:pPr lvl="2"/>
            <a:r>
              <a:rPr lang="hr-HR" dirty="0"/>
              <a:t>Imena nisu bitna, pretpostavka je da se kreirane </a:t>
            </a:r>
            <a:r>
              <a:rPr lang="hr-HR" dirty="0" err="1"/>
              <a:t>partiticije</a:t>
            </a:r>
            <a:r>
              <a:rPr lang="hr-HR" dirty="0"/>
              <a:t> nalaze na /</a:t>
            </a:r>
            <a:r>
              <a:rPr lang="hr-HR" dirty="0" err="1"/>
              <a:t>dev</a:t>
            </a:r>
            <a:r>
              <a:rPr lang="hr-HR" dirty="0"/>
              <a:t>/mmcblk0p1 i /</a:t>
            </a:r>
            <a:r>
              <a:rPr lang="hr-HR" dirty="0" err="1"/>
              <a:t>dev</a:t>
            </a:r>
            <a:r>
              <a:rPr lang="hr-HR" dirty="0"/>
              <a:t>/mmcblk0p2</a:t>
            </a:r>
          </a:p>
          <a:p>
            <a:r>
              <a:rPr lang="hr-HR" dirty="0"/>
              <a:t>Nakon toga, na FAT32 </a:t>
            </a:r>
            <a:r>
              <a:rPr lang="hr-HR" dirty="0" err="1"/>
              <a:t>partiticiju</a:t>
            </a:r>
            <a:r>
              <a:rPr lang="hr-HR" dirty="0"/>
              <a:t> treba staviti potrebne datoteke za pokretanje i karticu ubaciti u ploču (radi sa starijom verzijom </a:t>
            </a:r>
            <a:r>
              <a:rPr lang="hr-HR" dirty="0" err="1"/>
              <a:t>boot.bin</a:t>
            </a:r>
            <a:r>
              <a:rPr lang="hr-HR" dirty="0"/>
              <a:t>-a, nova baca „No </a:t>
            </a:r>
            <a:r>
              <a:rPr lang="hr-HR" dirty="0" err="1"/>
              <a:t>cores</a:t>
            </a:r>
            <a:r>
              <a:rPr lang="hr-HR" dirty="0"/>
              <a:t> </a:t>
            </a:r>
            <a:r>
              <a:rPr lang="hr-HR" dirty="0" err="1"/>
              <a:t>found</a:t>
            </a:r>
            <a:r>
              <a:rPr lang="hr-HR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85382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E356-1F2F-46BF-9021-14A7C7D1F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 SD kartice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14F1F-CCFC-4540-9449-739C298C4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15905"/>
          </a:xfrm>
        </p:spPr>
        <p:txBody>
          <a:bodyPr>
            <a:normAutofit/>
          </a:bodyPr>
          <a:lstStyle/>
          <a:p>
            <a:r>
              <a:rPr lang="hr-HR" dirty="0"/>
              <a:t>SD_ROOT/</a:t>
            </a:r>
          </a:p>
          <a:p>
            <a:pPr lvl="1"/>
            <a:r>
              <a:rPr lang="hr-HR" dirty="0" err="1"/>
              <a:t>boot.bin</a:t>
            </a:r>
            <a:r>
              <a:rPr lang="hr-HR" dirty="0"/>
              <a:t> - sadrži </a:t>
            </a:r>
            <a:r>
              <a:rPr lang="en-GB" dirty="0"/>
              <a:t>FSBL</a:t>
            </a:r>
            <a:r>
              <a:rPr lang="hr-HR" dirty="0"/>
              <a:t> (First </a:t>
            </a:r>
            <a:r>
              <a:rPr lang="hr-HR" dirty="0" err="1"/>
              <a:t>Stage</a:t>
            </a:r>
            <a:r>
              <a:rPr lang="hr-HR" dirty="0"/>
              <a:t> </a:t>
            </a:r>
            <a:r>
              <a:rPr lang="hr-HR" dirty="0" err="1"/>
              <a:t>Boot</a:t>
            </a:r>
            <a:r>
              <a:rPr lang="hr-HR" dirty="0"/>
              <a:t> </a:t>
            </a:r>
            <a:r>
              <a:rPr lang="hr-HR" dirty="0" err="1"/>
              <a:t>Loader</a:t>
            </a:r>
            <a:r>
              <a:rPr lang="hr-HR" dirty="0"/>
              <a:t>)</a:t>
            </a:r>
            <a:r>
              <a:rPr lang="en-GB" dirty="0"/>
              <a:t>, bitstream </a:t>
            </a:r>
            <a:r>
              <a:rPr lang="hr-HR" dirty="0"/>
              <a:t>s</a:t>
            </a:r>
            <a:r>
              <a:rPr lang="en-GB" dirty="0"/>
              <a:t> Rocket</a:t>
            </a:r>
            <a:r>
              <a:rPr lang="hr-HR" dirty="0"/>
              <a:t> jezgrom i</a:t>
            </a:r>
            <a:r>
              <a:rPr lang="en-GB" dirty="0"/>
              <a:t> u-boot</a:t>
            </a:r>
            <a:endParaRPr lang="hr-HR" dirty="0"/>
          </a:p>
          <a:p>
            <a:pPr lvl="1"/>
            <a:r>
              <a:rPr lang="hr-HR" dirty="0" err="1"/>
              <a:t>devicetree.dtb</a:t>
            </a:r>
            <a:r>
              <a:rPr lang="hr-HR" dirty="0"/>
              <a:t> – sadrži informacije o ARM jezgri za </a:t>
            </a:r>
            <a:r>
              <a:rPr lang="hr-HR" dirty="0" err="1"/>
              <a:t>linux</a:t>
            </a:r>
            <a:endParaRPr lang="hr-HR" dirty="0"/>
          </a:p>
          <a:p>
            <a:pPr lvl="1"/>
            <a:r>
              <a:rPr lang="hr-HR" dirty="0" err="1"/>
              <a:t>uImage</a:t>
            </a:r>
            <a:r>
              <a:rPr lang="hr-HR" dirty="0"/>
              <a:t> – </a:t>
            </a:r>
            <a:r>
              <a:rPr lang="hr-HR" dirty="0" err="1"/>
              <a:t>linux</a:t>
            </a:r>
            <a:r>
              <a:rPr lang="hr-HR" dirty="0"/>
              <a:t> za ARM PS (</a:t>
            </a:r>
            <a:r>
              <a:rPr lang="en-GB" dirty="0"/>
              <a:t>Processing System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uramdisk.image.gz – </a:t>
            </a:r>
            <a:r>
              <a:rPr lang="hr-HR" dirty="0" err="1"/>
              <a:t>RAMDisk</a:t>
            </a:r>
            <a:r>
              <a:rPr lang="hr-HR" dirty="0"/>
              <a:t> arhiva, sadrži </a:t>
            </a:r>
            <a:r>
              <a:rPr lang="en-GB" i="1" dirty="0"/>
              <a:t>root filesystem</a:t>
            </a:r>
            <a:r>
              <a:rPr lang="hr-HR" i="1" dirty="0"/>
              <a:t> </a:t>
            </a:r>
            <a:r>
              <a:rPr lang="hr-HR" dirty="0"/>
              <a:t>za ARM-</a:t>
            </a:r>
            <a:r>
              <a:rPr lang="hr-HR" dirty="0" err="1"/>
              <a:t>linux</a:t>
            </a:r>
            <a:endParaRPr lang="hr-HR" i="1" dirty="0"/>
          </a:p>
          <a:p>
            <a:r>
              <a:rPr lang="hr-HR" dirty="0"/>
              <a:t>ROOT_FS</a:t>
            </a:r>
          </a:p>
          <a:p>
            <a:pPr lvl="1"/>
            <a:r>
              <a:rPr lang="hr-HR" dirty="0"/>
              <a:t>Programi i ostalo</a:t>
            </a:r>
          </a:p>
        </p:txBody>
      </p:sp>
    </p:spTree>
    <p:extLst>
      <p:ext uri="{BB962C8B-B14F-4D97-AF65-F5344CB8AC3E}">
        <p14:creationId xmlns:p14="http://schemas.microsoft.com/office/powerpoint/2010/main" val="3216449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1_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450</TotalTime>
  <Words>670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Century Gothic</vt:lpstr>
      <vt:lpstr>Wingdings 2</vt:lpstr>
      <vt:lpstr>Quotable</vt:lpstr>
      <vt:lpstr>1_Quotable</vt:lpstr>
      <vt:lpstr>Rochet Chip – što i kako</vt:lpstr>
      <vt:lpstr>Rocket Chip</vt:lpstr>
      <vt:lpstr>Rocket i BOOM</vt:lpstr>
      <vt:lpstr>Stog sustava FPGA Rocket jezgre</vt:lpstr>
      <vt:lpstr>Stog sustava FPGA Rocket jezgre</vt:lpstr>
      <vt:lpstr>Stog sustava FPGA Rocket jezgre</vt:lpstr>
      <vt:lpstr>Prevođenje i pokretanje C programa na ZedBoardu</vt:lpstr>
      <vt:lpstr>Priprema SD kartice</vt:lpstr>
      <vt:lpstr>Sadržaj SD kartice</vt:lpstr>
      <vt:lpstr>Pokretanje Linuxa</vt:lpstr>
      <vt:lpstr>Pokretanje Linuxa</vt:lpstr>
      <vt:lpstr>Pokretanje Linuxa</vt:lpstr>
      <vt:lpstr>Podešavanje i korištenje cross-compilera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Šeler</dc:creator>
  <cp:lastModifiedBy>Martin Šeler</cp:lastModifiedBy>
  <cp:revision>28</cp:revision>
  <dcterms:created xsi:type="dcterms:W3CDTF">2018-05-22T18:30:51Z</dcterms:created>
  <dcterms:modified xsi:type="dcterms:W3CDTF">2018-05-23T11:50:41Z</dcterms:modified>
</cp:coreProperties>
</file>