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97" r:id="rId3"/>
    <p:sldId id="415" r:id="rId4"/>
    <p:sldId id="393" r:id="rId5"/>
    <p:sldId id="394" r:id="rId6"/>
    <p:sldId id="395" r:id="rId7"/>
    <p:sldId id="396" r:id="rId8"/>
    <p:sldId id="397" r:id="rId9"/>
    <p:sldId id="398" r:id="rId10"/>
    <p:sldId id="352" r:id="rId11"/>
    <p:sldId id="399" r:id="rId12"/>
    <p:sldId id="411" r:id="rId13"/>
    <p:sldId id="400" r:id="rId14"/>
    <p:sldId id="401" r:id="rId15"/>
    <p:sldId id="402" r:id="rId16"/>
    <p:sldId id="403" r:id="rId17"/>
    <p:sldId id="404" r:id="rId18"/>
    <p:sldId id="405" r:id="rId19"/>
    <p:sldId id="407" r:id="rId20"/>
    <p:sldId id="412" r:id="rId21"/>
    <p:sldId id="380" r:id="rId22"/>
    <p:sldId id="369" r:id="rId23"/>
    <p:sldId id="382" r:id="rId24"/>
    <p:sldId id="383" r:id="rId25"/>
    <p:sldId id="386" r:id="rId26"/>
    <p:sldId id="384" r:id="rId27"/>
    <p:sldId id="413" r:id="rId28"/>
    <p:sldId id="406" r:id="rId29"/>
    <p:sldId id="414" r:id="rId30"/>
    <p:sldId id="4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1575"/>
  </p:normalViewPr>
  <p:slideViewPr>
    <p:cSldViewPr snapToGrid="0">
      <p:cViewPr varScale="1">
        <p:scale>
          <a:sx n="115" d="100"/>
          <a:sy n="115"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717E-0CAE-5E41-A142-32284ACC6750}" type="datetimeFigureOut">
              <a:rPr lang="en-US" smtClean="0"/>
              <a:t>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E2261-63C2-D941-B7E2-01757B6D96FE}" type="slidenum">
              <a:rPr lang="en-US" smtClean="0"/>
              <a:t>‹#›</a:t>
            </a:fld>
            <a:endParaRPr lang="en-US"/>
          </a:p>
        </p:txBody>
      </p:sp>
    </p:spTree>
    <p:extLst>
      <p:ext uri="{BB962C8B-B14F-4D97-AF65-F5344CB8AC3E}">
        <p14:creationId xmlns:p14="http://schemas.microsoft.com/office/powerpoint/2010/main" val="234731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8</a:t>
            </a:fld>
            <a:endParaRPr lang="en-US"/>
          </a:p>
        </p:txBody>
      </p:sp>
    </p:spTree>
    <p:extLst>
      <p:ext uri="{BB962C8B-B14F-4D97-AF65-F5344CB8AC3E}">
        <p14:creationId xmlns:p14="http://schemas.microsoft.com/office/powerpoint/2010/main" val="326260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21</a:t>
            </a:fld>
            <a:endParaRPr lang="en-US"/>
          </a:p>
        </p:txBody>
      </p:sp>
    </p:spTree>
    <p:extLst>
      <p:ext uri="{BB962C8B-B14F-4D97-AF65-F5344CB8AC3E}">
        <p14:creationId xmlns:p14="http://schemas.microsoft.com/office/powerpoint/2010/main" val="316465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057-8545-5BED-6555-7173CD17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83A13-FF9B-5886-294F-61B7C4D5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F62DF-6A0B-F12E-01BC-BA00B64BA075}"/>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5DBE9262-262A-B354-294E-A1547A448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5377-A3CC-2127-DCFA-1B727F808EC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2813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EFA1-9610-4F8A-CBD3-A6EE226F4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E0A27-A487-D880-F918-C77DCAB63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19CB-FDEC-CAF3-09DC-C20EAF657656}"/>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2B8CA8B5-51D1-95BA-5AA8-A2E09FFD6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72BE-A004-243C-24C1-6D079646413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6910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AB4FA-7364-AFB0-99BF-68D0C3DDD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5E0E-B890-F93F-2D0F-08DE74043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40153-CD6D-4AF8-736E-0D7ED1697B58}"/>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593A10AC-5EC1-D856-82AF-F060D014A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A3C66-53B4-1B14-A58F-075658E610C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17723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B41B-A7E4-4163-491B-43E0D5B6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BB7F2-1A73-8971-D7E8-5C9F48F59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AA3F-5C31-50C5-A3BC-C3546D1AA7F0}"/>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595B54C1-0211-D9FA-6477-75A70E7C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75013-6ECB-07C3-792A-2700976806D4}"/>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25271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EDD-DFEE-2549-6992-598227ED8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B9E80-FC8D-0340-E99F-C5A468F53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36ABD-D50C-8C75-4824-52A2D0259175}"/>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801DFFDC-9C2B-B69B-06B6-D21CFED2C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121C3-5CE3-67C2-1962-F4C7669A9875}"/>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785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5D0-3D17-053E-823C-89D1769C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F76FA-2716-10E2-6332-C0E888F73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A129C-8C89-C311-EF31-F86009913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5C72C-F2D6-A5E8-5C3F-762D2F1E43B1}"/>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6" name="Footer Placeholder 5">
            <a:extLst>
              <a:ext uri="{FF2B5EF4-FFF2-40B4-BE49-F238E27FC236}">
                <a16:creationId xmlns:a16="http://schemas.microsoft.com/office/drawing/2014/main" id="{4C5B1351-1E7D-11AA-A83C-4FB69D21B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751B-3D93-C7BD-11D4-4EADBA9FA39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5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CE8-432D-0589-F15A-006F21CEE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4135F-0CF1-F1F1-DAFF-45D61292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A38F-D548-ACC8-997A-473F340B8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B1A54-73CA-7767-FAED-479840293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45C71-8AA7-B260-8F58-9A50FA397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B6D27-B3ED-95FF-0FF6-D73D50AEF692}"/>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8" name="Footer Placeholder 7">
            <a:extLst>
              <a:ext uri="{FF2B5EF4-FFF2-40B4-BE49-F238E27FC236}">
                <a16:creationId xmlns:a16="http://schemas.microsoft.com/office/drawing/2014/main" id="{D31D0C88-76D8-B4C8-1B71-C6032EAAE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2E44E-E697-1692-EFE6-5A283B64E28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4881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6315-31AA-F586-DACA-82AEA66DE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7083-06D5-156E-95D3-8F184DB07A32}"/>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4" name="Footer Placeholder 3">
            <a:extLst>
              <a:ext uri="{FF2B5EF4-FFF2-40B4-BE49-F238E27FC236}">
                <a16:creationId xmlns:a16="http://schemas.microsoft.com/office/drawing/2014/main" id="{9794CDEE-0B1B-3F31-81E0-0FA2ADAA6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9C9EC-313D-CD55-CE90-A3727702BE2B}"/>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61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64BB-5E63-C769-2100-5D74AA28CBC5}"/>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3" name="Footer Placeholder 2">
            <a:extLst>
              <a:ext uri="{FF2B5EF4-FFF2-40B4-BE49-F238E27FC236}">
                <a16:creationId xmlns:a16="http://schemas.microsoft.com/office/drawing/2014/main" id="{81279324-5448-34EC-7920-A834E2F52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9AF01-313B-7E4A-0906-D2471B694FA1}"/>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7933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8726-6056-BB47-52CF-54470F744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6B886-482A-8E0B-48D5-43FF72831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69764-950C-A13B-0BCC-7876F05E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B9CF-1BE2-389C-AC41-E70B0965D46D}"/>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6" name="Footer Placeholder 5">
            <a:extLst>
              <a:ext uri="{FF2B5EF4-FFF2-40B4-BE49-F238E27FC236}">
                <a16:creationId xmlns:a16="http://schemas.microsoft.com/office/drawing/2014/main" id="{5B49EF53-42F6-4C69-7F36-DB2B9F0EB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CE393-9158-6B86-E5C6-0B4991CB064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9412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3351-14EF-C874-2AC2-FDAB38E35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0C77-3100-0D7D-361C-B3CEFD057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F18DB-6C4F-785B-1919-B0D2BBA9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C4F85-2207-F72F-9BE4-1B97CF307DD1}"/>
              </a:ext>
            </a:extLst>
          </p:cNvPr>
          <p:cNvSpPr>
            <a:spLocks noGrp="1"/>
          </p:cNvSpPr>
          <p:nvPr>
            <p:ph type="dt" sz="half" idx="10"/>
          </p:nvPr>
        </p:nvSpPr>
        <p:spPr/>
        <p:txBody>
          <a:bodyPr/>
          <a:lstStyle/>
          <a:p>
            <a:fld id="{330E7A92-6A87-AC43-A0F1-29A0112F27B3}" type="datetimeFigureOut">
              <a:rPr lang="en-US" smtClean="0"/>
              <a:t>2/8/25</a:t>
            </a:fld>
            <a:endParaRPr lang="en-US"/>
          </a:p>
        </p:txBody>
      </p:sp>
      <p:sp>
        <p:nvSpPr>
          <p:cNvPr id="6" name="Footer Placeholder 5">
            <a:extLst>
              <a:ext uri="{FF2B5EF4-FFF2-40B4-BE49-F238E27FC236}">
                <a16:creationId xmlns:a16="http://schemas.microsoft.com/office/drawing/2014/main" id="{1D9F7AFC-5FFD-55A8-B920-37DCA3A0B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118FF-F4D8-4BB2-4626-DAF0D20754A9}"/>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9807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0F160-BFDF-5ABD-3C22-195D03481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80A3F-E98B-DA61-1F3C-100FC912C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3E034-9DBD-0990-6C61-E1B5355C2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E7A92-6A87-AC43-A0F1-29A0112F27B3}" type="datetimeFigureOut">
              <a:rPr lang="en-US" smtClean="0"/>
              <a:t>2/8/25</a:t>
            </a:fld>
            <a:endParaRPr lang="en-US"/>
          </a:p>
        </p:txBody>
      </p:sp>
      <p:sp>
        <p:nvSpPr>
          <p:cNvPr id="5" name="Footer Placeholder 4">
            <a:extLst>
              <a:ext uri="{FF2B5EF4-FFF2-40B4-BE49-F238E27FC236}">
                <a16:creationId xmlns:a16="http://schemas.microsoft.com/office/drawing/2014/main" id="{57D9E654-32BD-6578-ACFD-82ED1ADDF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5CCF07-2890-AFC5-BBA2-2E5F679D1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7DC668-CFA9-E541-94EA-9DFC1704A9A4}" type="slidenum">
              <a:rPr lang="en-US" smtClean="0"/>
              <a:t>‹#›</a:t>
            </a:fld>
            <a:endParaRPr lang="en-US"/>
          </a:p>
        </p:txBody>
      </p:sp>
    </p:spTree>
    <p:extLst>
      <p:ext uri="{BB962C8B-B14F-4D97-AF65-F5344CB8AC3E}">
        <p14:creationId xmlns:p14="http://schemas.microsoft.com/office/powerpoint/2010/main" val="80041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arflow.readthedocs.io/en/latest/keys.html#mannings-roughness-valu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36E3-9056-7013-624D-15D4CCF510EB}"/>
              </a:ext>
            </a:extLst>
          </p:cNvPr>
          <p:cNvSpPr>
            <a:spLocks noGrp="1"/>
          </p:cNvSpPr>
          <p:nvPr>
            <p:ph type="ctrTitle"/>
          </p:nvPr>
        </p:nvSpPr>
        <p:spPr>
          <a:xfrm>
            <a:off x="7592291" y="2834627"/>
            <a:ext cx="5865091" cy="1457113"/>
          </a:xfrm>
        </p:spPr>
        <p:txBody>
          <a:bodyPr>
            <a:normAutofit fontScale="90000"/>
          </a:bodyPr>
          <a:lstStyle/>
          <a:p>
            <a:br>
              <a:rPr lang="en-US" dirty="0"/>
            </a:br>
            <a:endParaRPr lang="en-US" dirty="0"/>
          </a:p>
        </p:txBody>
      </p:sp>
      <p:pic>
        <p:nvPicPr>
          <p:cNvPr id="1026" name="Picture 2" descr="Princeton University Logo, symbol, meaning, history, PNG, brand">
            <a:extLst>
              <a:ext uri="{FF2B5EF4-FFF2-40B4-BE49-F238E27FC236}">
                <a16:creationId xmlns:a16="http://schemas.microsoft.com/office/drawing/2014/main" id="{C4D208E2-5FD9-5CBC-0519-A2CADF18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23" y="214989"/>
            <a:ext cx="2519219" cy="1455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0B56D-D392-BC9A-5593-EF3F80ACA133}"/>
              </a:ext>
            </a:extLst>
          </p:cNvPr>
          <p:cNvSpPr txBox="1"/>
          <p:nvPr/>
        </p:nvSpPr>
        <p:spPr>
          <a:xfrm>
            <a:off x="2910479" y="2627670"/>
            <a:ext cx="6765636" cy="1138773"/>
          </a:xfrm>
          <a:prstGeom prst="rect">
            <a:avLst/>
          </a:prstGeom>
          <a:noFill/>
        </p:spPr>
        <p:txBody>
          <a:bodyPr wrap="square">
            <a:spAutoFit/>
          </a:bodyPr>
          <a:lstStyle/>
          <a:p>
            <a:pPr algn="ctr"/>
            <a:r>
              <a:rPr lang="en-US" sz="4000" b="1" dirty="0">
                <a:solidFill>
                  <a:schemeClr val="accent2"/>
                </a:solidFill>
              </a:rPr>
              <a:t>Progress Presentation</a:t>
            </a:r>
          </a:p>
          <a:p>
            <a:pPr algn="ctr"/>
            <a:r>
              <a:rPr lang="en-US" sz="2800" b="1" dirty="0">
                <a:solidFill>
                  <a:schemeClr val="accent2"/>
                </a:solidFill>
              </a:rPr>
              <a:t>13-02-2025</a:t>
            </a:r>
            <a:endParaRPr lang="en-US" sz="5400" b="1" dirty="0">
              <a:solidFill>
                <a:schemeClr val="accent2"/>
              </a:solidFill>
            </a:endParaRPr>
          </a:p>
        </p:txBody>
      </p:sp>
      <p:sp>
        <p:nvSpPr>
          <p:cNvPr id="6" name="TextBox 5">
            <a:extLst>
              <a:ext uri="{FF2B5EF4-FFF2-40B4-BE49-F238E27FC236}">
                <a16:creationId xmlns:a16="http://schemas.microsoft.com/office/drawing/2014/main" id="{685A6A08-0E1E-622D-38A5-3B2BFEC3AC53}"/>
              </a:ext>
            </a:extLst>
          </p:cNvPr>
          <p:cNvSpPr txBox="1"/>
          <p:nvPr/>
        </p:nvSpPr>
        <p:spPr>
          <a:xfrm>
            <a:off x="645261" y="5248541"/>
            <a:ext cx="11296072" cy="369332"/>
          </a:xfrm>
          <a:prstGeom prst="rect">
            <a:avLst/>
          </a:prstGeom>
          <a:noFill/>
        </p:spPr>
        <p:txBody>
          <a:bodyPr wrap="square" rtlCol="0">
            <a:spAutoFit/>
          </a:bodyPr>
          <a:lstStyle/>
          <a:p>
            <a:r>
              <a:rPr lang="en-US" dirty="0"/>
              <a:t>Prepared by: Marie Joe Sawma	</a:t>
            </a:r>
            <a:r>
              <a:rPr lang="en-US" dirty="0">
                <a:solidFill>
                  <a:schemeClr val="accent2"/>
                </a:solidFill>
              </a:rPr>
              <a:t>	        				</a:t>
            </a:r>
            <a:r>
              <a:rPr lang="en-US" dirty="0"/>
              <a:t>  To: Dr. Reed Maxwell </a:t>
            </a:r>
          </a:p>
        </p:txBody>
      </p:sp>
    </p:spTree>
    <p:extLst>
      <p:ext uri="{BB962C8B-B14F-4D97-AF65-F5344CB8AC3E}">
        <p14:creationId xmlns:p14="http://schemas.microsoft.com/office/powerpoint/2010/main" val="34719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038FA8-5D53-1081-AED1-BBB3D0D17AE4}"/>
              </a:ext>
            </a:extLst>
          </p:cNvPr>
          <p:cNvSpPr/>
          <p:nvPr/>
        </p:nvSpPr>
        <p:spPr>
          <a:xfrm>
            <a:off x="1429026" y="2870199"/>
            <a:ext cx="4412974" cy="956733"/>
          </a:xfrm>
          <a:prstGeom prst="rect">
            <a:avLst/>
          </a:prstGeom>
          <a:solidFill>
            <a:schemeClr val="bg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a:t>HUC : 02070001</a:t>
            </a:r>
          </a:p>
        </p:txBody>
      </p:sp>
      <p:pic>
        <p:nvPicPr>
          <p:cNvPr id="6" name="Content Placeholder 5" descr="A close-up of a graph&#10;&#10;AI-generated content may be incorrect.">
            <a:extLst>
              <a:ext uri="{FF2B5EF4-FFF2-40B4-BE49-F238E27FC236}">
                <a16:creationId xmlns:a16="http://schemas.microsoft.com/office/drawing/2014/main" id="{AF223039-3310-26DB-836E-ADC997597AF6}"/>
              </a:ext>
            </a:extLst>
          </p:cNvPr>
          <p:cNvPicPr>
            <a:picLocks noGrp="1" noChangeAspect="1"/>
          </p:cNvPicPr>
          <p:nvPr>
            <p:ph idx="1"/>
          </p:nvPr>
        </p:nvPicPr>
        <p:blipFill>
          <a:blip r:embed="rId2"/>
          <a:stretch>
            <a:fillRect/>
          </a:stretch>
        </p:blipFill>
        <p:spPr>
          <a:xfrm>
            <a:off x="7333728" y="846076"/>
            <a:ext cx="3637179" cy="5165848"/>
          </a:xfrm>
        </p:spPr>
      </p:pic>
    </p:spTree>
    <p:extLst>
      <p:ext uri="{BB962C8B-B14F-4D97-AF65-F5344CB8AC3E}">
        <p14:creationId xmlns:p14="http://schemas.microsoft.com/office/powerpoint/2010/main" val="37420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A7A-FE80-0844-5D9A-8F81B3E17495}"/>
              </a:ext>
            </a:extLst>
          </p:cNvPr>
          <p:cNvSpPr>
            <a:spLocks noGrp="1"/>
          </p:cNvSpPr>
          <p:nvPr>
            <p:ph type="title"/>
          </p:nvPr>
        </p:nvSpPr>
        <p:spPr>
          <a:xfrm>
            <a:off x="600808" y="2545616"/>
            <a:ext cx="10515600" cy="1325563"/>
          </a:xfrm>
        </p:spPr>
        <p:txBody>
          <a:bodyPr/>
          <a:lstStyle/>
          <a:p>
            <a:pPr algn="ctr"/>
            <a:r>
              <a:rPr lang="en-US" b="1" dirty="0">
                <a:solidFill>
                  <a:schemeClr val="accent2"/>
                </a:solidFill>
              </a:rPr>
              <a:t>Ensemble 1 </a:t>
            </a:r>
          </a:p>
        </p:txBody>
      </p:sp>
    </p:spTree>
    <p:extLst>
      <p:ext uri="{BB962C8B-B14F-4D97-AF65-F5344CB8AC3E}">
        <p14:creationId xmlns:p14="http://schemas.microsoft.com/office/powerpoint/2010/main" val="194398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A703-3B8D-B572-82AB-FF0F39F6D257}"/>
              </a:ext>
            </a:extLst>
          </p:cNvPr>
          <p:cNvSpPr>
            <a:spLocks noGrp="1"/>
          </p:cNvSpPr>
          <p:nvPr>
            <p:ph type="title"/>
          </p:nvPr>
        </p:nvSpPr>
        <p:spPr/>
        <p:txBody>
          <a:bodyPr/>
          <a:lstStyle/>
          <a:p>
            <a:r>
              <a:rPr lang="en-US" b="1" dirty="0">
                <a:solidFill>
                  <a:schemeClr val="accent2"/>
                </a:solidFill>
              </a:rPr>
              <a:t>Spread of data </a:t>
            </a:r>
          </a:p>
        </p:txBody>
      </p:sp>
      <p:sp>
        <p:nvSpPr>
          <p:cNvPr id="3" name="Content Placeholder 2">
            <a:extLst>
              <a:ext uri="{FF2B5EF4-FFF2-40B4-BE49-F238E27FC236}">
                <a16:creationId xmlns:a16="http://schemas.microsoft.com/office/drawing/2014/main" id="{28ABFFEC-55EA-BDFA-8945-590A930EDA37}"/>
              </a:ext>
            </a:extLst>
          </p:cNvPr>
          <p:cNvSpPr>
            <a:spLocks noGrp="1"/>
          </p:cNvSpPr>
          <p:nvPr>
            <p:ph idx="1"/>
          </p:nvPr>
        </p:nvSpPr>
        <p:spPr/>
        <p:txBody>
          <a:bodyPr>
            <a:normAutofit lnSpcReduction="10000"/>
          </a:bodyPr>
          <a:lstStyle/>
          <a:p>
            <a:pPr algn="just"/>
            <a:r>
              <a:rPr lang="en-US" dirty="0"/>
              <a:t>After evaluating the variance between the simulated and observed data, we find that the observed data shows greater dispersion around the mean, leading to a higher number of outliers. </a:t>
            </a:r>
          </a:p>
          <a:p>
            <a:pPr algn="just"/>
            <a:r>
              <a:rPr lang="en-US" dirty="0"/>
              <a:t>Therefore, increasing the number of simulations could help the model better capture outliers and improve data distribution. </a:t>
            </a:r>
          </a:p>
          <a:p>
            <a:pPr algn="just"/>
            <a:r>
              <a:rPr lang="en-US" dirty="0"/>
              <a:t>we will initially run 100 simulations and, based on a visual inspection of the posterior distribution, we will assess whether this number is enough to train the model.</a:t>
            </a:r>
          </a:p>
          <a:p>
            <a:pPr algn="just"/>
            <a:r>
              <a:rPr lang="en-US" dirty="0"/>
              <a:t>However, 100 simulations could not be enough as this number was necessary to train the model to be able to catch  the true parameters given the simulated data of the baseline run </a:t>
            </a:r>
          </a:p>
        </p:txBody>
      </p:sp>
    </p:spTree>
    <p:extLst>
      <p:ext uri="{BB962C8B-B14F-4D97-AF65-F5344CB8AC3E}">
        <p14:creationId xmlns:p14="http://schemas.microsoft.com/office/powerpoint/2010/main" val="242492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A3514E-9CA1-2BA8-17D3-C6E01F52A6B1}"/>
              </a:ext>
            </a:extLst>
          </p:cNvPr>
          <p:cNvSpPr txBox="1"/>
          <p:nvPr/>
        </p:nvSpPr>
        <p:spPr>
          <a:xfrm>
            <a:off x="903409" y="2962979"/>
            <a:ext cx="4152167" cy="677108"/>
          </a:xfrm>
          <a:prstGeom prst="rect">
            <a:avLst/>
          </a:prstGeom>
          <a:noFill/>
        </p:spPr>
        <p:txBody>
          <a:bodyPr wrap="square">
            <a:spAutoFit/>
          </a:bodyPr>
          <a:lstStyle/>
          <a:p>
            <a:r>
              <a:rPr lang="en-US" sz="3800" b="1" kern="1200" dirty="0">
                <a:solidFill>
                  <a:schemeClr val="tx1"/>
                </a:solidFill>
                <a:latin typeface="+mj-lt"/>
                <a:ea typeface="+mj-ea"/>
                <a:cs typeface="+mj-cs"/>
              </a:rPr>
              <a:t>Density Plot for M</a:t>
            </a:r>
            <a:r>
              <a:rPr lang="en-US" sz="3800" b="1" kern="1200" baseline="-25000" dirty="0">
                <a:solidFill>
                  <a:schemeClr val="tx1"/>
                </a:solidFill>
                <a:latin typeface="+mj-lt"/>
                <a:ea typeface="+mj-ea"/>
                <a:cs typeface="+mj-cs"/>
              </a:rPr>
              <a:t>0</a:t>
            </a:r>
          </a:p>
        </p:txBody>
      </p:sp>
      <p:sp>
        <p:nvSpPr>
          <p:cNvPr id="9" name="TextBox 8">
            <a:extLst>
              <a:ext uri="{FF2B5EF4-FFF2-40B4-BE49-F238E27FC236}">
                <a16:creationId xmlns:a16="http://schemas.microsoft.com/office/drawing/2014/main" id="{4B2A9304-3CA1-D2ED-485F-7F7858A27C3B}"/>
              </a:ext>
            </a:extLst>
          </p:cNvPr>
          <p:cNvSpPr txBox="1"/>
          <p:nvPr/>
        </p:nvSpPr>
        <p:spPr>
          <a:xfrm>
            <a:off x="1879356" y="3640087"/>
            <a:ext cx="6097464" cy="523220"/>
          </a:xfrm>
          <a:prstGeom prst="rect">
            <a:avLst/>
          </a:prstGeom>
          <a:noFill/>
        </p:spPr>
        <p:txBody>
          <a:bodyPr wrap="square">
            <a:spAutoFit/>
          </a:bodyPr>
          <a:lstStyle/>
          <a:p>
            <a:r>
              <a:rPr lang="en-US" sz="2800" b="1" dirty="0"/>
              <a:t>n = 100</a:t>
            </a:r>
          </a:p>
        </p:txBody>
      </p:sp>
      <p:pic>
        <p:nvPicPr>
          <p:cNvPr id="11" name="Picture 10" descr="A graph showing the difference between value and value&#10;&#10;AI-generated content may be incorrect.">
            <a:extLst>
              <a:ext uri="{FF2B5EF4-FFF2-40B4-BE49-F238E27FC236}">
                <a16:creationId xmlns:a16="http://schemas.microsoft.com/office/drawing/2014/main" id="{D58E1AC9-9C6E-02E2-4955-8FC2CCF1BDE0}"/>
              </a:ext>
            </a:extLst>
          </p:cNvPr>
          <p:cNvPicPr>
            <a:picLocks noChangeAspect="1"/>
          </p:cNvPicPr>
          <p:nvPr/>
        </p:nvPicPr>
        <p:blipFill>
          <a:blip r:embed="rId2"/>
          <a:stretch>
            <a:fillRect/>
          </a:stretch>
        </p:blipFill>
        <p:spPr>
          <a:xfrm>
            <a:off x="5761252" y="1419879"/>
            <a:ext cx="6054368" cy="4149211"/>
          </a:xfrm>
          <a:prstGeom prst="rect">
            <a:avLst/>
          </a:prstGeom>
        </p:spPr>
      </p:pic>
    </p:spTree>
    <p:extLst>
      <p:ext uri="{BB962C8B-B14F-4D97-AF65-F5344CB8AC3E}">
        <p14:creationId xmlns:p14="http://schemas.microsoft.com/office/powerpoint/2010/main" val="15429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6BDD-8F52-D591-15A3-10298544ACC9}"/>
              </a:ext>
            </a:extLst>
          </p:cNvPr>
          <p:cNvSpPr>
            <a:spLocks noGrp="1"/>
          </p:cNvSpPr>
          <p:nvPr>
            <p:ph type="title"/>
          </p:nvPr>
        </p:nvSpPr>
        <p:spPr>
          <a:xfrm>
            <a:off x="706315" y="2628900"/>
            <a:ext cx="3997569" cy="1312619"/>
          </a:xfrm>
        </p:spPr>
        <p:txBody>
          <a:bodyPr>
            <a:normAutofit/>
          </a:bodyPr>
          <a:lstStyle/>
          <a:p>
            <a:r>
              <a:rPr lang="en-US" sz="3600" b="1" dirty="0"/>
              <a:t>Density plot for M</a:t>
            </a:r>
            <a:r>
              <a:rPr lang="en-US" sz="3600" b="1" baseline="-25000" dirty="0"/>
              <a:t>1</a:t>
            </a:r>
            <a:endParaRPr lang="en-US" sz="3600" b="1" dirty="0"/>
          </a:p>
        </p:txBody>
      </p:sp>
      <p:pic>
        <p:nvPicPr>
          <p:cNvPr id="5" name="Picture 4" descr="A graph of a number of data&#10;&#10;AI-generated content may be incorrect.">
            <a:extLst>
              <a:ext uri="{FF2B5EF4-FFF2-40B4-BE49-F238E27FC236}">
                <a16:creationId xmlns:a16="http://schemas.microsoft.com/office/drawing/2014/main" id="{5FF37F30-41A4-334F-3629-04148A7322BE}"/>
              </a:ext>
            </a:extLst>
          </p:cNvPr>
          <p:cNvPicPr>
            <a:picLocks noChangeAspect="1"/>
          </p:cNvPicPr>
          <p:nvPr/>
        </p:nvPicPr>
        <p:blipFill>
          <a:blip r:embed="rId2"/>
          <a:stretch>
            <a:fillRect/>
          </a:stretch>
        </p:blipFill>
        <p:spPr>
          <a:xfrm>
            <a:off x="5351928" y="1195754"/>
            <a:ext cx="6536991" cy="4596646"/>
          </a:xfrm>
          <a:prstGeom prst="rect">
            <a:avLst/>
          </a:prstGeom>
        </p:spPr>
      </p:pic>
    </p:spTree>
    <p:extLst>
      <p:ext uri="{BB962C8B-B14F-4D97-AF65-F5344CB8AC3E}">
        <p14:creationId xmlns:p14="http://schemas.microsoft.com/office/powerpoint/2010/main" val="84138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874C-80F4-7D75-692B-23C061F9702E}"/>
              </a:ext>
            </a:extLst>
          </p:cNvPr>
          <p:cNvSpPr>
            <a:spLocks noGrp="1"/>
          </p:cNvSpPr>
          <p:nvPr>
            <p:ph type="title"/>
          </p:nvPr>
        </p:nvSpPr>
        <p:spPr>
          <a:xfrm>
            <a:off x="794239" y="2769576"/>
            <a:ext cx="3953608" cy="1084019"/>
          </a:xfrm>
        </p:spPr>
        <p:txBody>
          <a:bodyPr>
            <a:normAutofit/>
          </a:bodyPr>
          <a:lstStyle/>
          <a:p>
            <a:r>
              <a:rPr lang="en-US" sz="3600" b="1" dirty="0"/>
              <a:t>Density plot for M</a:t>
            </a:r>
            <a:r>
              <a:rPr lang="en-US" sz="3600" b="1" baseline="-25000" dirty="0"/>
              <a:t>2</a:t>
            </a:r>
            <a:endParaRPr lang="en-US" sz="3600" b="1" dirty="0"/>
          </a:p>
        </p:txBody>
      </p:sp>
      <p:pic>
        <p:nvPicPr>
          <p:cNvPr id="5" name="Picture 4" descr="A graph of a number of data&#10;&#10;AI-generated content may be incorrect.">
            <a:extLst>
              <a:ext uri="{FF2B5EF4-FFF2-40B4-BE49-F238E27FC236}">
                <a16:creationId xmlns:a16="http://schemas.microsoft.com/office/drawing/2014/main" id="{5110F84E-267C-7655-DE93-63FE5624549C}"/>
              </a:ext>
            </a:extLst>
          </p:cNvPr>
          <p:cNvPicPr>
            <a:picLocks noChangeAspect="1"/>
          </p:cNvPicPr>
          <p:nvPr/>
        </p:nvPicPr>
        <p:blipFill>
          <a:blip r:embed="rId2"/>
          <a:stretch>
            <a:fillRect/>
          </a:stretch>
        </p:blipFill>
        <p:spPr>
          <a:xfrm>
            <a:off x="5509846" y="1242669"/>
            <a:ext cx="6364653" cy="4372662"/>
          </a:xfrm>
          <a:prstGeom prst="rect">
            <a:avLst/>
          </a:prstGeom>
        </p:spPr>
      </p:pic>
      <p:sp>
        <p:nvSpPr>
          <p:cNvPr id="6" name="TextBox 5">
            <a:extLst>
              <a:ext uri="{FF2B5EF4-FFF2-40B4-BE49-F238E27FC236}">
                <a16:creationId xmlns:a16="http://schemas.microsoft.com/office/drawing/2014/main" id="{FB863490-98BA-A0B8-F7EF-EDEE12BD9F8C}"/>
              </a:ext>
            </a:extLst>
          </p:cNvPr>
          <p:cNvSpPr txBox="1"/>
          <p:nvPr/>
        </p:nvSpPr>
        <p:spPr>
          <a:xfrm>
            <a:off x="1688123" y="3670238"/>
            <a:ext cx="2743200" cy="366713"/>
          </a:xfrm>
          <a:prstGeom prst="rect">
            <a:avLst/>
          </a:prstGeom>
          <a:noFill/>
        </p:spPr>
        <p:txBody>
          <a:bodyPr wrap="square" rtlCol="0">
            <a:spAutoFit/>
          </a:bodyPr>
          <a:lstStyle/>
          <a:p>
            <a:r>
              <a:rPr lang="en-US" b="1" dirty="0"/>
              <a:t>n = 100 simulations</a:t>
            </a:r>
          </a:p>
        </p:txBody>
      </p:sp>
    </p:spTree>
    <p:extLst>
      <p:ext uri="{BB962C8B-B14F-4D97-AF65-F5344CB8AC3E}">
        <p14:creationId xmlns:p14="http://schemas.microsoft.com/office/powerpoint/2010/main" val="222561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84B0-A0D4-037A-5697-9E9593F1FC91}"/>
              </a:ext>
            </a:extLst>
          </p:cNvPr>
          <p:cNvSpPr>
            <a:spLocks noGrp="1"/>
          </p:cNvSpPr>
          <p:nvPr>
            <p:ph type="title"/>
          </p:nvPr>
        </p:nvSpPr>
        <p:spPr>
          <a:xfrm>
            <a:off x="688731" y="2637692"/>
            <a:ext cx="3856892" cy="1110396"/>
          </a:xfrm>
        </p:spPr>
        <p:txBody>
          <a:bodyPr>
            <a:normAutofit/>
          </a:bodyPr>
          <a:lstStyle/>
          <a:p>
            <a:r>
              <a:rPr lang="en-US" sz="3600" b="1" dirty="0"/>
              <a:t>Density plot for M</a:t>
            </a:r>
            <a:r>
              <a:rPr lang="en-US" sz="3600" b="1" baseline="-25000" dirty="0"/>
              <a:t>3</a:t>
            </a:r>
            <a:endParaRPr lang="en-US" sz="3600" b="1" dirty="0"/>
          </a:p>
        </p:txBody>
      </p:sp>
      <p:pic>
        <p:nvPicPr>
          <p:cNvPr id="5" name="Picture 4" descr="A graph of a number of data&#10;&#10;AI-generated content may be incorrect.">
            <a:extLst>
              <a:ext uri="{FF2B5EF4-FFF2-40B4-BE49-F238E27FC236}">
                <a16:creationId xmlns:a16="http://schemas.microsoft.com/office/drawing/2014/main" id="{5D931DBD-5704-6D2C-CB3F-E7AE1D9F89E4}"/>
              </a:ext>
            </a:extLst>
          </p:cNvPr>
          <p:cNvPicPr>
            <a:picLocks noChangeAspect="1"/>
          </p:cNvPicPr>
          <p:nvPr/>
        </p:nvPicPr>
        <p:blipFill>
          <a:blip r:embed="rId2"/>
          <a:stretch>
            <a:fillRect/>
          </a:stretch>
        </p:blipFill>
        <p:spPr>
          <a:xfrm>
            <a:off x="5153112" y="1089605"/>
            <a:ext cx="7038888" cy="4678790"/>
          </a:xfrm>
          <a:prstGeom prst="rect">
            <a:avLst/>
          </a:prstGeom>
        </p:spPr>
      </p:pic>
    </p:spTree>
    <p:extLst>
      <p:ext uri="{BB962C8B-B14F-4D97-AF65-F5344CB8AC3E}">
        <p14:creationId xmlns:p14="http://schemas.microsoft.com/office/powerpoint/2010/main" val="309521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4E6B-BA59-5A3D-5D65-E4988BC0BABD}"/>
              </a:ext>
            </a:extLst>
          </p:cNvPr>
          <p:cNvSpPr>
            <a:spLocks noGrp="1"/>
          </p:cNvSpPr>
          <p:nvPr>
            <p:ph type="title"/>
          </p:nvPr>
        </p:nvSpPr>
        <p:spPr>
          <a:xfrm>
            <a:off x="697523" y="2860613"/>
            <a:ext cx="3953608" cy="1136773"/>
          </a:xfrm>
        </p:spPr>
        <p:txBody>
          <a:bodyPr>
            <a:normAutofit/>
          </a:bodyPr>
          <a:lstStyle/>
          <a:p>
            <a:r>
              <a:rPr lang="en-US" sz="3600" b="1" dirty="0"/>
              <a:t>Density plot for M</a:t>
            </a:r>
            <a:r>
              <a:rPr lang="en-US" sz="3600" b="1" baseline="-25000" dirty="0"/>
              <a:t>4</a:t>
            </a:r>
            <a:endParaRPr lang="en-US" sz="3600" b="1" dirty="0"/>
          </a:p>
        </p:txBody>
      </p:sp>
      <p:pic>
        <p:nvPicPr>
          <p:cNvPr id="4" name="Picture 3" descr="A graph of a number of data&#10;&#10;AI-generated content may be incorrect.">
            <a:extLst>
              <a:ext uri="{FF2B5EF4-FFF2-40B4-BE49-F238E27FC236}">
                <a16:creationId xmlns:a16="http://schemas.microsoft.com/office/drawing/2014/main" id="{A1EFB4DF-7560-F622-A1C2-59198D7625D0}"/>
              </a:ext>
            </a:extLst>
          </p:cNvPr>
          <p:cNvPicPr>
            <a:picLocks noChangeAspect="1"/>
          </p:cNvPicPr>
          <p:nvPr/>
        </p:nvPicPr>
        <p:blipFill>
          <a:blip r:embed="rId2"/>
          <a:stretch>
            <a:fillRect/>
          </a:stretch>
        </p:blipFill>
        <p:spPr>
          <a:xfrm>
            <a:off x="5656385" y="1217630"/>
            <a:ext cx="6261408" cy="4422740"/>
          </a:xfrm>
          <a:prstGeom prst="rect">
            <a:avLst/>
          </a:prstGeom>
        </p:spPr>
      </p:pic>
    </p:spTree>
    <p:extLst>
      <p:ext uri="{BB962C8B-B14F-4D97-AF65-F5344CB8AC3E}">
        <p14:creationId xmlns:p14="http://schemas.microsoft.com/office/powerpoint/2010/main" val="92477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3186-718B-5886-864C-9FD3A17B4218}"/>
              </a:ext>
            </a:extLst>
          </p:cNvPr>
          <p:cNvSpPr>
            <a:spLocks noGrp="1"/>
          </p:cNvSpPr>
          <p:nvPr>
            <p:ph type="title"/>
          </p:nvPr>
        </p:nvSpPr>
        <p:spPr>
          <a:xfrm>
            <a:off x="829407" y="2766218"/>
            <a:ext cx="3821723" cy="1325563"/>
          </a:xfrm>
        </p:spPr>
        <p:txBody>
          <a:bodyPr>
            <a:normAutofit/>
          </a:bodyPr>
          <a:lstStyle/>
          <a:p>
            <a:r>
              <a:rPr lang="en-US" sz="3600" b="1" dirty="0"/>
              <a:t>Density plot for M</a:t>
            </a:r>
            <a:r>
              <a:rPr lang="en-US" sz="3600" b="1" baseline="-25000" dirty="0"/>
              <a:t>5</a:t>
            </a:r>
            <a:endParaRPr lang="en-US" sz="3600" b="1" dirty="0"/>
          </a:p>
        </p:txBody>
      </p:sp>
      <p:pic>
        <p:nvPicPr>
          <p:cNvPr id="4" name="Picture 3" descr="A diagram of a number of values&#10;&#10;AI-generated content may be incorrect.">
            <a:extLst>
              <a:ext uri="{FF2B5EF4-FFF2-40B4-BE49-F238E27FC236}">
                <a16:creationId xmlns:a16="http://schemas.microsoft.com/office/drawing/2014/main" id="{E8A2C67F-73C4-9E7D-637D-1B1D2E1BD201}"/>
              </a:ext>
            </a:extLst>
          </p:cNvPr>
          <p:cNvPicPr>
            <a:picLocks noChangeAspect="1"/>
          </p:cNvPicPr>
          <p:nvPr/>
        </p:nvPicPr>
        <p:blipFill>
          <a:blip r:embed="rId2"/>
          <a:stretch>
            <a:fillRect/>
          </a:stretch>
        </p:blipFill>
        <p:spPr>
          <a:xfrm>
            <a:off x="4747845" y="1151792"/>
            <a:ext cx="7153531" cy="4754742"/>
          </a:xfrm>
          <a:prstGeom prst="rect">
            <a:avLst/>
          </a:prstGeom>
        </p:spPr>
      </p:pic>
    </p:spTree>
    <p:extLst>
      <p:ext uri="{BB962C8B-B14F-4D97-AF65-F5344CB8AC3E}">
        <p14:creationId xmlns:p14="http://schemas.microsoft.com/office/powerpoint/2010/main" val="4230452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DDE1-054C-0700-814C-8DE30DD99844}"/>
              </a:ext>
            </a:extLst>
          </p:cNvPr>
          <p:cNvSpPr>
            <a:spLocks noGrp="1"/>
          </p:cNvSpPr>
          <p:nvPr>
            <p:ph type="title"/>
          </p:nvPr>
        </p:nvSpPr>
        <p:spPr/>
        <p:txBody>
          <a:bodyPr/>
          <a:lstStyle/>
          <a:p>
            <a:r>
              <a:rPr lang="en-US" b="1" dirty="0">
                <a:solidFill>
                  <a:schemeClr val="accent2"/>
                </a:solidFill>
              </a:rPr>
              <a:t>Sampling problems </a:t>
            </a:r>
          </a:p>
        </p:txBody>
      </p:sp>
      <p:sp>
        <p:nvSpPr>
          <p:cNvPr id="3" name="Content Placeholder 2">
            <a:extLst>
              <a:ext uri="{FF2B5EF4-FFF2-40B4-BE49-F238E27FC236}">
                <a16:creationId xmlns:a16="http://schemas.microsoft.com/office/drawing/2014/main" id="{6DE90939-6334-1FFE-466F-EBB3FD565FA5}"/>
              </a:ext>
            </a:extLst>
          </p:cNvPr>
          <p:cNvSpPr>
            <a:spLocks noGrp="1"/>
          </p:cNvSpPr>
          <p:nvPr>
            <p:ph idx="1"/>
          </p:nvPr>
        </p:nvSpPr>
        <p:spPr>
          <a:xfrm>
            <a:off x="838200" y="1825625"/>
            <a:ext cx="10515600" cy="891198"/>
          </a:xfrm>
        </p:spPr>
        <p:txBody>
          <a:bodyPr/>
          <a:lstStyle/>
          <a:p>
            <a:pPr marL="0" indent="0">
              <a:buNone/>
            </a:pPr>
            <a:r>
              <a:rPr lang="en-US" dirty="0"/>
              <a:t>With 100 simulations and by considering the observed data as the true value, only 0.0981% of the samples are accepted </a:t>
            </a:r>
          </a:p>
        </p:txBody>
      </p:sp>
    </p:spTree>
    <p:extLst>
      <p:ext uri="{BB962C8B-B14F-4D97-AF65-F5344CB8AC3E}">
        <p14:creationId xmlns:p14="http://schemas.microsoft.com/office/powerpoint/2010/main" val="44422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5D0F-36C3-7C1A-2A14-66C4B6747ECC}"/>
              </a:ext>
            </a:extLst>
          </p:cNvPr>
          <p:cNvSpPr>
            <a:spLocks noGrp="1"/>
          </p:cNvSpPr>
          <p:nvPr>
            <p:ph type="title"/>
          </p:nvPr>
        </p:nvSpPr>
        <p:spPr/>
        <p:txBody>
          <a:bodyPr>
            <a:normAutofit/>
          </a:bodyPr>
          <a:lstStyle/>
          <a:p>
            <a:r>
              <a:rPr lang="en-US" sz="4000" b="1" dirty="0">
                <a:solidFill>
                  <a:schemeClr val="accent2"/>
                </a:solidFill>
              </a:rPr>
              <a:t>Objective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FE02A-552F-C837-83F1-E0D53885DD31}"/>
                  </a:ext>
                </a:extLst>
              </p:cNvPr>
              <p:cNvSpPr>
                <a:spLocks noGrp="1"/>
              </p:cNvSpPr>
              <p:nvPr>
                <p:ph idx="1"/>
              </p:nvPr>
            </p:nvSpPr>
            <p:spPr>
              <a:xfrm>
                <a:off x="838199" y="1617549"/>
                <a:ext cx="10670931" cy="2242273"/>
              </a:xfrm>
            </p:spPr>
            <p:txBody>
              <a:bodyPr>
                <a:noAutofit/>
              </a:bodyPr>
              <a:lstStyle/>
              <a:p>
                <a:pPr algn="just">
                  <a:lnSpc>
                    <a:spcPct val="170000"/>
                  </a:lnSpc>
                </a:pPr>
                <a:r>
                  <a:rPr lang="en-US" sz="2400" dirty="0"/>
                  <a:t>Finding the true Manning's value, using the Baseline simulation's Manning's as the true value. </a:t>
                </a:r>
              </a:p>
              <a:p>
                <a:pPr algn="just">
                  <a:lnSpc>
                    <a:spcPct val="170000"/>
                  </a:lnSpc>
                </a:pPr>
                <a:r>
                  <a:rPr lang="en-US" sz="2400" dirty="0"/>
                  <a:t>The observed data for the posterior distribution P(</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d>
                      <m:dPr>
                        <m:beg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𝑜𝑏𝑠</m:t>
                            </m:r>
                          </m:sub>
                        </m:sSub>
                      </m:e>
                    </m:d>
                  </m:oMath>
                </a14:m>
                <a:r>
                  <a:rPr lang="en-US" sz="2400" dirty="0"/>
                  <a:t> are the one that are generated from Hydrodata instead of the simulated data that are generated from the baseline run .</a:t>
                </a:r>
              </a:p>
            </p:txBody>
          </p:sp>
        </mc:Choice>
        <mc:Fallback xmlns="">
          <p:sp>
            <p:nvSpPr>
              <p:cNvPr id="3" name="Content Placeholder 2">
                <a:extLst>
                  <a:ext uri="{FF2B5EF4-FFF2-40B4-BE49-F238E27FC236}">
                    <a16:creationId xmlns:a16="http://schemas.microsoft.com/office/drawing/2014/main" id="{C47FE02A-552F-C837-83F1-E0D53885DD31}"/>
                  </a:ext>
                </a:extLst>
              </p:cNvPr>
              <p:cNvSpPr>
                <a:spLocks noGrp="1" noRot="1" noChangeAspect="1" noMove="1" noResize="1" noEditPoints="1" noAdjustHandles="1" noChangeArrowheads="1" noChangeShapeType="1" noTextEdit="1"/>
              </p:cNvSpPr>
              <p:nvPr>
                <p:ph idx="1"/>
              </p:nvPr>
            </p:nvSpPr>
            <p:spPr>
              <a:xfrm>
                <a:off x="838199" y="1617549"/>
                <a:ext cx="10670931" cy="2242273"/>
              </a:xfrm>
              <a:blipFill>
                <a:blip r:embed="rId2"/>
                <a:stretch>
                  <a:fillRect l="-713" r="-831" b="-51977"/>
                </a:stretch>
              </a:blipFill>
            </p:spPr>
            <p:txBody>
              <a:bodyPr/>
              <a:lstStyle/>
              <a:p>
                <a:r>
                  <a:rPr lang="en-US">
                    <a:noFill/>
                  </a:rPr>
                  <a:t> </a:t>
                </a:r>
              </a:p>
            </p:txBody>
          </p:sp>
        </mc:Fallback>
      </mc:AlternateContent>
    </p:spTree>
    <p:extLst>
      <p:ext uri="{BB962C8B-B14F-4D97-AF65-F5344CB8AC3E}">
        <p14:creationId xmlns:p14="http://schemas.microsoft.com/office/powerpoint/2010/main" val="367008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1D1F-7568-9C68-04B6-B52F819FC24D}"/>
              </a:ext>
            </a:extLst>
          </p:cNvPr>
          <p:cNvSpPr>
            <a:spLocks noGrp="1"/>
          </p:cNvSpPr>
          <p:nvPr>
            <p:ph type="title"/>
          </p:nvPr>
        </p:nvSpPr>
        <p:spPr>
          <a:xfrm>
            <a:off x="987669" y="532179"/>
            <a:ext cx="10515600" cy="1325563"/>
          </a:xfrm>
        </p:spPr>
        <p:txBody>
          <a:bodyPr/>
          <a:lstStyle/>
          <a:p>
            <a:r>
              <a:rPr lang="en-US" b="1" dirty="0">
                <a:solidFill>
                  <a:schemeClr val="accent2"/>
                </a:solidFill>
              </a:rPr>
              <a:t>Spread of Data</a:t>
            </a:r>
          </a:p>
        </p:txBody>
      </p:sp>
      <p:sp>
        <p:nvSpPr>
          <p:cNvPr id="3" name="Content Placeholder 2">
            <a:extLst>
              <a:ext uri="{FF2B5EF4-FFF2-40B4-BE49-F238E27FC236}">
                <a16:creationId xmlns:a16="http://schemas.microsoft.com/office/drawing/2014/main" id="{F707B068-BD36-DDBC-E69F-1C0AE786DFD2}"/>
              </a:ext>
            </a:extLst>
          </p:cNvPr>
          <p:cNvSpPr>
            <a:spLocks noGrp="1"/>
          </p:cNvSpPr>
          <p:nvPr>
            <p:ph idx="1"/>
          </p:nvPr>
        </p:nvSpPr>
        <p:spPr>
          <a:xfrm>
            <a:off x="838200" y="1763468"/>
            <a:ext cx="10515600" cy="4351338"/>
          </a:xfrm>
        </p:spPr>
        <p:txBody>
          <a:bodyPr/>
          <a:lstStyle/>
          <a:p>
            <a:r>
              <a:rPr lang="en-US" dirty="0"/>
              <a:t>After assessing the posterior distribution, we can conclude that the model has not been trained well on 100 simulations </a:t>
            </a:r>
          </a:p>
          <a:p>
            <a:r>
              <a:rPr lang="en-US" dirty="0"/>
              <a:t>I ran 400 simulations to train the model to learn and explore more the outliers</a:t>
            </a:r>
          </a:p>
        </p:txBody>
      </p:sp>
    </p:spTree>
    <p:extLst>
      <p:ext uri="{BB962C8B-B14F-4D97-AF65-F5344CB8AC3E}">
        <p14:creationId xmlns:p14="http://schemas.microsoft.com/office/powerpoint/2010/main" val="267946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F1FB7-6021-FD20-2083-E47A6CF9CE29}"/>
              </a:ext>
            </a:extLst>
          </p:cNvPr>
          <p:cNvSpPr>
            <a:spLocks noGrp="1"/>
          </p:cNvSpPr>
          <p:nvPr>
            <p:ph type="title"/>
          </p:nvPr>
        </p:nvSpPr>
        <p:spPr>
          <a:xfrm>
            <a:off x="838199" y="414445"/>
            <a:ext cx="3966463" cy="5571900"/>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Density Plot for M</a:t>
            </a:r>
            <a:r>
              <a:rPr lang="en-US" sz="3600" b="1" kern="1200" baseline="-25000" dirty="0">
                <a:solidFill>
                  <a:schemeClr val="tx1"/>
                </a:solidFill>
                <a:latin typeface="+mj-lt"/>
                <a:ea typeface="+mj-ea"/>
                <a:cs typeface="+mj-cs"/>
              </a:rPr>
              <a:t>0</a:t>
            </a:r>
            <a:br>
              <a:rPr lang="en-US" sz="3600" b="1" kern="1200" baseline="-25000" dirty="0">
                <a:solidFill>
                  <a:schemeClr val="tx1"/>
                </a:solidFill>
                <a:latin typeface="+mj-lt"/>
                <a:ea typeface="+mj-ea"/>
                <a:cs typeface="+mj-cs"/>
              </a:rPr>
            </a:br>
            <a:endParaRPr lang="en-US" sz="3600" b="1" kern="1200" dirty="0">
              <a:solidFill>
                <a:schemeClr val="tx1"/>
              </a:solidFill>
              <a:latin typeface="+mj-lt"/>
              <a:ea typeface="+mj-ea"/>
              <a:cs typeface="+mj-cs"/>
            </a:endParaRPr>
          </a:p>
        </p:txBody>
      </p:sp>
      <p:pic>
        <p:nvPicPr>
          <p:cNvPr id="4" name="Picture 3" descr="A graph of a number of lines&#10;&#10;AI-generated content may be incorrect.">
            <a:extLst>
              <a:ext uri="{FF2B5EF4-FFF2-40B4-BE49-F238E27FC236}">
                <a16:creationId xmlns:a16="http://schemas.microsoft.com/office/drawing/2014/main" id="{F5A9DF51-44F3-6002-9AC7-EEAC973A143E}"/>
              </a:ext>
            </a:extLst>
          </p:cNvPr>
          <p:cNvPicPr>
            <a:picLocks noChangeAspect="1"/>
          </p:cNvPicPr>
          <p:nvPr/>
        </p:nvPicPr>
        <p:blipFill>
          <a:blip r:embed="rId3"/>
          <a:stretch>
            <a:fillRect/>
          </a:stretch>
        </p:blipFill>
        <p:spPr>
          <a:xfrm>
            <a:off x="5766307" y="1270977"/>
            <a:ext cx="5461000" cy="4140200"/>
          </a:xfrm>
          <a:prstGeom prst="rect">
            <a:avLst/>
          </a:prstGeom>
        </p:spPr>
      </p:pic>
      <p:sp>
        <p:nvSpPr>
          <p:cNvPr id="6" name="TextBox 5">
            <a:extLst>
              <a:ext uri="{FF2B5EF4-FFF2-40B4-BE49-F238E27FC236}">
                <a16:creationId xmlns:a16="http://schemas.microsoft.com/office/drawing/2014/main" id="{F9B63739-B523-71E5-8489-1286AE9821ED}"/>
              </a:ext>
            </a:extLst>
          </p:cNvPr>
          <p:cNvSpPr txBox="1"/>
          <p:nvPr/>
        </p:nvSpPr>
        <p:spPr>
          <a:xfrm>
            <a:off x="2097026" y="3717876"/>
            <a:ext cx="3121269" cy="461665"/>
          </a:xfrm>
          <a:prstGeom prst="rect">
            <a:avLst/>
          </a:prstGeom>
          <a:noFill/>
        </p:spPr>
        <p:txBody>
          <a:bodyPr wrap="square" rtlCol="0">
            <a:spAutoFit/>
          </a:bodyPr>
          <a:lstStyle/>
          <a:p>
            <a:r>
              <a:rPr lang="en-US" sz="2400" b="1" dirty="0"/>
              <a:t>n = 400</a:t>
            </a:r>
          </a:p>
        </p:txBody>
      </p:sp>
    </p:spTree>
    <p:extLst>
      <p:ext uri="{BB962C8B-B14F-4D97-AF65-F5344CB8AC3E}">
        <p14:creationId xmlns:p14="http://schemas.microsoft.com/office/powerpoint/2010/main" val="403290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DE3E6-6F45-B535-D8F2-84E726FC63A0}"/>
              </a:ext>
            </a:extLst>
          </p:cNvPr>
          <p:cNvSpPr>
            <a:spLocks noGrp="1"/>
          </p:cNvSpPr>
          <p:nvPr>
            <p:ph type="title"/>
          </p:nvPr>
        </p:nvSpPr>
        <p:spPr>
          <a:xfrm>
            <a:off x="571742" y="2614703"/>
            <a:ext cx="4841838" cy="1213850"/>
          </a:xfrm>
        </p:spPr>
        <p:txBody>
          <a:bodyPr vert="horz" lIns="91440" tIns="45720" rIns="91440" bIns="45720" rtlCol="0" anchor="ctr">
            <a:normAutofit/>
          </a:bodyPr>
          <a:lstStyle/>
          <a:p>
            <a:pPr algn="ctr"/>
            <a:r>
              <a:rPr lang="en-US" sz="3200" b="1" dirty="0"/>
              <a:t>Density plot for M</a:t>
            </a:r>
            <a:r>
              <a:rPr lang="en-US" sz="3200" b="1" baseline="-25000" dirty="0"/>
              <a:t>1</a:t>
            </a:r>
            <a:endParaRPr lang="en-US" sz="3200" b="1" dirty="0"/>
          </a:p>
        </p:txBody>
      </p:sp>
      <p:sp>
        <p:nvSpPr>
          <p:cNvPr id="6" name="TextBox 5">
            <a:extLst>
              <a:ext uri="{FF2B5EF4-FFF2-40B4-BE49-F238E27FC236}">
                <a16:creationId xmlns:a16="http://schemas.microsoft.com/office/drawing/2014/main" id="{C2F71B1F-4CDA-2B29-39D5-2B4786E19658}"/>
              </a:ext>
            </a:extLst>
          </p:cNvPr>
          <p:cNvSpPr txBox="1"/>
          <p:nvPr/>
        </p:nvSpPr>
        <p:spPr>
          <a:xfrm>
            <a:off x="2127455" y="3701534"/>
            <a:ext cx="6097464" cy="523220"/>
          </a:xfrm>
          <a:prstGeom prst="rect">
            <a:avLst/>
          </a:prstGeom>
          <a:noFill/>
        </p:spPr>
        <p:txBody>
          <a:bodyPr wrap="square">
            <a:spAutoFit/>
          </a:bodyPr>
          <a:lstStyle/>
          <a:p>
            <a:r>
              <a:rPr lang="en-US" sz="2800" b="1" dirty="0"/>
              <a:t>n = 400</a:t>
            </a:r>
          </a:p>
        </p:txBody>
      </p:sp>
      <p:pic>
        <p:nvPicPr>
          <p:cNvPr id="8" name="Picture 7" descr="A graph of a number of points&#10;&#10;AI-generated content may be incorrect.">
            <a:extLst>
              <a:ext uri="{FF2B5EF4-FFF2-40B4-BE49-F238E27FC236}">
                <a16:creationId xmlns:a16="http://schemas.microsoft.com/office/drawing/2014/main" id="{733455CA-A4C0-9E18-4C20-9B0E831CFC9B}"/>
              </a:ext>
            </a:extLst>
          </p:cNvPr>
          <p:cNvPicPr>
            <a:picLocks noChangeAspect="1"/>
          </p:cNvPicPr>
          <p:nvPr/>
        </p:nvPicPr>
        <p:blipFill>
          <a:blip r:embed="rId2"/>
          <a:stretch>
            <a:fillRect/>
          </a:stretch>
        </p:blipFill>
        <p:spPr>
          <a:xfrm>
            <a:off x="5633916" y="1151528"/>
            <a:ext cx="5461000" cy="4140200"/>
          </a:xfrm>
          <a:prstGeom prst="rect">
            <a:avLst/>
          </a:prstGeom>
        </p:spPr>
      </p:pic>
    </p:spTree>
    <p:extLst>
      <p:ext uri="{BB962C8B-B14F-4D97-AF65-F5344CB8AC3E}">
        <p14:creationId xmlns:p14="http://schemas.microsoft.com/office/powerpoint/2010/main" val="29343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E3CC21-170C-93E6-F905-F5FB505B33B6}"/>
              </a:ext>
            </a:extLst>
          </p:cNvPr>
          <p:cNvSpPr txBox="1"/>
          <p:nvPr/>
        </p:nvSpPr>
        <p:spPr>
          <a:xfrm>
            <a:off x="1220230" y="3167390"/>
            <a:ext cx="3384042" cy="523220"/>
          </a:xfrm>
          <a:prstGeom prst="rect">
            <a:avLst/>
          </a:prstGeom>
          <a:noFill/>
        </p:spPr>
        <p:txBody>
          <a:bodyPr wrap="square">
            <a:spAutoFit/>
          </a:bodyPr>
          <a:lstStyle/>
          <a:p>
            <a:r>
              <a:rPr lang="en-US" sz="2800" b="1" dirty="0"/>
              <a:t>Density plot for M</a:t>
            </a:r>
            <a:r>
              <a:rPr lang="en-US" sz="2800" b="1" baseline="-25000" dirty="0"/>
              <a:t>2</a:t>
            </a:r>
            <a:endParaRPr lang="en-US" sz="2800" dirty="0"/>
          </a:p>
        </p:txBody>
      </p:sp>
      <p:sp>
        <p:nvSpPr>
          <p:cNvPr id="3" name="TextBox 2">
            <a:extLst>
              <a:ext uri="{FF2B5EF4-FFF2-40B4-BE49-F238E27FC236}">
                <a16:creationId xmlns:a16="http://schemas.microsoft.com/office/drawing/2014/main" id="{197BB37A-684D-ADD0-0325-DDA58BCB8D76}"/>
              </a:ext>
            </a:extLst>
          </p:cNvPr>
          <p:cNvSpPr txBox="1"/>
          <p:nvPr/>
        </p:nvSpPr>
        <p:spPr>
          <a:xfrm>
            <a:off x="1932110" y="3815834"/>
            <a:ext cx="6097464" cy="492443"/>
          </a:xfrm>
          <a:prstGeom prst="rect">
            <a:avLst/>
          </a:prstGeom>
          <a:noFill/>
        </p:spPr>
        <p:txBody>
          <a:bodyPr wrap="square">
            <a:spAutoFit/>
          </a:bodyPr>
          <a:lstStyle/>
          <a:p>
            <a:r>
              <a:rPr lang="en-US" sz="2600" b="1" dirty="0"/>
              <a:t>n = 400</a:t>
            </a:r>
          </a:p>
        </p:txBody>
      </p:sp>
      <p:pic>
        <p:nvPicPr>
          <p:cNvPr id="6" name="Picture 5" descr="A graph of a function&#10;&#10;AI-generated content may be incorrect.">
            <a:extLst>
              <a:ext uri="{FF2B5EF4-FFF2-40B4-BE49-F238E27FC236}">
                <a16:creationId xmlns:a16="http://schemas.microsoft.com/office/drawing/2014/main" id="{961F6AFA-9280-34D9-32A7-B709C560710F}"/>
              </a:ext>
            </a:extLst>
          </p:cNvPr>
          <p:cNvPicPr>
            <a:picLocks noChangeAspect="1"/>
          </p:cNvPicPr>
          <p:nvPr/>
        </p:nvPicPr>
        <p:blipFill>
          <a:blip r:embed="rId2"/>
          <a:stretch>
            <a:fillRect/>
          </a:stretch>
        </p:blipFill>
        <p:spPr>
          <a:xfrm>
            <a:off x="5696438" y="1235808"/>
            <a:ext cx="5511800" cy="4140200"/>
          </a:xfrm>
          <a:prstGeom prst="rect">
            <a:avLst/>
          </a:prstGeom>
        </p:spPr>
      </p:pic>
    </p:spTree>
    <p:extLst>
      <p:ext uri="{BB962C8B-B14F-4D97-AF65-F5344CB8AC3E}">
        <p14:creationId xmlns:p14="http://schemas.microsoft.com/office/powerpoint/2010/main" val="1145728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5E8770-C411-BF3C-246A-92FF80E88960}"/>
              </a:ext>
            </a:extLst>
          </p:cNvPr>
          <p:cNvSpPr txBox="1"/>
          <p:nvPr/>
        </p:nvSpPr>
        <p:spPr>
          <a:xfrm>
            <a:off x="1047235" y="3010241"/>
            <a:ext cx="6098058" cy="523220"/>
          </a:xfrm>
          <a:prstGeom prst="rect">
            <a:avLst/>
          </a:prstGeom>
          <a:noFill/>
        </p:spPr>
        <p:txBody>
          <a:bodyPr wrap="square">
            <a:spAutoFit/>
          </a:bodyPr>
          <a:lstStyle/>
          <a:p>
            <a:r>
              <a:rPr lang="en-US" sz="2800" b="1" dirty="0"/>
              <a:t>Density plot for M</a:t>
            </a:r>
            <a:r>
              <a:rPr lang="en-US" sz="2800" b="1" baseline="-25000" dirty="0"/>
              <a:t>3</a:t>
            </a:r>
            <a:endParaRPr lang="en-US" sz="2800" dirty="0"/>
          </a:p>
        </p:txBody>
      </p:sp>
      <p:sp>
        <p:nvSpPr>
          <p:cNvPr id="3" name="TextBox 2">
            <a:extLst>
              <a:ext uri="{FF2B5EF4-FFF2-40B4-BE49-F238E27FC236}">
                <a16:creationId xmlns:a16="http://schemas.microsoft.com/office/drawing/2014/main" id="{E59DDF09-4826-95C3-A37E-F3CD7E9C7A69}"/>
              </a:ext>
            </a:extLst>
          </p:cNvPr>
          <p:cNvSpPr txBox="1"/>
          <p:nvPr/>
        </p:nvSpPr>
        <p:spPr>
          <a:xfrm>
            <a:off x="1809019" y="3533461"/>
            <a:ext cx="6097464" cy="477054"/>
          </a:xfrm>
          <a:prstGeom prst="rect">
            <a:avLst/>
          </a:prstGeom>
          <a:noFill/>
        </p:spPr>
        <p:txBody>
          <a:bodyPr wrap="square">
            <a:spAutoFit/>
          </a:bodyPr>
          <a:lstStyle/>
          <a:p>
            <a:r>
              <a:rPr lang="en-US" sz="2500" b="1" dirty="0"/>
              <a:t>n = 400</a:t>
            </a:r>
          </a:p>
        </p:txBody>
      </p:sp>
      <p:pic>
        <p:nvPicPr>
          <p:cNvPr id="6" name="Picture 5" descr="A graph of a line graph&#10;&#10;AI-generated content may be incorrect.">
            <a:extLst>
              <a:ext uri="{FF2B5EF4-FFF2-40B4-BE49-F238E27FC236}">
                <a16:creationId xmlns:a16="http://schemas.microsoft.com/office/drawing/2014/main" id="{AF188794-8630-5423-0F1E-4B6DF34546D3}"/>
              </a:ext>
            </a:extLst>
          </p:cNvPr>
          <p:cNvPicPr>
            <a:picLocks noChangeAspect="1"/>
          </p:cNvPicPr>
          <p:nvPr/>
        </p:nvPicPr>
        <p:blipFill>
          <a:blip r:embed="rId2"/>
          <a:stretch>
            <a:fillRect/>
          </a:stretch>
        </p:blipFill>
        <p:spPr>
          <a:xfrm>
            <a:off x="5689600" y="1279798"/>
            <a:ext cx="5384800" cy="4140200"/>
          </a:xfrm>
          <a:prstGeom prst="rect">
            <a:avLst/>
          </a:prstGeom>
        </p:spPr>
      </p:pic>
    </p:spTree>
    <p:extLst>
      <p:ext uri="{BB962C8B-B14F-4D97-AF65-F5344CB8AC3E}">
        <p14:creationId xmlns:p14="http://schemas.microsoft.com/office/powerpoint/2010/main" val="340260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3478D7-8641-98FC-66C5-94CA5D7410BD}"/>
              </a:ext>
            </a:extLst>
          </p:cNvPr>
          <p:cNvSpPr txBox="1"/>
          <p:nvPr/>
        </p:nvSpPr>
        <p:spPr>
          <a:xfrm>
            <a:off x="655595" y="3167390"/>
            <a:ext cx="6098058" cy="523220"/>
          </a:xfrm>
          <a:prstGeom prst="rect">
            <a:avLst/>
          </a:prstGeom>
          <a:noFill/>
        </p:spPr>
        <p:txBody>
          <a:bodyPr wrap="square">
            <a:spAutoFit/>
          </a:bodyPr>
          <a:lstStyle/>
          <a:p>
            <a:r>
              <a:rPr lang="en-US" sz="2800" b="1" dirty="0"/>
              <a:t>Density plot for M</a:t>
            </a:r>
            <a:r>
              <a:rPr lang="en-US" sz="2800" b="1" baseline="-25000" dirty="0"/>
              <a:t>4</a:t>
            </a:r>
            <a:endParaRPr lang="en-US" sz="2800" dirty="0"/>
          </a:p>
        </p:txBody>
      </p:sp>
      <p:sp>
        <p:nvSpPr>
          <p:cNvPr id="3" name="TextBox 2">
            <a:extLst>
              <a:ext uri="{FF2B5EF4-FFF2-40B4-BE49-F238E27FC236}">
                <a16:creationId xmlns:a16="http://schemas.microsoft.com/office/drawing/2014/main" id="{30F7EB4D-61F9-9F40-233B-563F81D8A652}"/>
              </a:ext>
            </a:extLst>
          </p:cNvPr>
          <p:cNvSpPr txBox="1"/>
          <p:nvPr/>
        </p:nvSpPr>
        <p:spPr>
          <a:xfrm>
            <a:off x="1395780" y="3815833"/>
            <a:ext cx="6097464" cy="477054"/>
          </a:xfrm>
          <a:prstGeom prst="rect">
            <a:avLst/>
          </a:prstGeom>
          <a:noFill/>
        </p:spPr>
        <p:txBody>
          <a:bodyPr wrap="square">
            <a:spAutoFit/>
          </a:bodyPr>
          <a:lstStyle/>
          <a:p>
            <a:r>
              <a:rPr lang="en-US" sz="2500" b="1" dirty="0"/>
              <a:t>n = 400</a:t>
            </a:r>
          </a:p>
        </p:txBody>
      </p:sp>
      <p:pic>
        <p:nvPicPr>
          <p:cNvPr id="6" name="Picture 5" descr="A graph of a number of different values&#10;&#10;AI-generated content may be incorrect.">
            <a:extLst>
              <a:ext uri="{FF2B5EF4-FFF2-40B4-BE49-F238E27FC236}">
                <a16:creationId xmlns:a16="http://schemas.microsoft.com/office/drawing/2014/main" id="{5EF9EF27-C75B-922A-0F91-1FAF6155CDB0}"/>
              </a:ext>
            </a:extLst>
          </p:cNvPr>
          <p:cNvPicPr>
            <a:picLocks noChangeAspect="1"/>
          </p:cNvPicPr>
          <p:nvPr/>
        </p:nvPicPr>
        <p:blipFill>
          <a:blip r:embed="rId2"/>
          <a:stretch>
            <a:fillRect/>
          </a:stretch>
        </p:blipFill>
        <p:spPr>
          <a:xfrm>
            <a:off x="4889817" y="1002324"/>
            <a:ext cx="7075429" cy="4552094"/>
          </a:xfrm>
          <a:prstGeom prst="rect">
            <a:avLst/>
          </a:prstGeom>
        </p:spPr>
      </p:pic>
    </p:spTree>
    <p:extLst>
      <p:ext uri="{BB962C8B-B14F-4D97-AF65-F5344CB8AC3E}">
        <p14:creationId xmlns:p14="http://schemas.microsoft.com/office/powerpoint/2010/main" val="206421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2C604C-2347-4762-0BB7-56841112F47B}"/>
              </a:ext>
            </a:extLst>
          </p:cNvPr>
          <p:cNvSpPr txBox="1"/>
          <p:nvPr/>
        </p:nvSpPr>
        <p:spPr>
          <a:xfrm>
            <a:off x="824813" y="3198167"/>
            <a:ext cx="6098058" cy="461665"/>
          </a:xfrm>
          <a:prstGeom prst="rect">
            <a:avLst/>
          </a:prstGeom>
          <a:noFill/>
        </p:spPr>
        <p:txBody>
          <a:bodyPr wrap="square">
            <a:spAutoFit/>
          </a:bodyPr>
          <a:lstStyle/>
          <a:p>
            <a:r>
              <a:rPr lang="en-US" sz="2400" b="1" dirty="0"/>
              <a:t>Density plot for M</a:t>
            </a:r>
            <a:r>
              <a:rPr lang="en-US" sz="2400" b="1" baseline="-25000" dirty="0"/>
              <a:t>5</a:t>
            </a:r>
            <a:endParaRPr lang="en-US" sz="2400" dirty="0"/>
          </a:p>
        </p:txBody>
      </p:sp>
      <p:pic>
        <p:nvPicPr>
          <p:cNvPr id="3" name="Picture 2" descr="A graph of a number of blue and orange lines&#10;&#10;AI-generated content may be incorrect.">
            <a:extLst>
              <a:ext uri="{FF2B5EF4-FFF2-40B4-BE49-F238E27FC236}">
                <a16:creationId xmlns:a16="http://schemas.microsoft.com/office/drawing/2014/main" id="{A0676CE9-A7D2-3ABF-22C5-3D9FA5F1D742}"/>
              </a:ext>
            </a:extLst>
          </p:cNvPr>
          <p:cNvPicPr>
            <a:picLocks noChangeAspect="1"/>
          </p:cNvPicPr>
          <p:nvPr/>
        </p:nvPicPr>
        <p:blipFill>
          <a:blip r:embed="rId2"/>
          <a:stretch>
            <a:fillRect/>
          </a:stretch>
        </p:blipFill>
        <p:spPr>
          <a:xfrm>
            <a:off x="5812692" y="1288561"/>
            <a:ext cx="5384800" cy="4140200"/>
          </a:xfrm>
          <a:prstGeom prst="rect">
            <a:avLst/>
          </a:prstGeom>
        </p:spPr>
      </p:pic>
      <p:sp>
        <p:nvSpPr>
          <p:cNvPr id="5" name="TextBox 4">
            <a:extLst>
              <a:ext uri="{FF2B5EF4-FFF2-40B4-BE49-F238E27FC236}">
                <a16:creationId xmlns:a16="http://schemas.microsoft.com/office/drawing/2014/main" id="{2EAED2DB-0670-B90D-E665-D94E4A561614}"/>
              </a:ext>
            </a:extLst>
          </p:cNvPr>
          <p:cNvSpPr txBox="1"/>
          <p:nvPr/>
        </p:nvSpPr>
        <p:spPr>
          <a:xfrm>
            <a:off x="1466118" y="3765339"/>
            <a:ext cx="6097464" cy="461665"/>
          </a:xfrm>
          <a:prstGeom prst="rect">
            <a:avLst/>
          </a:prstGeom>
          <a:noFill/>
        </p:spPr>
        <p:txBody>
          <a:bodyPr wrap="square">
            <a:spAutoFit/>
          </a:bodyPr>
          <a:lstStyle/>
          <a:p>
            <a:r>
              <a:rPr lang="en-US" sz="2400" b="1" dirty="0"/>
              <a:t>n = 400</a:t>
            </a:r>
          </a:p>
        </p:txBody>
      </p:sp>
    </p:spTree>
    <p:extLst>
      <p:ext uri="{BB962C8B-B14F-4D97-AF65-F5344CB8AC3E}">
        <p14:creationId xmlns:p14="http://schemas.microsoft.com/office/powerpoint/2010/main" val="2808496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ED97-6DE0-12AB-063C-45C2559806D2}"/>
              </a:ext>
            </a:extLst>
          </p:cNvPr>
          <p:cNvSpPr>
            <a:spLocks noGrp="1"/>
          </p:cNvSpPr>
          <p:nvPr>
            <p:ph type="title"/>
          </p:nvPr>
        </p:nvSpPr>
        <p:spPr/>
        <p:txBody>
          <a:bodyPr/>
          <a:lstStyle/>
          <a:p>
            <a:r>
              <a:rPr lang="en-US" b="1" dirty="0">
                <a:solidFill>
                  <a:schemeClr val="accent2"/>
                </a:solidFill>
              </a:rPr>
              <a:t>Sampling Problems </a:t>
            </a:r>
          </a:p>
        </p:txBody>
      </p:sp>
      <p:sp>
        <p:nvSpPr>
          <p:cNvPr id="3" name="Content Placeholder 2">
            <a:extLst>
              <a:ext uri="{FF2B5EF4-FFF2-40B4-BE49-F238E27FC236}">
                <a16:creationId xmlns:a16="http://schemas.microsoft.com/office/drawing/2014/main" id="{6EC97C4E-24ED-70AA-5A74-312B9AE974B1}"/>
              </a:ext>
            </a:extLst>
          </p:cNvPr>
          <p:cNvSpPr>
            <a:spLocks noGrp="1"/>
          </p:cNvSpPr>
          <p:nvPr>
            <p:ph idx="1"/>
          </p:nvPr>
        </p:nvSpPr>
        <p:spPr/>
        <p:txBody>
          <a:bodyPr/>
          <a:lstStyle/>
          <a:p>
            <a:pPr marL="0" indent="0">
              <a:buNone/>
            </a:pPr>
            <a:r>
              <a:rPr lang="en-US" dirty="0"/>
              <a:t>With 400 simulations and by considering the observed data, 0.5% if the samples are accepted.</a:t>
            </a:r>
          </a:p>
        </p:txBody>
      </p:sp>
    </p:spTree>
    <p:extLst>
      <p:ext uri="{BB962C8B-B14F-4D97-AF65-F5344CB8AC3E}">
        <p14:creationId xmlns:p14="http://schemas.microsoft.com/office/powerpoint/2010/main" val="1082909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3F37-3A15-6CBF-2AA8-59FEA4142DB5}"/>
              </a:ext>
            </a:extLst>
          </p:cNvPr>
          <p:cNvSpPr>
            <a:spLocks noGrp="1"/>
          </p:cNvSpPr>
          <p:nvPr>
            <p:ph type="title"/>
          </p:nvPr>
        </p:nvSpPr>
        <p:spPr>
          <a:xfrm>
            <a:off x="838200" y="400294"/>
            <a:ext cx="10515600" cy="1325563"/>
          </a:xfrm>
        </p:spPr>
        <p:txBody>
          <a:bodyPr/>
          <a:lstStyle/>
          <a:p>
            <a:r>
              <a:rPr lang="en-US" b="1" dirty="0">
                <a:solidFill>
                  <a:schemeClr val="accent2"/>
                </a:solidFill>
              </a:rPr>
              <a:t>Manning’s spatial distribution </a:t>
            </a:r>
          </a:p>
        </p:txBody>
      </p:sp>
      <p:pic>
        <p:nvPicPr>
          <p:cNvPr id="5" name="Picture 4" descr="A red and pink map&#10;&#10;AI-generated content may be incorrect.">
            <a:extLst>
              <a:ext uri="{FF2B5EF4-FFF2-40B4-BE49-F238E27FC236}">
                <a16:creationId xmlns:a16="http://schemas.microsoft.com/office/drawing/2014/main" id="{2E638F45-2298-F8CB-FADE-042EE8464E39}"/>
              </a:ext>
            </a:extLst>
          </p:cNvPr>
          <p:cNvPicPr>
            <a:picLocks noChangeAspect="1"/>
          </p:cNvPicPr>
          <p:nvPr/>
        </p:nvPicPr>
        <p:blipFill>
          <a:blip r:embed="rId2"/>
          <a:stretch>
            <a:fillRect/>
          </a:stretch>
        </p:blipFill>
        <p:spPr>
          <a:xfrm>
            <a:off x="2236932" y="1526042"/>
            <a:ext cx="3673680" cy="4931664"/>
          </a:xfrm>
          <a:prstGeom prst="rect">
            <a:avLst/>
          </a:prstGeom>
        </p:spPr>
      </p:pic>
      <p:pic>
        <p:nvPicPr>
          <p:cNvPr id="6" name="Content Placeholder 5" descr="A close-up of a graph&#10;&#10;AI-generated content may be incorrect.">
            <a:extLst>
              <a:ext uri="{FF2B5EF4-FFF2-40B4-BE49-F238E27FC236}">
                <a16:creationId xmlns:a16="http://schemas.microsoft.com/office/drawing/2014/main" id="{44F546B8-A255-8B09-8660-43F763BA12AF}"/>
              </a:ext>
            </a:extLst>
          </p:cNvPr>
          <p:cNvPicPr>
            <a:picLocks noGrp="1" noChangeAspect="1"/>
          </p:cNvPicPr>
          <p:nvPr>
            <p:ph idx="1"/>
          </p:nvPr>
        </p:nvPicPr>
        <p:blipFill>
          <a:blip r:embed="rId3"/>
          <a:stretch>
            <a:fillRect/>
          </a:stretch>
        </p:blipFill>
        <p:spPr>
          <a:xfrm>
            <a:off x="7309344" y="1619896"/>
            <a:ext cx="3340133" cy="4743956"/>
          </a:xfrm>
        </p:spPr>
      </p:pic>
    </p:spTree>
    <p:extLst>
      <p:ext uri="{BB962C8B-B14F-4D97-AF65-F5344CB8AC3E}">
        <p14:creationId xmlns:p14="http://schemas.microsoft.com/office/powerpoint/2010/main" val="18033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F7EAA-ACF8-8FA6-CED9-8F15F290ACF3}"/>
              </a:ext>
            </a:extLst>
          </p:cNvPr>
          <p:cNvSpPr>
            <a:spLocks noGrp="1"/>
          </p:cNvSpPr>
          <p:nvPr>
            <p:ph idx="1"/>
          </p:nvPr>
        </p:nvSpPr>
        <p:spPr>
          <a:xfrm>
            <a:off x="838200" y="2506662"/>
            <a:ext cx="10515600" cy="4351338"/>
          </a:xfrm>
        </p:spPr>
        <p:txBody>
          <a:bodyPr/>
          <a:lstStyle/>
          <a:p>
            <a:pPr marL="0" indent="0">
              <a:buNone/>
            </a:pPr>
            <a:r>
              <a:rPr lang="en-US" b="1" dirty="0">
                <a:solidFill>
                  <a:schemeClr val="accent2"/>
                </a:solidFill>
              </a:rPr>
              <a:t>Excel sheet : original Manning’s value for the two different duration </a:t>
            </a:r>
          </a:p>
        </p:txBody>
      </p:sp>
    </p:spTree>
    <p:extLst>
      <p:ext uri="{BB962C8B-B14F-4D97-AF65-F5344CB8AC3E}">
        <p14:creationId xmlns:p14="http://schemas.microsoft.com/office/powerpoint/2010/main" val="3121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A32A-E636-9E40-BAC8-66C8616D3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AD354D-632D-A08E-FD2E-9E068B09C3E6}"/>
              </a:ext>
            </a:extLst>
          </p:cNvPr>
          <p:cNvSpPr>
            <a:spLocks noGrp="1"/>
          </p:cNvSpPr>
          <p:nvPr>
            <p:ph idx="1"/>
          </p:nvPr>
        </p:nvSpPr>
        <p:spPr/>
        <p:txBody>
          <a:bodyPr/>
          <a:lstStyle/>
          <a:p>
            <a:r>
              <a:rPr lang="en-US" dirty="0">
                <a:hlinkClick r:id="rId2"/>
              </a:rPr>
              <a:t>https://parflow.readthedocs.io/en/latest/keys.html#mannings-roughness-values</a:t>
            </a:r>
            <a:endParaRPr lang="en-US"/>
          </a:p>
          <a:p>
            <a:endParaRPr lang="en-US"/>
          </a:p>
        </p:txBody>
      </p:sp>
    </p:spTree>
    <p:extLst>
      <p:ext uri="{BB962C8B-B14F-4D97-AF65-F5344CB8AC3E}">
        <p14:creationId xmlns:p14="http://schemas.microsoft.com/office/powerpoint/2010/main" val="4196651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F099-EE4E-6FCF-56BD-F3C79312AC1B}"/>
              </a:ext>
            </a:extLst>
          </p:cNvPr>
          <p:cNvSpPr>
            <a:spLocks noGrp="1"/>
          </p:cNvSpPr>
          <p:nvPr>
            <p:ph type="title"/>
          </p:nvPr>
        </p:nvSpPr>
        <p:spPr/>
        <p:txBody>
          <a:bodyPr/>
          <a:lstStyle/>
          <a:p>
            <a:r>
              <a:rPr lang="en-US" b="1" dirty="0">
                <a:solidFill>
                  <a:schemeClr val="accent2"/>
                </a:solidFill>
              </a:rPr>
              <a:t>Testing </a:t>
            </a:r>
          </a:p>
        </p:txBody>
      </p:sp>
      <p:sp>
        <p:nvSpPr>
          <p:cNvPr id="3" name="Content Placeholder 2">
            <a:extLst>
              <a:ext uri="{FF2B5EF4-FFF2-40B4-BE49-F238E27FC236}">
                <a16:creationId xmlns:a16="http://schemas.microsoft.com/office/drawing/2014/main" id="{56DA2A7E-3E2B-C82E-7713-9702B231E104}"/>
              </a:ext>
            </a:extLst>
          </p:cNvPr>
          <p:cNvSpPr>
            <a:spLocks noGrp="1"/>
          </p:cNvSpPr>
          <p:nvPr>
            <p:ph idx="1"/>
          </p:nvPr>
        </p:nvSpPr>
        <p:spPr/>
        <p:txBody>
          <a:bodyPr/>
          <a:lstStyle/>
          <a:p>
            <a:r>
              <a:rPr lang="en-US" dirty="0"/>
              <a:t>Increase the number of simulations to learn more the outliers that are in the observed data</a:t>
            </a:r>
          </a:p>
          <a:p>
            <a:r>
              <a:rPr lang="en-US" dirty="0"/>
              <a:t>Increase noise parameter with increasing the number of simulations </a:t>
            </a:r>
          </a:p>
          <a:p>
            <a:r>
              <a:rPr lang="en-US" dirty="0"/>
              <a:t>Change the Hyperparameters and increase the learning rate </a:t>
            </a:r>
          </a:p>
          <a:p>
            <a:r>
              <a:rPr lang="en-US" b="0" i="0" u="none" strike="noStrike" dirty="0">
                <a:solidFill>
                  <a:srgbClr val="000000"/>
                </a:solidFill>
                <a:effectLst/>
                <a:latin typeface="-webkit-standard"/>
              </a:rPr>
              <a:t>Sampling the posterior using Markov Chain Monte Carlo as recommended by the library</a:t>
            </a:r>
          </a:p>
          <a:p>
            <a:pPr marL="0" indent="0">
              <a:buNone/>
            </a:pPr>
            <a:endParaRPr lang="en-US" b="0" i="0" u="none" strike="noStrike" dirty="0">
              <a:solidFill>
                <a:srgbClr val="000000"/>
              </a:solidFill>
              <a:effectLst/>
              <a:latin typeface="-webkit-standard"/>
            </a:endParaRPr>
          </a:p>
        </p:txBody>
      </p:sp>
    </p:spTree>
    <p:extLst>
      <p:ext uri="{BB962C8B-B14F-4D97-AF65-F5344CB8AC3E}">
        <p14:creationId xmlns:p14="http://schemas.microsoft.com/office/powerpoint/2010/main" val="18746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EBDD-5E8D-34DD-5FAD-4C4017508891}"/>
              </a:ext>
            </a:extLst>
          </p:cNvPr>
          <p:cNvSpPr>
            <a:spLocks noGrp="1"/>
          </p:cNvSpPr>
          <p:nvPr>
            <p:ph type="title"/>
          </p:nvPr>
        </p:nvSpPr>
        <p:spPr>
          <a:xfrm>
            <a:off x="635977" y="2906102"/>
            <a:ext cx="10515600" cy="1325563"/>
          </a:xfrm>
        </p:spPr>
        <p:txBody>
          <a:bodyPr>
            <a:normAutofit/>
          </a:bodyPr>
          <a:lstStyle/>
          <a:p>
            <a:pPr algn="ctr"/>
            <a:r>
              <a:rPr lang="en-US" b="1" dirty="0">
                <a:solidFill>
                  <a:schemeClr val="accent2"/>
                </a:solidFill>
              </a:rPr>
              <a:t>Comparative analysis </a:t>
            </a:r>
            <a:br>
              <a:rPr lang="en-US" b="1" dirty="0">
                <a:solidFill>
                  <a:schemeClr val="accent2"/>
                </a:solidFill>
              </a:rPr>
            </a:br>
            <a:endParaRPr lang="en-US" b="1" dirty="0">
              <a:solidFill>
                <a:schemeClr val="accent2"/>
              </a:solidFill>
            </a:endParaRPr>
          </a:p>
        </p:txBody>
      </p:sp>
    </p:spTree>
    <p:extLst>
      <p:ext uri="{BB962C8B-B14F-4D97-AF65-F5344CB8AC3E}">
        <p14:creationId xmlns:p14="http://schemas.microsoft.com/office/powerpoint/2010/main" val="37632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 graph&#10;&#10;AI-generated content may be incorrect.">
            <a:extLst>
              <a:ext uri="{FF2B5EF4-FFF2-40B4-BE49-F238E27FC236}">
                <a16:creationId xmlns:a16="http://schemas.microsoft.com/office/drawing/2014/main" id="{699E03E3-0AD7-9E41-DEBD-B65A083348EF}"/>
              </a:ext>
            </a:extLst>
          </p:cNvPr>
          <p:cNvPicPr>
            <a:picLocks noGrp="1" noChangeAspect="1"/>
          </p:cNvPicPr>
          <p:nvPr>
            <p:ph idx="1"/>
          </p:nvPr>
        </p:nvPicPr>
        <p:blipFill>
          <a:blip r:embed="rId2"/>
          <a:stretch>
            <a:fillRect/>
          </a:stretch>
        </p:blipFill>
        <p:spPr>
          <a:xfrm>
            <a:off x="2003425" y="626308"/>
            <a:ext cx="7815871" cy="2108100"/>
          </a:xfrm>
        </p:spPr>
      </p:pic>
      <p:pic>
        <p:nvPicPr>
          <p:cNvPr id="7" name="Picture 6" descr="A graph with a line&#10;&#10;AI-generated content may be incorrect.">
            <a:extLst>
              <a:ext uri="{FF2B5EF4-FFF2-40B4-BE49-F238E27FC236}">
                <a16:creationId xmlns:a16="http://schemas.microsoft.com/office/drawing/2014/main" id="{4D2EAEB7-31CE-45BC-3352-B200CF8E1F9A}"/>
              </a:ext>
            </a:extLst>
          </p:cNvPr>
          <p:cNvPicPr>
            <a:picLocks noChangeAspect="1"/>
          </p:cNvPicPr>
          <p:nvPr/>
        </p:nvPicPr>
        <p:blipFill>
          <a:blip r:embed="rId3"/>
          <a:srcRect t="3026"/>
          <a:stretch/>
        </p:blipFill>
        <p:spPr>
          <a:xfrm>
            <a:off x="2046896" y="2804746"/>
            <a:ext cx="7772400" cy="1978758"/>
          </a:xfrm>
          <a:prstGeom prst="rect">
            <a:avLst/>
          </a:prstGeom>
        </p:spPr>
      </p:pic>
      <p:pic>
        <p:nvPicPr>
          <p:cNvPr id="9" name="Picture 8" descr="A graph with numbers and lines&#10;&#10;AI-generated content may be incorrect.">
            <a:extLst>
              <a:ext uri="{FF2B5EF4-FFF2-40B4-BE49-F238E27FC236}">
                <a16:creationId xmlns:a16="http://schemas.microsoft.com/office/drawing/2014/main" id="{FA528040-C3A6-8378-FE16-805B71A4B0E6}"/>
              </a:ext>
            </a:extLst>
          </p:cNvPr>
          <p:cNvPicPr>
            <a:picLocks noChangeAspect="1"/>
          </p:cNvPicPr>
          <p:nvPr/>
        </p:nvPicPr>
        <p:blipFill>
          <a:blip r:embed="rId4"/>
          <a:srcRect/>
          <a:stretch/>
        </p:blipFill>
        <p:spPr>
          <a:xfrm>
            <a:off x="2046896" y="4853842"/>
            <a:ext cx="7772400" cy="1904863"/>
          </a:xfrm>
          <a:prstGeom prst="rect">
            <a:avLst/>
          </a:prstGeom>
        </p:spPr>
      </p:pic>
    </p:spTree>
    <p:extLst>
      <p:ext uri="{BB962C8B-B14F-4D97-AF65-F5344CB8AC3E}">
        <p14:creationId xmlns:p14="http://schemas.microsoft.com/office/powerpoint/2010/main" val="64724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10;&#10;AI-generated content may be incorrect.">
            <a:extLst>
              <a:ext uri="{FF2B5EF4-FFF2-40B4-BE49-F238E27FC236}">
                <a16:creationId xmlns:a16="http://schemas.microsoft.com/office/drawing/2014/main" id="{10C49AD8-AA5D-C5B3-E4F6-813DEDEA9F20}"/>
              </a:ext>
            </a:extLst>
          </p:cNvPr>
          <p:cNvPicPr>
            <a:picLocks noChangeAspect="1"/>
          </p:cNvPicPr>
          <p:nvPr/>
        </p:nvPicPr>
        <p:blipFill>
          <a:blip r:embed="rId2"/>
          <a:stretch>
            <a:fillRect/>
          </a:stretch>
        </p:blipFill>
        <p:spPr>
          <a:xfrm>
            <a:off x="1899138" y="477324"/>
            <a:ext cx="7772400" cy="2003387"/>
          </a:xfrm>
          <a:prstGeom prst="rect">
            <a:avLst/>
          </a:prstGeom>
        </p:spPr>
      </p:pic>
      <p:pic>
        <p:nvPicPr>
          <p:cNvPr id="9" name="Picture 8" descr="A graph with numbers and a line&#10;&#10;AI-generated content may be incorrect.">
            <a:extLst>
              <a:ext uri="{FF2B5EF4-FFF2-40B4-BE49-F238E27FC236}">
                <a16:creationId xmlns:a16="http://schemas.microsoft.com/office/drawing/2014/main" id="{AAA8EA7C-C005-99D8-5C52-F013AA48E281}"/>
              </a:ext>
            </a:extLst>
          </p:cNvPr>
          <p:cNvPicPr>
            <a:picLocks noChangeAspect="1"/>
          </p:cNvPicPr>
          <p:nvPr/>
        </p:nvPicPr>
        <p:blipFill>
          <a:blip r:embed="rId3"/>
          <a:srcRect t="5192"/>
          <a:stretch/>
        </p:blipFill>
        <p:spPr>
          <a:xfrm>
            <a:off x="1899138" y="2436729"/>
            <a:ext cx="7772400" cy="1940561"/>
          </a:xfrm>
          <a:prstGeom prst="rect">
            <a:avLst/>
          </a:prstGeom>
        </p:spPr>
      </p:pic>
      <p:pic>
        <p:nvPicPr>
          <p:cNvPr id="11" name="Picture 10" descr="A graph with a line graph&#10;&#10;AI-generated content may be incorrect.">
            <a:extLst>
              <a:ext uri="{FF2B5EF4-FFF2-40B4-BE49-F238E27FC236}">
                <a16:creationId xmlns:a16="http://schemas.microsoft.com/office/drawing/2014/main" id="{76D63EB2-9D58-CBB0-461C-3A99250E6E0A}"/>
              </a:ext>
            </a:extLst>
          </p:cNvPr>
          <p:cNvPicPr>
            <a:picLocks noChangeAspect="1"/>
          </p:cNvPicPr>
          <p:nvPr/>
        </p:nvPicPr>
        <p:blipFill>
          <a:blip r:embed="rId4"/>
          <a:stretch>
            <a:fillRect/>
          </a:stretch>
        </p:blipFill>
        <p:spPr>
          <a:xfrm>
            <a:off x="1899138" y="4440116"/>
            <a:ext cx="7772400" cy="2068611"/>
          </a:xfrm>
          <a:prstGeom prst="rect">
            <a:avLst/>
          </a:prstGeom>
        </p:spPr>
      </p:pic>
    </p:spTree>
    <p:extLst>
      <p:ext uri="{BB962C8B-B14F-4D97-AF65-F5344CB8AC3E}">
        <p14:creationId xmlns:p14="http://schemas.microsoft.com/office/powerpoint/2010/main" val="285519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 chart with numbers and a few percentages&#10;&#10;AI-generated content may be incorrect.">
            <a:extLst>
              <a:ext uri="{FF2B5EF4-FFF2-40B4-BE49-F238E27FC236}">
                <a16:creationId xmlns:a16="http://schemas.microsoft.com/office/drawing/2014/main" id="{CC306E41-824F-DFB4-D785-78722CD8DC76}"/>
              </a:ext>
            </a:extLst>
          </p:cNvPr>
          <p:cNvPicPr>
            <a:picLocks noChangeAspect="1"/>
          </p:cNvPicPr>
          <p:nvPr/>
        </p:nvPicPr>
        <p:blipFill>
          <a:blip r:embed="rId2"/>
          <a:stretch>
            <a:fillRect/>
          </a:stretch>
        </p:blipFill>
        <p:spPr>
          <a:xfrm>
            <a:off x="2858477" y="517003"/>
            <a:ext cx="6241562" cy="5823993"/>
          </a:xfrm>
          <a:prstGeom prst="rect">
            <a:avLst/>
          </a:prstGeom>
        </p:spPr>
      </p:pic>
    </p:spTree>
    <p:extLst>
      <p:ext uri="{BB962C8B-B14F-4D97-AF65-F5344CB8AC3E}">
        <p14:creationId xmlns:p14="http://schemas.microsoft.com/office/powerpoint/2010/main" val="393263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57F27D-833B-D15D-8222-55F1DC36DA27}"/>
              </a:ext>
            </a:extLst>
          </p:cNvPr>
          <p:cNvGraphicFramePr>
            <a:graphicFrameLocks noGrp="1"/>
          </p:cNvGraphicFramePr>
          <p:nvPr>
            <p:extLst>
              <p:ext uri="{D42A27DB-BD31-4B8C-83A1-F6EECF244321}">
                <p14:modId xmlns:p14="http://schemas.microsoft.com/office/powerpoint/2010/main" val="1699573977"/>
              </p:ext>
            </p:extLst>
          </p:nvPr>
        </p:nvGraphicFramePr>
        <p:xfrm>
          <a:off x="2032000" y="1273581"/>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05199166"/>
                    </a:ext>
                  </a:extLst>
                </a:gridCol>
                <a:gridCol w="2709333">
                  <a:extLst>
                    <a:ext uri="{9D8B030D-6E8A-4147-A177-3AD203B41FA5}">
                      <a16:colId xmlns:a16="http://schemas.microsoft.com/office/drawing/2014/main" val="3426736995"/>
                    </a:ext>
                  </a:extLst>
                </a:gridCol>
                <a:gridCol w="2709333">
                  <a:extLst>
                    <a:ext uri="{9D8B030D-6E8A-4147-A177-3AD203B41FA5}">
                      <a16:colId xmlns:a16="http://schemas.microsoft.com/office/drawing/2014/main" val="258577075"/>
                    </a:ext>
                  </a:extLst>
                </a:gridCol>
              </a:tblGrid>
              <a:tr h="370840">
                <a:tc>
                  <a:txBody>
                    <a:bodyPr/>
                    <a:lstStyle/>
                    <a:p>
                      <a:pPr algn="ctr"/>
                      <a:r>
                        <a:rPr lang="en-US" dirty="0"/>
                        <a:t>Gage: 01605500</a:t>
                      </a:r>
                    </a:p>
                  </a:txBody>
                  <a:tcPr/>
                </a:tc>
                <a:tc>
                  <a:txBody>
                    <a:bodyPr/>
                    <a:lstStyle/>
                    <a:p>
                      <a:pPr algn="ctr"/>
                      <a:r>
                        <a:rPr lang="en-US" dirty="0"/>
                        <a:t>Observed data</a:t>
                      </a:r>
                    </a:p>
                  </a:txBody>
                  <a:tcPr/>
                </a:tc>
                <a:tc>
                  <a:txBody>
                    <a:bodyPr/>
                    <a:lstStyle/>
                    <a:p>
                      <a:pPr algn="ctr"/>
                      <a:r>
                        <a:rPr lang="en-US" dirty="0"/>
                        <a:t>Simulated data</a:t>
                      </a:r>
                    </a:p>
                  </a:txBody>
                  <a:tcPr/>
                </a:tc>
                <a:extLst>
                  <a:ext uri="{0D108BD9-81ED-4DB2-BD59-A6C34878D82A}">
                    <a16:rowId xmlns:a16="http://schemas.microsoft.com/office/drawing/2014/main" val="3506156566"/>
                  </a:ext>
                </a:extLst>
              </a:tr>
              <a:tr h="370840">
                <a:tc>
                  <a:txBody>
                    <a:bodyPr/>
                    <a:lstStyle/>
                    <a:p>
                      <a:pPr algn="ctr"/>
                      <a:r>
                        <a:rPr lang="en-US" dirty="0"/>
                        <a:t>Mean</a:t>
                      </a:r>
                    </a:p>
                  </a:txBody>
                  <a:tcPr/>
                </a:tc>
                <a:tc>
                  <a:txBody>
                    <a:bodyPr/>
                    <a:lstStyle/>
                    <a:p>
                      <a:pPr algn="ctr"/>
                      <a:r>
                        <a:rPr lang="en-US" dirty="0"/>
                        <a:t>13.31</a:t>
                      </a:r>
                    </a:p>
                  </a:txBody>
                  <a:tcPr/>
                </a:tc>
                <a:tc>
                  <a:txBody>
                    <a:bodyPr/>
                    <a:lstStyle/>
                    <a:p>
                      <a:pPr algn="ctr"/>
                      <a:r>
                        <a:rPr lang="en-US" dirty="0"/>
                        <a:t>12.21</a:t>
                      </a:r>
                    </a:p>
                  </a:txBody>
                  <a:tcPr/>
                </a:tc>
                <a:extLst>
                  <a:ext uri="{0D108BD9-81ED-4DB2-BD59-A6C34878D82A}">
                    <a16:rowId xmlns:a16="http://schemas.microsoft.com/office/drawing/2014/main" val="2034290370"/>
                  </a:ext>
                </a:extLst>
              </a:tr>
              <a:tr h="370840">
                <a:tc>
                  <a:txBody>
                    <a:bodyPr/>
                    <a:lstStyle/>
                    <a:p>
                      <a:pPr algn="ctr"/>
                      <a:r>
                        <a:rPr lang="en-US" dirty="0"/>
                        <a:t>Standard deviation</a:t>
                      </a:r>
                    </a:p>
                  </a:txBody>
                  <a:tcPr/>
                </a:tc>
                <a:tc>
                  <a:txBody>
                    <a:bodyPr/>
                    <a:lstStyle/>
                    <a:p>
                      <a:pPr algn="ctr"/>
                      <a:r>
                        <a:rPr lang="en-US" dirty="0"/>
                        <a:t>23.35</a:t>
                      </a:r>
                    </a:p>
                  </a:txBody>
                  <a:tcPr/>
                </a:tc>
                <a:tc>
                  <a:txBody>
                    <a:bodyPr/>
                    <a:lstStyle/>
                    <a:p>
                      <a:pPr algn="ctr"/>
                      <a:r>
                        <a:rPr lang="en-US" dirty="0"/>
                        <a:t>16.54</a:t>
                      </a:r>
                    </a:p>
                  </a:txBody>
                  <a:tcPr/>
                </a:tc>
                <a:extLst>
                  <a:ext uri="{0D108BD9-81ED-4DB2-BD59-A6C34878D82A}">
                    <a16:rowId xmlns:a16="http://schemas.microsoft.com/office/drawing/2014/main" val="1026402530"/>
                  </a:ext>
                </a:extLst>
              </a:tr>
            </a:tbl>
          </a:graphicData>
        </a:graphic>
      </p:graphicFrame>
      <p:graphicFrame>
        <p:nvGraphicFramePr>
          <p:cNvPr id="5" name="Table 4">
            <a:extLst>
              <a:ext uri="{FF2B5EF4-FFF2-40B4-BE49-F238E27FC236}">
                <a16:creationId xmlns:a16="http://schemas.microsoft.com/office/drawing/2014/main" id="{FC3376A1-D40B-C171-0D53-EF66B69291FD}"/>
              </a:ext>
            </a:extLst>
          </p:cNvPr>
          <p:cNvGraphicFramePr>
            <a:graphicFrameLocks noGrp="1"/>
          </p:cNvGraphicFramePr>
          <p:nvPr>
            <p:extLst>
              <p:ext uri="{D42A27DB-BD31-4B8C-83A1-F6EECF244321}">
                <p14:modId xmlns:p14="http://schemas.microsoft.com/office/powerpoint/2010/main" val="2763488260"/>
              </p:ext>
            </p:extLst>
          </p:nvPr>
        </p:nvGraphicFramePr>
        <p:xfrm>
          <a:off x="2032000" y="2988081"/>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3928457417"/>
                    </a:ext>
                  </a:extLst>
                </a:gridCol>
                <a:gridCol w="2709333">
                  <a:extLst>
                    <a:ext uri="{9D8B030D-6E8A-4147-A177-3AD203B41FA5}">
                      <a16:colId xmlns:a16="http://schemas.microsoft.com/office/drawing/2014/main" val="3711791034"/>
                    </a:ext>
                  </a:extLst>
                </a:gridCol>
                <a:gridCol w="2709333">
                  <a:extLst>
                    <a:ext uri="{9D8B030D-6E8A-4147-A177-3AD203B41FA5}">
                      <a16:colId xmlns:a16="http://schemas.microsoft.com/office/drawing/2014/main" val="4117065323"/>
                    </a:ext>
                  </a:extLst>
                </a:gridCol>
              </a:tblGrid>
              <a:tr h="370840">
                <a:tc>
                  <a:txBody>
                    <a:bodyPr/>
                    <a:lstStyle/>
                    <a:p>
                      <a:pPr algn="ctr"/>
                      <a:r>
                        <a:rPr lang="en-US" dirty="0"/>
                        <a:t>Gage: 01606000</a:t>
                      </a:r>
                    </a:p>
                  </a:txBody>
                  <a:tcPr/>
                </a:tc>
                <a:tc>
                  <a:txBody>
                    <a:bodyPr/>
                    <a:lstStyle/>
                    <a:p>
                      <a:pPr algn="ctr"/>
                      <a:r>
                        <a:rPr lang="en-US" dirty="0"/>
                        <a:t>Observed data</a:t>
                      </a:r>
                    </a:p>
                  </a:txBody>
                  <a:tcPr/>
                </a:tc>
                <a:tc>
                  <a:txBody>
                    <a:bodyPr/>
                    <a:lstStyle/>
                    <a:p>
                      <a:pPr algn="ctr"/>
                      <a:r>
                        <a:rPr lang="en-US" dirty="0"/>
                        <a:t>Simulated data</a:t>
                      </a:r>
                    </a:p>
                  </a:txBody>
                  <a:tcPr/>
                </a:tc>
                <a:extLst>
                  <a:ext uri="{0D108BD9-81ED-4DB2-BD59-A6C34878D82A}">
                    <a16:rowId xmlns:a16="http://schemas.microsoft.com/office/drawing/2014/main" val="2148977851"/>
                  </a:ext>
                </a:extLst>
              </a:tr>
              <a:tr h="370840">
                <a:tc>
                  <a:txBody>
                    <a:bodyPr/>
                    <a:lstStyle/>
                    <a:p>
                      <a:pPr algn="ctr"/>
                      <a:r>
                        <a:rPr lang="en-US" dirty="0"/>
                        <a:t>Mean</a:t>
                      </a:r>
                    </a:p>
                  </a:txBody>
                  <a:tcPr/>
                </a:tc>
                <a:tc>
                  <a:txBody>
                    <a:bodyPr/>
                    <a:lstStyle/>
                    <a:p>
                      <a:pPr algn="ctr"/>
                      <a:r>
                        <a:rPr lang="en-US" dirty="0"/>
                        <a:t>25.78</a:t>
                      </a:r>
                    </a:p>
                  </a:txBody>
                  <a:tcPr/>
                </a:tc>
                <a:tc>
                  <a:txBody>
                    <a:bodyPr/>
                    <a:lstStyle/>
                    <a:p>
                      <a:pPr algn="ctr"/>
                      <a:r>
                        <a:rPr lang="en-US" dirty="0"/>
                        <a:t>20.53</a:t>
                      </a:r>
                    </a:p>
                  </a:txBody>
                  <a:tcPr/>
                </a:tc>
                <a:extLst>
                  <a:ext uri="{0D108BD9-81ED-4DB2-BD59-A6C34878D82A}">
                    <a16:rowId xmlns:a16="http://schemas.microsoft.com/office/drawing/2014/main" val="3070927466"/>
                  </a:ext>
                </a:extLst>
              </a:tr>
              <a:tr h="370840">
                <a:tc>
                  <a:txBody>
                    <a:bodyPr/>
                    <a:lstStyle/>
                    <a:p>
                      <a:pPr algn="ctr"/>
                      <a:r>
                        <a:rPr lang="en-US" dirty="0"/>
                        <a:t>Standard deviation</a:t>
                      </a:r>
                    </a:p>
                  </a:txBody>
                  <a:tcPr/>
                </a:tc>
                <a:tc>
                  <a:txBody>
                    <a:bodyPr/>
                    <a:lstStyle/>
                    <a:p>
                      <a:pPr algn="ctr"/>
                      <a:r>
                        <a:rPr lang="en-US" dirty="0"/>
                        <a:t>31.70</a:t>
                      </a:r>
                    </a:p>
                  </a:txBody>
                  <a:tcPr/>
                </a:tc>
                <a:tc>
                  <a:txBody>
                    <a:bodyPr/>
                    <a:lstStyle/>
                    <a:p>
                      <a:pPr algn="ctr"/>
                      <a:r>
                        <a:rPr lang="en-US" dirty="0"/>
                        <a:t>23.50</a:t>
                      </a:r>
                    </a:p>
                  </a:txBody>
                  <a:tcPr/>
                </a:tc>
                <a:extLst>
                  <a:ext uri="{0D108BD9-81ED-4DB2-BD59-A6C34878D82A}">
                    <a16:rowId xmlns:a16="http://schemas.microsoft.com/office/drawing/2014/main" val="2788511549"/>
                  </a:ext>
                </a:extLst>
              </a:tr>
            </a:tbl>
          </a:graphicData>
        </a:graphic>
      </p:graphicFrame>
      <p:graphicFrame>
        <p:nvGraphicFramePr>
          <p:cNvPr id="6" name="Table 5">
            <a:extLst>
              <a:ext uri="{FF2B5EF4-FFF2-40B4-BE49-F238E27FC236}">
                <a16:creationId xmlns:a16="http://schemas.microsoft.com/office/drawing/2014/main" id="{38D7F8AF-1B43-13AA-BD98-0F4905DFF649}"/>
              </a:ext>
            </a:extLst>
          </p:cNvPr>
          <p:cNvGraphicFramePr>
            <a:graphicFrameLocks noGrp="1"/>
          </p:cNvGraphicFramePr>
          <p:nvPr>
            <p:extLst>
              <p:ext uri="{D42A27DB-BD31-4B8C-83A1-F6EECF244321}">
                <p14:modId xmlns:p14="http://schemas.microsoft.com/office/powerpoint/2010/main" val="3042846558"/>
              </p:ext>
            </p:extLst>
          </p:nvPr>
        </p:nvGraphicFramePr>
        <p:xfrm>
          <a:off x="2032000" y="4702581"/>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255095827"/>
                    </a:ext>
                  </a:extLst>
                </a:gridCol>
                <a:gridCol w="2709333">
                  <a:extLst>
                    <a:ext uri="{9D8B030D-6E8A-4147-A177-3AD203B41FA5}">
                      <a16:colId xmlns:a16="http://schemas.microsoft.com/office/drawing/2014/main" val="2919512916"/>
                    </a:ext>
                  </a:extLst>
                </a:gridCol>
                <a:gridCol w="2709333">
                  <a:extLst>
                    <a:ext uri="{9D8B030D-6E8A-4147-A177-3AD203B41FA5}">
                      <a16:colId xmlns:a16="http://schemas.microsoft.com/office/drawing/2014/main" val="3521200998"/>
                    </a:ext>
                  </a:extLst>
                </a:gridCol>
              </a:tblGrid>
              <a:tr h="370840">
                <a:tc>
                  <a:txBody>
                    <a:bodyPr/>
                    <a:lstStyle/>
                    <a:p>
                      <a:pPr algn="ctr"/>
                      <a:r>
                        <a:rPr lang="en-US" dirty="0"/>
                        <a:t>Gage: 01606500</a:t>
                      </a:r>
                    </a:p>
                  </a:txBody>
                  <a:tcPr/>
                </a:tc>
                <a:tc>
                  <a:txBody>
                    <a:bodyPr/>
                    <a:lstStyle/>
                    <a:p>
                      <a:pPr algn="ctr"/>
                      <a:r>
                        <a:rPr lang="en-US" dirty="0"/>
                        <a:t>Observed data </a:t>
                      </a:r>
                    </a:p>
                  </a:txBody>
                  <a:tcPr/>
                </a:tc>
                <a:tc>
                  <a:txBody>
                    <a:bodyPr/>
                    <a:lstStyle/>
                    <a:p>
                      <a:pPr algn="ctr"/>
                      <a:r>
                        <a:rPr lang="en-US" dirty="0"/>
                        <a:t>Simulated data</a:t>
                      </a:r>
                    </a:p>
                  </a:txBody>
                  <a:tcPr/>
                </a:tc>
                <a:extLst>
                  <a:ext uri="{0D108BD9-81ED-4DB2-BD59-A6C34878D82A}">
                    <a16:rowId xmlns:a16="http://schemas.microsoft.com/office/drawing/2014/main" val="2558380"/>
                  </a:ext>
                </a:extLst>
              </a:tr>
              <a:tr h="370840">
                <a:tc>
                  <a:txBody>
                    <a:bodyPr/>
                    <a:lstStyle/>
                    <a:p>
                      <a:pPr algn="ctr"/>
                      <a:r>
                        <a:rPr lang="en-US" dirty="0"/>
                        <a:t>Mean</a:t>
                      </a:r>
                    </a:p>
                  </a:txBody>
                  <a:tcPr/>
                </a:tc>
                <a:tc>
                  <a:txBody>
                    <a:bodyPr/>
                    <a:lstStyle/>
                    <a:p>
                      <a:pPr algn="ctr"/>
                      <a:r>
                        <a:rPr lang="en-US" dirty="0"/>
                        <a:t>48.8</a:t>
                      </a:r>
                    </a:p>
                  </a:txBody>
                  <a:tcPr/>
                </a:tc>
                <a:tc>
                  <a:txBody>
                    <a:bodyPr/>
                    <a:lstStyle/>
                    <a:p>
                      <a:pPr algn="ctr"/>
                      <a:r>
                        <a:rPr lang="en-US" dirty="0"/>
                        <a:t>23.22</a:t>
                      </a:r>
                    </a:p>
                  </a:txBody>
                  <a:tcPr/>
                </a:tc>
                <a:extLst>
                  <a:ext uri="{0D108BD9-81ED-4DB2-BD59-A6C34878D82A}">
                    <a16:rowId xmlns:a16="http://schemas.microsoft.com/office/drawing/2014/main" val="4194673091"/>
                  </a:ext>
                </a:extLst>
              </a:tr>
              <a:tr h="370840">
                <a:tc>
                  <a:txBody>
                    <a:bodyPr/>
                    <a:lstStyle/>
                    <a:p>
                      <a:pPr algn="ctr"/>
                      <a:r>
                        <a:rPr lang="en-US" dirty="0"/>
                        <a:t>Standard deviation</a:t>
                      </a:r>
                    </a:p>
                  </a:txBody>
                  <a:tcPr/>
                </a:tc>
                <a:tc>
                  <a:txBody>
                    <a:bodyPr/>
                    <a:lstStyle/>
                    <a:p>
                      <a:pPr algn="ctr"/>
                      <a:r>
                        <a:rPr lang="en-US" dirty="0"/>
                        <a:t>64.33</a:t>
                      </a:r>
                    </a:p>
                  </a:txBody>
                  <a:tcPr/>
                </a:tc>
                <a:tc>
                  <a:txBody>
                    <a:bodyPr/>
                    <a:lstStyle/>
                    <a:p>
                      <a:pPr algn="ctr"/>
                      <a:r>
                        <a:rPr lang="en-US" dirty="0"/>
                        <a:t>25.04</a:t>
                      </a:r>
                    </a:p>
                  </a:txBody>
                  <a:tcPr/>
                </a:tc>
                <a:extLst>
                  <a:ext uri="{0D108BD9-81ED-4DB2-BD59-A6C34878D82A}">
                    <a16:rowId xmlns:a16="http://schemas.microsoft.com/office/drawing/2014/main" val="859882997"/>
                  </a:ext>
                </a:extLst>
              </a:tr>
            </a:tbl>
          </a:graphicData>
        </a:graphic>
      </p:graphicFrame>
    </p:spTree>
    <p:extLst>
      <p:ext uri="{BB962C8B-B14F-4D97-AF65-F5344CB8AC3E}">
        <p14:creationId xmlns:p14="http://schemas.microsoft.com/office/powerpoint/2010/main" val="85783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7FA0471-FE88-1B8D-5B6B-914077FEFC20}"/>
              </a:ext>
            </a:extLst>
          </p:cNvPr>
          <p:cNvGraphicFramePr>
            <a:graphicFrameLocks noGrp="1"/>
          </p:cNvGraphicFramePr>
          <p:nvPr>
            <p:extLst>
              <p:ext uri="{D42A27DB-BD31-4B8C-83A1-F6EECF244321}">
                <p14:modId xmlns:p14="http://schemas.microsoft.com/office/powerpoint/2010/main" val="2903926482"/>
              </p:ext>
            </p:extLst>
          </p:nvPr>
        </p:nvGraphicFramePr>
        <p:xfrm>
          <a:off x="2032000" y="719666"/>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755518688"/>
                    </a:ext>
                  </a:extLst>
                </a:gridCol>
                <a:gridCol w="2709333">
                  <a:extLst>
                    <a:ext uri="{9D8B030D-6E8A-4147-A177-3AD203B41FA5}">
                      <a16:colId xmlns:a16="http://schemas.microsoft.com/office/drawing/2014/main" val="3874935662"/>
                    </a:ext>
                  </a:extLst>
                </a:gridCol>
                <a:gridCol w="2709333">
                  <a:extLst>
                    <a:ext uri="{9D8B030D-6E8A-4147-A177-3AD203B41FA5}">
                      <a16:colId xmlns:a16="http://schemas.microsoft.com/office/drawing/2014/main" val="4167956083"/>
                    </a:ext>
                  </a:extLst>
                </a:gridCol>
              </a:tblGrid>
              <a:tr h="370840">
                <a:tc>
                  <a:txBody>
                    <a:bodyPr/>
                    <a:lstStyle/>
                    <a:p>
                      <a:pPr algn="ctr"/>
                      <a:r>
                        <a:rPr lang="en-US" dirty="0"/>
                        <a:t>Gage: 01607500</a:t>
                      </a:r>
                    </a:p>
                  </a:txBody>
                  <a:tcPr/>
                </a:tc>
                <a:tc>
                  <a:txBody>
                    <a:bodyPr/>
                    <a:lstStyle/>
                    <a:p>
                      <a:pPr algn="ctr"/>
                      <a:r>
                        <a:rPr lang="en-US" dirty="0"/>
                        <a:t>Observed data </a:t>
                      </a:r>
                    </a:p>
                  </a:txBody>
                  <a:tcPr/>
                </a:tc>
                <a:tc>
                  <a:txBody>
                    <a:bodyPr/>
                    <a:lstStyle/>
                    <a:p>
                      <a:pPr algn="ctr"/>
                      <a:r>
                        <a:rPr lang="en-US" dirty="0"/>
                        <a:t>Simulated data</a:t>
                      </a:r>
                    </a:p>
                  </a:txBody>
                  <a:tcPr/>
                </a:tc>
                <a:extLst>
                  <a:ext uri="{0D108BD9-81ED-4DB2-BD59-A6C34878D82A}">
                    <a16:rowId xmlns:a16="http://schemas.microsoft.com/office/drawing/2014/main" val="2570231337"/>
                  </a:ext>
                </a:extLst>
              </a:tr>
              <a:tr h="370840">
                <a:tc>
                  <a:txBody>
                    <a:bodyPr/>
                    <a:lstStyle/>
                    <a:p>
                      <a:pPr algn="ctr"/>
                      <a:r>
                        <a:rPr lang="en-US" dirty="0"/>
                        <a:t>Mean</a:t>
                      </a:r>
                    </a:p>
                  </a:txBody>
                  <a:tcPr/>
                </a:tc>
                <a:tc>
                  <a:txBody>
                    <a:bodyPr/>
                    <a:lstStyle/>
                    <a:p>
                      <a:pPr algn="ctr"/>
                      <a:r>
                        <a:rPr lang="en-US" dirty="0"/>
                        <a:t>6.77</a:t>
                      </a:r>
                    </a:p>
                  </a:txBody>
                  <a:tcPr/>
                </a:tc>
                <a:tc>
                  <a:txBody>
                    <a:bodyPr/>
                    <a:lstStyle/>
                    <a:p>
                      <a:pPr algn="ctr"/>
                      <a:r>
                        <a:rPr lang="en-US" dirty="0"/>
                        <a:t>6.39</a:t>
                      </a:r>
                    </a:p>
                  </a:txBody>
                  <a:tcPr/>
                </a:tc>
                <a:extLst>
                  <a:ext uri="{0D108BD9-81ED-4DB2-BD59-A6C34878D82A}">
                    <a16:rowId xmlns:a16="http://schemas.microsoft.com/office/drawing/2014/main" val="145666203"/>
                  </a:ext>
                </a:extLst>
              </a:tr>
              <a:tr h="370840">
                <a:tc>
                  <a:txBody>
                    <a:bodyPr/>
                    <a:lstStyle/>
                    <a:p>
                      <a:pPr algn="ctr"/>
                      <a:r>
                        <a:rPr lang="en-US" dirty="0"/>
                        <a:t>Standard deviation </a:t>
                      </a:r>
                    </a:p>
                  </a:txBody>
                  <a:tcPr/>
                </a:tc>
                <a:tc>
                  <a:txBody>
                    <a:bodyPr/>
                    <a:lstStyle/>
                    <a:p>
                      <a:pPr algn="ctr"/>
                      <a:r>
                        <a:rPr lang="en-US" dirty="0"/>
                        <a:t>8.77</a:t>
                      </a:r>
                    </a:p>
                  </a:txBody>
                  <a:tcPr/>
                </a:tc>
                <a:tc>
                  <a:txBody>
                    <a:bodyPr/>
                    <a:lstStyle/>
                    <a:p>
                      <a:pPr algn="ctr"/>
                      <a:r>
                        <a:rPr lang="en-US" dirty="0"/>
                        <a:t>8.42</a:t>
                      </a:r>
                    </a:p>
                  </a:txBody>
                  <a:tcPr/>
                </a:tc>
                <a:extLst>
                  <a:ext uri="{0D108BD9-81ED-4DB2-BD59-A6C34878D82A}">
                    <a16:rowId xmlns:a16="http://schemas.microsoft.com/office/drawing/2014/main" val="473738802"/>
                  </a:ext>
                </a:extLst>
              </a:tr>
            </a:tbl>
          </a:graphicData>
        </a:graphic>
      </p:graphicFrame>
      <p:graphicFrame>
        <p:nvGraphicFramePr>
          <p:cNvPr id="6" name="Table 5">
            <a:extLst>
              <a:ext uri="{FF2B5EF4-FFF2-40B4-BE49-F238E27FC236}">
                <a16:creationId xmlns:a16="http://schemas.microsoft.com/office/drawing/2014/main" id="{C0422B41-0C51-52CD-F814-A8CF7656806D}"/>
              </a:ext>
            </a:extLst>
          </p:cNvPr>
          <p:cNvGraphicFramePr>
            <a:graphicFrameLocks noGrp="1"/>
          </p:cNvGraphicFramePr>
          <p:nvPr>
            <p:extLst>
              <p:ext uri="{D42A27DB-BD31-4B8C-83A1-F6EECF244321}">
                <p14:modId xmlns:p14="http://schemas.microsoft.com/office/powerpoint/2010/main" val="2747099130"/>
              </p:ext>
            </p:extLst>
          </p:nvPr>
        </p:nvGraphicFramePr>
        <p:xfrm>
          <a:off x="2032000" y="263638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666572122"/>
                    </a:ext>
                  </a:extLst>
                </a:gridCol>
                <a:gridCol w="2709333">
                  <a:extLst>
                    <a:ext uri="{9D8B030D-6E8A-4147-A177-3AD203B41FA5}">
                      <a16:colId xmlns:a16="http://schemas.microsoft.com/office/drawing/2014/main" val="116714413"/>
                    </a:ext>
                  </a:extLst>
                </a:gridCol>
                <a:gridCol w="2709333">
                  <a:extLst>
                    <a:ext uri="{9D8B030D-6E8A-4147-A177-3AD203B41FA5}">
                      <a16:colId xmlns:a16="http://schemas.microsoft.com/office/drawing/2014/main" val="2835608444"/>
                    </a:ext>
                  </a:extLst>
                </a:gridCol>
              </a:tblGrid>
              <a:tr h="370840">
                <a:tc>
                  <a:txBody>
                    <a:bodyPr/>
                    <a:lstStyle/>
                    <a:p>
                      <a:pPr algn="ctr"/>
                      <a:r>
                        <a:rPr lang="en-US" dirty="0"/>
                        <a:t>Gage:01608000</a:t>
                      </a:r>
                    </a:p>
                  </a:txBody>
                  <a:tcPr/>
                </a:tc>
                <a:tc>
                  <a:txBody>
                    <a:bodyPr/>
                    <a:lstStyle/>
                    <a:p>
                      <a:pPr algn="ctr"/>
                      <a:r>
                        <a:rPr lang="en-US" dirty="0"/>
                        <a:t>Observed data</a:t>
                      </a:r>
                    </a:p>
                  </a:txBody>
                  <a:tcPr/>
                </a:tc>
                <a:tc>
                  <a:txBody>
                    <a:bodyPr/>
                    <a:lstStyle/>
                    <a:p>
                      <a:pPr algn="ctr"/>
                      <a:r>
                        <a:rPr lang="en-US" dirty="0"/>
                        <a:t>Simulated data</a:t>
                      </a:r>
                    </a:p>
                  </a:txBody>
                  <a:tcPr/>
                </a:tc>
                <a:extLst>
                  <a:ext uri="{0D108BD9-81ED-4DB2-BD59-A6C34878D82A}">
                    <a16:rowId xmlns:a16="http://schemas.microsoft.com/office/drawing/2014/main" val="3035513553"/>
                  </a:ext>
                </a:extLst>
              </a:tr>
              <a:tr h="370840">
                <a:tc>
                  <a:txBody>
                    <a:bodyPr/>
                    <a:lstStyle/>
                    <a:p>
                      <a:pPr algn="ctr"/>
                      <a:r>
                        <a:rPr lang="en-US" dirty="0"/>
                        <a:t>Mean</a:t>
                      </a:r>
                    </a:p>
                  </a:txBody>
                  <a:tcPr/>
                </a:tc>
                <a:tc>
                  <a:txBody>
                    <a:bodyPr/>
                    <a:lstStyle/>
                    <a:p>
                      <a:pPr algn="ctr"/>
                      <a:r>
                        <a:rPr lang="en-US" dirty="0"/>
                        <a:t>13.38</a:t>
                      </a:r>
                    </a:p>
                  </a:txBody>
                  <a:tcPr/>
                </a:tc>
                <a:tc>
                  <a:txBody>
                    <a:bodyPr/>
                    <a:lstStyle/>
                    <a:p>
                      <a:pPr algn="ctr"/>
                      <a:r>
                        <a:rPr lang="en-US" dirty="0"/>
                        <a:t>17.05</a:t>
                      </a:r>
                    </a:p>
                  </a:txBody>
                  <a:tcPr/>
                </a:tc>
                <a:extLst>
                  <a:ext uri="{0D108BD9-81ED-4DB2-BD59-A6C34878D82A}">
                    <a16:rowId xmlns:a16="http://schemas.microsoft.com/office/drawing/2014/main" val="1224810778"/>
                  </a:ext>
                </a:extLst>
              </a:tr>
              <a:tr h="370840">
                <a:tc>
                  <a:txBody>
                    <a:bodyPr/>
                    <a:lstStyle/>
                    <a:p>
                      <a:pPr algn="ctr"/>
                      <a:r>
                        <a:rPr lang="en-US" dirty="0"/>
                        <a:t>Standard deviation </a:t>
                      </a:r>
                    </a:p>
                  </a:txBody>
                  <a:tcPr/>
                </a:tc>
                <a:tc>
                  <a:txBody>
                    <a:bodyPr/>
                    <a:lstStyle/>
                    <a:p>
                      <a:pPr algn="ctr"/>
                      <a:r>
                        <a:rPr lang="en-US" dirty="0"/>
                        <a:t>16.16</a:t>
                      </a:r>
                    </a:p>
                  </a:txBody>
                  <a:tcPr/>
                </a:tc>
                <a:tc>
                  <a:txBody>
                    <a:bodyPr/>
                    <a:lstStyle/>
                    <a:p>
                      <a:pPr algn="ctr"/>
                      <a:r>
                        <a:rPr lang="en-US" dirty="0"/>
                        <a:t>16.17</a:t>
                      </a:r>
                    </a:p>
                  </a:txBody>
                  <a:tcPr/>
                </a:tc>
                <a:extLst>
                  <a:ext uri="{0D108BD9-81ED-4DB2-BD59-A6C34878D82A}">
                    <a16:rowId xmlns:a16="http://schemas.microsoft.com/office/drawing/2014/main" val="2606990023"/>
                  </a:ext>
                </a:extLst>
              </a:tr>
            </a:tbl>
          </a:graphicData>
        </a:graphic>
      </p:graphicFrame>
      <p:graphicFrame>
        <p:nvGraphicFramePr>
          <p:cNvPr id="7" name="Table 6">
            <a:extLst>
              <a:ext uri="{FF2B5EF4-FFF2-40B4-BE49-F238E27FC236}">
                <a16:creationId xmlns:a16="http://schemas.microsoft.com/office/drawing/2014/main" id="{9CE8D22C-FC9C-50AE-D702-08A063D6B129}"/>
              </a:ext>
            </a:extLst>
          </p:cNvPr>
          <p:cNvGraphicFramePr>
            <a:graphicFrameLocks noGrp="1"/>
          </p:cNvGraphicFramePr>
          <p:nvPr>
            <p:extLst>
              <p:ext uri="{D42A27DB-BD31-4B8C-83A1-F6EECF244321}">
                <p14:modId xmlns:p14="http://schemas.microsoft.com/office/powerpoint/2010/main" val="625920390"/>
              </p:ext>
            </p:extLst>
          </p:nvPr>
        </p:nvGraphicFramePr>
        <p:xfrm>
          <a:off x="2031999" y="4469555"/>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494553518"/>
                    </a:ext>
                  </a:extLst>
                </a:gridCol>
                <a:gridCol w="2709333">
                  <a:extLst>
                    <a:ext uri="{9D8B030D-6E8A-4147-A177-3AD203B41FA5}">
                      <a16:colId xmlns:a16="http://schemas.microsoft.com/office/drawing/2014/main" val="2188351271"/>
                    </a:ext>
                  </a:extLst>
                </a:gridCol>
                <a:gridCol w="2709333">
                  <a:extLst>
                    <a:ext uri="{9D8B030D-6E8A-4147-A177-3AD203B41FA5}">
                      <a16:colId xmlns:a16="http://schemas.microsoft.com/office/drawing/2014/main" val="1190571012"/>
                    </a:ext>
                  </a:extLst>
                </a:gridCol>
              </a:tblGrid>
              <a:tr h="370840">
                <a:tc>
                  <a:txBody>
                    <a:bodyPr/>
                    <a:lstStyle/>
                    <a:p>
                      <a:pPr algn="ctr"/>
                      <a:r>
                        <a:rPr lang="en-US" dirty="0"/>
                        <a:t>Gage: 01608000</a:t>
                      </a:r>
                    </a:p>
                  </a:txBody>
                  <a:tcPr/>
                </a:tc>
                <a:tc>
                  <a:txBody>
                    <a:bodyPr/>
                    <a:lstStyle/>
                    <a:p>
                      <a:pPr algn="ctr"/>
                      <a:r>
                        <a:rPr lang="en-US" dirty="0"/>
                        <a:t>Observed data</a:t>
                      </a:r>
                    </a:p>
                  </a:txBody>
                  <a:tcPr/>
                </a:tc>
                <a:tc>
                  <a:txBody>
                    <a:bodyPr/>
                    <a:lstStyle/>
                    <a:p>
                      <a:pPr algn="ctr"/>
                      <a:r>
                        <a:rPr lang="en-US" dirty="0"/>
                        <a:t>Simulated data </a:t>
                      </a:r>
                    </a:p>
                  </a:txBody>
                  <a:tcPr/>
                </a:tc>
                <a:extLst>
                  <a:ext uri="{0D108BD9-81ED-4DB2-BD59-A6C34878D82A}">
                    <a16:rowId xmlns:a16="http://schemas.microsoft.com/office/drawing/2014/main" val="695196427"/>
                  </a:ext>
                </a:extLst>
              </a:tr>
              <a:tr h="370840">
                <a:tc>
                  <a:txBody>
                    <a:bodyPr/>
                    <a:lstStyle/>
                    <a:p>
                      <a:pPr algn="ctr"/>
                      <a:r>
                        <a:rPr lang="en-US" dirty="0"/>
                        <a:t>Mean </a:t>
                      </a:r>
                    </a:p>
                  </a:txBody>
                  <a:tcPr/>
                </a:tc>
                <a:tc>
                  <a:txBody>
                    <a:bodyPr/>
                    <a:lstStyle/>
                    <a:p>
                      <a:pPr algn="ctr"/>
                      <a:r>
                        <a:rPr lang="en-US" dirty="0"/>
                        <a:t>80.14</a:t>
                      </a:r>
                    </a:p>
                  </a:txBody>
                  <a:tcPr/>
                </a:tc>
                <a:tc>
                  <a:txBody>
                    <a:bodyPr/>
                    <a:lstStyle/>
                    <a:p>
                      <a:pPr algn="ctr"/>
                      <a:r>
                        <a:rPr lang="en-US" dirty="0"/>
                        <a:t>84.66</a:t>
                      </a:r>
                    </a:p>
                  </a:txBody>
                  <a:tcPr/>
                </a:tc>
                <a:extLst>
                  <a:ext uri="{0D108BD9-81ED-4DB2-BD59-A6C34878D82A}">
                    <a16:rowId xmlns:a16="http://schemas.microsoft.com/office/drawing/2014/main" val="3374120493"/>
                  </a:ext>
                </a:extLst>
              </a:tr>
              <a:tr h="370840">
                <a:tc>
                  <a:txBody>
                    <a:bodyPr/>
                    <a:lstStyle/>
                    <a:p>
                      <a:pPr algn="ctr"/>
                      <a:r>
                        <a:rPr lang="en-US" dirty="0"/>
                        <a:t>Standard deviation </a:t>
                      </a:r>
                    </a:p>
                  </a:txBody>
                  <a:tcPr/>
                </a:tc>
                <a:tc>
                  <a:txBody>
                    <a:bodyPr/>
                    <a:lstStyle/>
                    <a:p>
                      <a:pPr algn="ctr"/>
                      <a:r>
                        <a:rPr lang="en-US" dirty="0"/>
                        <a:t>101.62</a:t>
                      </a:r>
                    </a:p>
                  </a:txBody>
                  <a:tcPr/>
                </a:tc>
                <a:tc>
                  <a:txBody>
                    <a:bodyPr/>
                    <a:lstStyle/>
                    <a:p>
                      <a:pPr algn="ctr"/>
                      <a:r>
                        <a:rPr lang="en-US" dirty="0"/>
                        <a:t>62.70</a:t>
                      </a:r>
                    </a:p>
                  </a:txBody>
                  <a:tcPr/>
                </a:tc>
                <a:extLst>
                  <a:ext uri="{0D108BD9-81ED-4DB2-BD59-A6C34878D82A}">
                    <a16:rowId xmlns:a16="http://schemas.microsoft.com/office/drawing/2014/main" val="1349843808"/>
                  </a:ext>
                </a:extLst>
              </a:tr>
            </a:tbl>
          </a:graphicData>
        </a:graphic>
      </p:graphicFrame>
    </p:spTree>
    <p:extLst>
      <p:ext uri="{BB962C8B-B14F-4D97-AF65-F5344CB8AC3E}">
        <p14:creationId xmlns:p14="http://schemas.microsoft.com/office/powerpoint/2010/main" val="283780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otalTime>7925</TotalTime>
  <Words>519</Words>
  <Application>Microsoft Macintosh PowerPoint</Application>
  <PresentationFormat>Widescreen</PresentationFormat>
  <Paragraphs>106</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-webkit-standard</vt:lpstr>
      <vt:lpstr>Aptos</vt:lpstr>
      <vt:lpstr>Aptos Display</vt:lpstr>
      <vt:lpstr>Arial</vt:lpstr>
      <vt:lpstr>Cambria Math</vt:lpstr>
      <vt:lpstr>Office Theme</vt:lpstr>
      <vt:lpstr> </vt:lpstr>
      <vt:lpstr>Objective</vt:lpstr>
      <vt:lpstr>PowerPoint Presentation</vt:lpstr>
      <vt:lpstr>Comparative analysis  </vt:lpstr>
      <vt:lpstr>PowerPoint Presentation</vt:lpstr>
      <vt:lpstr>PowerPoint Presentation</vt:lpstr>
      <vt:lpstr>PowerPoint Presentation</vt:lpstr>
      <vt:lpstr>PowerPoint Presentation</vt:lpstr>
      <vt:lpstr>PowerPoint Presentation</vt:lpstr>
      <vt:lpstr>PowerPoint Presentation</vt:lpstr>
      <vt:lpstr>Ensemble 1 </vt:lpstr>
      <vt:lpstr>Spread of data </vt:lpstr>
      <vt:lpstr>PowerPoint Presentation</vt:lpstr>
      <vt:lpstr>Density plot for M1</vt:lpstr>
      <vt:lpstr>Density plot for M2</vt:lpstr>
      <vt:lpstr>Density plot for M3</vt:lpstr>
      <vt:lpstr>Density plot for M4</vt:lpstr>
      <vt:lpstr>Density plot for M5</vt:lpstr>
      <vt:lpstr>Sampling problems </vt:lpstr>
      <vt:lpstr>Spread of Data</vt:lpstr>
      <vt:lpstr>Density Plot for M0 </vt:lpstr>
      <vt:lpstr>Density plot for M1</vt:lpstr>
      <vt:lpstr>PowerPoint Presentation</vt:lpstr>
      <vt:lpstr>PowerPoint Presentation</vt:lpstr>
      <vt:lpstr>PowerPoint Presentation</vt:lpstr>
      <vt:lpstr>PowerPoint Presentation</vt:lpstr>
      <vt:lpstr>Sampling Problems </vt:lpstr>
      <vt:lpstr>Manning’s spatial distribution </vt:lpstr>
      <vt:lpstr>PowerPoint Presentation</vt:lpstr>
      <vt:lpstr>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Joe Sawma</dc:creator>
  <cp:lastModifiedBy>Marie Joe Sawma</cp:lastModifiedBy>
  <cp:revision>60</cp:revision>
  <dcterms:created xsi:type="dcterms:W3CDTF">2024-09-22T01:00:30Z</dcterms:created>
  <dcterms:modified xsi:type="dcterms:W3CDTF">2025-02-09T01:48:40Z</dcterms:modified>
</cp:coreProperties>
</file>