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7" r:id="rId3"/>
    <p:sldId id="415" r:id="rId4"/>
    <p:sldId id="416" r:id="rId5"/>
    <p:sldId id="418" r:id="rId6"/>
    <p:sldId id="420" r:id="rId7"/>
    <p:sldId id="417" r:id="rId8"/>
    <p:sldId id="4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"/>
    <p:restoredTop sz="77624"/>
  </p:normalViewPr>
  <p:slideViewPr>
    <p:cSldViewPr snapToGrid="0">
      <p:cViewPr varScale="1">
        <p:scale>
          <a:sx n="96" d="100"/>
          <a:sy n="96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7717E-0CAE-5E41-A142-32284ACC675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E2261-63C2-D941-B7E2-01757B6D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16942301236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nas.org/doi/epdf/10.1073/pnas.1912789117" TargetMode="External"/><Relationship Id="rId4" Type="http://schemas.openxmlformats.org/officeDocument/2006/relationships/hyperlink" Target="https://hydroframesubsettools.readthedocs.io/en/latest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High Resolution, 3D groundwater-surface water simulation of the contiguous US: Advances in the integrated ParFlow CONUS 2.0 modeling platform: </a:t>
            </a:r>
            <a:r>
              <a:rPr lang="en-US" sz="1200" dirty="0">
                <a:hlinkClick r:id="rId3"/>
              </a:rPr>
              <a:t>https://www.sciencedirect.com/science/article/pii/S0022169423012362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Subsettools documentation:  </a:t>
            </a:r>
            <a:r>
              <a:rPr lang="en-US" sz="1200" dirty="0">
                <a:hlinkClick r:id="rId4"/>
              </a:rPr>
              <a:t>https://hydroframesubsettools.readthedocs.io/en/latest/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Frontier of simulation-based inference: </a:t>
            </a:r>
            <a:r>
              <a:rPr lang="en-US" sz="1200" dirty="0">
                <a:hlinkClick r:id="rId5"/>
              </a:rPr>
              <a:t>https://www.pnas.org/doi/epdf/10.1073/pnas.1912789117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E2261-63C2-D941-B7E2-01757B6D9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057-8545-5BED-6555-7173CD17D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83A13-FF9B-5886-294F-61B7C4D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62DF-6A0B-F12E-01BC-BA00B64B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9262-262A-B354-294E-A1547A44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5377-A3CC-2127-DCFA-1B727F80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EFA1-9610-4F8A-CBD3-A6EE226F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E0A27-A487-D880-F918-C77DCAB63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D19CB-FDEC-CAF3-09DC-C20EAF65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CA8B5-51D1-95BA-5AA8-A2E09FF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BE-A004-243C-24C1-6D07964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AB4FA-7364-AFB0-99BF-68D0C3DDD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5E0E-B890-F93F-2D0F-08DE7404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40153-CD6D-4AF8-736E-0D7ED169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10AC-5EC1-D856-82AF-F060D014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3C66-53B4-1B14-A58F-075658E6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41B-A7E4-4163-491B-43E0D5B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B7F2-1A73-8971-D7E8-5C9F48F5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AA3F-5C31-50C5-A3BC-C3546D1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54C1-0211-D9FA-6477-75A70E7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5013-6ECB-07C3-792A-2700976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EEDD-DFEE-2549-6992-598227ED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9E80-FC8D-0340-E99F-C5A468F5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6ABD-D50C-8C75-4824-52A2D025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FFDC-9C2B-B69B-06B6-D21CFED2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1C3-5CE3-67C2-1962-F4C7669A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5D0-3D17-053E-823C-89D1769C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F76FA-2716-10E2-6332-C0E888F73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129C-8C89-C311-EF31-F8600991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C72C-F2D6-A5E8-5C3F-762D2F1E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1351-1E7D-11AA-A83C-4FB69D2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3751B-3D93-C7BD-11D4-4EADBA9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ECE8-432D-0589-F15A-006F21C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135F-0CF1-F1F1-DAFF-45D61292A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A38F-D548-ACC8-997A-473F340B8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B1A54-73CA-7767-FAED-47984029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45C71-8AA7-B260-8F58-9A50FA397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B6D27-B3ED-95FF-0FF6-D73D50A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D0C88-76D8-B4C8-1B71-C6032EAA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2E44E-E697-1692-EFE6-5A283B64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6315-31AA-F586-DACA-82AEA66D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7083-06D5-156E-95D3-8F184DB0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4CDEE-0B1B-3F31-81E0-0FA2ADA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9C9EC-313D-CD55-CE90-A372770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164BB-5E63-C769-2100-5D74AA28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79324-5448-34EC-7920-A834E2F5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9AF01-313B-7E4A-0906-D2471B69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26-6056-BB47-52CF-54470F74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B886-482A-8E0B-48D5-43FF7283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9764-950C-A13B-0BCC-7876F05E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AB9CF-1BE2-389C-AC41-E70B0965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9EF53-42F6-4C69-7F36-DB2B9F0E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E393-9158-6B86-E5C6-0B4991C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3351-14EF-C874-2AC2-FDAB38E3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B0C77-3100-0D7D-361C-B3CEFD057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F18DB-6C4F-785B-1919-B0D2BBA9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F85-2207-F72F-9BE4-1B97CF3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7AFC-5FFD-55A8-B920-37DCA3A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118FF-F4D8-4BB2-4626-DAF0D20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0F160-BFDF-5ABD-3C22-195D0348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80A3F-E98B-DA61-1F3C-100FC912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3E034-9DBD-0990-6C61-E1B5355C2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7A92-6A87-AC43-A0F1-29A0112F27B3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E654-32BD-6578-ACFD-82ED1ADDF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CF07-2890-AFC5-BBA2-2E5F679D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DC668-CFA9-E541-94EA-9DFC1704A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36E3-9056-7013-624D-15D4CCF5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291" y="2834627"/>
            <a:ext cx="5865091" cy="145711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 descr="Princeton University Logo, symbol, meaning, history, PNG, brand">
            <a:extLst>
              <a:ext uri="{FF2B5EF4-FFF2-40B4-BE49-F238E27FC236}">
                <a16:creationId xmlns:a16="http://schemas.microsoft.com/office/drawing/2014/main" id="{C4D208E2-5FD9-5CBC-0519-A2CADF18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23" y="214989"/>
            <a:ext cx="2519219" cy="14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40B56D-D392-BC9A-5593-EF3F80ACA133}"/>
              </a:ext>
            </a:extLst>
          </p:cNvPr>
          <p:cNvSpPr txBox="1"/>
          <p:nvPr/>
        </p:nvSpPr>
        <p:spPr>
          <a:xfrm>
            <a:off x="2910479" y="2627670"/>
            <a:ext cx="676563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Progress Presentation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20-02-2025</a:t>
            </a:r>
            <a:endParaRPr lang="en-US" sz="5400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A6A08-0E1E-622D-38A5-3B2BFEC3AC53}"/>
              </a:ext>
            </a:extLst>
          </p:cNvPr>
          <p:cNvSpPr txBox="1"/>
          <p:nvPr/>
        </p:nvSpPr>
        <p:spPr>
          <a:xfrm>
            <a:off x="645261" y="5248541"/>
            <a:ext cx="1129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Marie Joe Sawma	</a:t>
            </a:r>
            <a:r>
              <a:rPr lang="en-US" dirty="0">
                <a:solidFill>
                  <a:schemeClr val="accent2"/>
                </a:solidFill>
              </a:rPr>
              <a:t>	        				</a:t>
            </a:r>
            <a:r>
              <a:rPr lang="en-US" dirty="0"/>
              <a:t>  To: Dr. Reed Maxwell </a:t>
            </a:r>
          </a:p>
        </p:txBody>
      </p:sp>
    </p:spTree>
    <p:extLst>
      <p:ext uri="{BB962C8B-B14F-4D97-AF65-F5344CB8AC3E}">
        <p14:creationId xmlns:p14="http://schemas.microsoft.com/office/powerpoint/2010/main" val="34719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5D0F-36C3-7C1A-2A14-66C4B674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E02A-552F-C837-83F1-E0D53885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714"/>
            <a:ext cx="10670931" cy="378476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A High Resolution, 3D groundwater-surface water simulation of the contiguous US: Advances in the integrated ParFlow CONUS 2.0 modeling platform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Subsettools Catalog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The frontier of simulation-based inference </a:t>
            </a:r>
          </a:p>
          <a:p>
            <a:pPr algn="just">
              <a:lnSpc>
                <a:spcPct val="170000"/>
              </a:lnSpc>
            </a:pPr>
            <a:endParaRPr lang="en-US" sz="2400" dirty="0"/>
          </a:p>
          <a:p>
            <a:pPr algn="just">
              <a:lnSpc>
                <a:spcPct val="170000"/>
              </a:lnSpc>
            </a:pPr>
            <a:endParaRPr lang="en-US" sz="2400" dirty="0"/>
          </a:p>
          <a:p>
            <a:pPr algn="just">
              <a:lnSpc>
                <a:spcPct val="170000"/>
              </a:lnSpc>
            </a:pPr>
            <a:endParaRPr lang="en-US" sz="2400" dirty="0"/>
          </a:p>
          <a:p>
            <a:pPr marL="0" indent="0" algn="just">
              <a:lnSpc>
                <a:spcPct val="170000"/>
              </a:lnSpc>
              <a:buNone/>
            </a:pPr>
            <a:endParaRPr lang="en-US" sz="1200" dirty="0"/>
          </a:p>
          <a:p>
            <a:pPr marL="0" indent="0" algn="just">
              <a:lnSpc>
                <a:spcPct val="170000"/>
              </a:lnSpc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00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A32A-E636-9E40-BAC8-66C8616D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A High Resolution, 3D groundwater-surface water simulation of the contiguous US: Advances in the integrated ParFlow CONUS 2.0 modeling platform</a:t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354D-632D-A08E-FD2E-9E068B09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Difference between CONUS 1 and CONUS 2 domain</a:t>
            </a:r>
          </a:p>
          <a:p>
            <a:r>
              <a:rPr lang="en-US" sz="2400" dirty="0"/>
              <a:t>Two spinup phase </a:t>
            </a:r>
          </a:p>
          <a:p>
            <a:r>
              <a:rPr lang="en-US" sz="2400" dirty="0"/>
              <a:t>ParFlow Numerical Solution Approach </a:t>
            </a:r>
          </a:p>
          <a:p>
            <a:r>
              <a:rPr lang="en-US" sz="2400" dirty="0"/>
              <a:t>E-Folding Approach</a:t>
            </a:r>
          </a:p>
          <a:p>
            <a:r>
              <a:rPr lang="en-US" sz="2400" dirty="0"/>
              <a:t>Van Genuchten Parameters</a:t>
            </a:r>
          </a:p>
          <a:p>
            <a:r>
              <a:rPr lang="en-US" sz="2400" dirty="0"/>
              <a:t>Region (D1) and Region (D2)</a:t>
            </a:r>
          </a:p>
          <a:p>
            <a:r>
              <a:rPr lang="en-US" sz="2400" dirty="0"/>
              <a:t>Discrete Soil Texture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66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0F3BC-EA13-41AE-9CF4-C9601052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0653-A7AF-4D1C-C0D3-617620C8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A High Resolution, 3D groundwater-surface water simulation of the contiguous US: Advances in the integrated ParFlow CONUS 2.0 modeling platform</a:t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459F-D8F8-039A-4B88-D486EFC7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ParFlow Equations </a:t>
            </a:r>
          </a:p>
          <a:p>
            <a:r>
              <a:rPr lang="en-US" sz="2400" dirty="0"/>
              <a:t>Setting Initial Conditions (Spinup phase)</a:t>
            </a:r>
          </a:p>
          <a:p>
            <a:r>
              <a:rPr lang="en-US" sz="2400" dirty="0"/>
              <a:t>No-Flow boundary conditions</a:t>
            </a:r>
          </a:p>
          <a:p>
            <a:r>
              <a:rPr lang="en-US" sz="2400" dirty="0"/>
              <a:t>Seepage condition</a:t>
            </a:r>
          </a:p>
          <a:p>
            <a:r>
              <a:rPr lang="en-US" sz="2400" dirty="0"/>
              <a:t>Ratio of RMSE to Standard deviation </a:t>
            </a:r>
          </a:p>
          <a:p>
            <a:r>
              <a:rPr lang="en-US" sz="2400" dirty="0"/>
              <a:t>Importance of Log Transformation</a:t>
            </a:r>
          </a:p>
          <a:p>
            <a:r>
              <a:rPr lang="en-US" sz="2400" dirty="0"/>
              <a:t>Hydraulic head vs Water Table Depth</a:t>
            </a:r>
          </a:p>
        </p:txBody>
      </p:sp>
    </p:spTree>
    <p:extLst>
      <p:ext uri="{BB962C8B-B14F-4D97-AF65-F5344CB8AC3E}">
        <p14:creationId xmlns:p14="http://schemas.microsoft.com/office/powerpoint/2010/main" val="41941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8679-B5FD-EE8E-D9D5-E60819B7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Subsettools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B437-C9DE-C73C-5B38-3D4AAD4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Forcing dataset: CW3E and NLDAS2</a:t>
            </a:r>
          </a:p>
          <a:p>
            <a:r>
              <a:rPr lang="en-US" dirty="0"/>
              <a:t>Transient run vs steady state run</a:t>
            </a:r>
          </a:p>
          <a:p>
            <a:r>
              <a:rPr lang="en-US" dirty="0"/>
              <a:t>Sources of Static Input Data </a:t>
            </a:r>
          </a:p>
          <a:p>
            <a:r>
              <a:rPr lang="en-US" dirty="0"/>
              <a:t>PF-CLM run </a:t>
            </a:r>
          </a:p>
          <a:p>
            <a:r>
              <a:rPr lang="en-US" dirty="0"/>
              <a:t>ParFlow standalone</a:t>
            </a:r>
          </a:p>
          <a:p>
            <a:r>
              <a:rPr lang="en-US" dirty="0"/>
              <a:t>Subset Domain functions</a:t>
            </a:r>
          </a:p>
          <a:p>
            <a:r>
              <a:rPr lang="en-US" dirty="0"/>
              <a:t>Static Data functions</a:t>
            </a:r>
          </a:p>
          <a:p>
            <a:r>
              <a:rPr lang="en-US" dirty="0"/>
              <a:t>Forcing Data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36D-C60D-7B6A-72E0-E8F80F13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719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68883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68DB-71C1-BC49-D49B-C1F1B4F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The Frontier of simulation–based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E8DC-C7DD-A83B-5770-D8F45716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Method</a:t>
            </a:r>
          </a:p>
          <a:p>
            <a:r>
              <a:rPr lang="en-US" dirty="0"/>
              <a:t>Approximate Baysian Computation with Monte Carlo Sampling </a:t>
            </a:r>
          </a:p>
          <a:p>
            <a:r>
              <a:rPr lang="en-US" dirty="0"/>
              <a:t>Approximate Baysian Computation with learned summary statistics 	   																			  </a:t>
            </a:r>
          </a:p>
        </p:txBody>
      </p:sp>
    </p:spTree>
    <p:extLst>
      <p:ext uri="{BB962C8B-B14F-4D97-AF65-F5344CB8AC3E}">
        <p14:creationId xmlns:p14="http://schemas.microsoft.com/office/powerpoint/2010/main" val="128260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A5AF-6F15-8E25-8B68-7BD7996B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0D36-8E67-35F0-C05B-C2D99BF5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observation</a:t>
            </a:r>
          </a:p>
          <a:p>
            <a:r>
              <a:rPr lang="en-US" dirty="0"/>
              <a:t>An estimate of hoe many </a:t>
            </a:r>
            <a:r>
              <a:rPr lang="en-US" dirty="0" err="1"/>
              <a:t>Sbi</a:t>
            </a:r>
            <a:r>
              <a:rPr lang="en-US" dirty="0"/>
              <a:t> an dhow many different ensemble I need and  the total time that I need ( Manning’s </a:t>
            </a:r>
            <a:r>
              <a:rPr lang="en-US"/>
              <a:t>and deadline)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3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ff60116-7431-425d-b5af-077d7791bda4}" enabled="0" method="" siteId="{2ff60116-7431-425d-b5af-077d7791bd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343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</vt:lpstr>
      <vt:lpstr>Update</vt:lpstr>
      <vt:lpstr>A High Resolution, 3D groundwater-surface water simulation of the contiguous US: Advances in the integrated ParFlow CONUS 2.0 modeling platform </vt:lpstr>
      <vt:lpstr>A High Resolution, 3D groundwater-surface water simulation of the contiguous US: Advances in the integrated ParFlow CONUS 2.0 modeling platform </vt:lpstr>
      <vt:lpstr>Subsettools </vt:lpstr>
      <vt:lpstr>Questions</vt:lpstr>
      <vt:lpstr>The Frontier of simulation–based inference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Joe Sawma</dc:creator>
  <cp:lastModifiedBy>Marie Joe Sawma</cp:lastModifiedBy>
  <cp:revision>72</cp:revision>
  <dcterms:created xsi:type="dcterms:W3CDTF">2024-09-22T01:00:30Z</dcterms:created>
  <dcterms:modified xsi:type="dcterms:W3CDTF">2025-02-21T12:42:07Z</dcterms:modified>
</cp:coreProperties>
</file>