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3" r:id="rId3"/>
    <p:sldId id="272" r:id="rId4"/>
    <p:sldId id="257" r:id="rId5"/>
    <p:sldId id="258" r:id="rId6"/>
    <p:sldId id="265" r:id="rId7"/>
    <p:sldId id="264" r:id="rId8"/>
    <p:sldId id="267" r:id="rId9"/>
    <p:sldId id="269" r:id="rId10"/>
    <p:sldId id="259" r:id="rId11"/>
    <p:sldId id="270" r:id="rId12"/>
    <p:sldId id="271" r:id="rId13"/>
    <p:sldId id="274" r:id="rId14"/>
    <p:sldId id="276" r:id="rId15"/>
    <p:sldId id="275" r:id="rId16"/>
    <p:sldId id="260" r:id="rId17"/>
    <p:sldId id="261" r:id="rId18"/>
    <p:sldId id="277" r:id="rId19"/>
    <p:sldId id="262"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24800-34A4-8545-92E7-5D9B29393563}" v="5" dt="2024-09-25T17:42:05.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7"/>
    <p:restoredTop sz="94682"/>
  </p:normalViewPr>
  <p:slideViewPr>
    <p:cSldViewPr snapToGrid="0">
      <p:cViewPr varScale="1">
        <p:scale>
          <a:sx n="119" d="100"/>
          <a:sy n="119" d="100"/>
        </p:scale>
        <p:origin x="4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7717E-0CAE-5E41-A142-32284ACC6750}" type="datetimeFigureOut">
              <a:rPr lang="en-US" smtClean="0"/>
              <a:t>9/25/24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E2261-63C2-D941-B7E2-01757B6D96FE}" type="slidenum">
              <a:rPr lang="en-US" smtClean="0"/>
              <a:t>‹#›</a:t>
            </a:fld>
            <a:endParaRPr lang="en-US"/>
          </a:p>
        </p:txBody>
      </p:sp>
    </p:spTree>
    <p:extLst>
      <p:ext uri="{BB962C8B-B14F-4D97-AF65-F5344CB8AC3E}">
        <p14:creationId xmlns:p14="http://schemas.microsoft.com/office/powerpoint/2010/main" val="234731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5E2261-63C2-D941-B7E2-01757B6D96FE}" type="slidenum">
              <a:rPr lang="en-US" smtClean="0"/>
              <a:t>17</a:t>
            </a:fld>
            <a:endParaRPr lang="en-US"/>
          </a:p>
        </p:txBody>
      </p:sp>
    </p:spTree>
    <p:extLst>
      <p:ext uri="{BB962C8B-B14F-4D97-AF65-F5344CB8AC3E}">
        <p14:creationId xmlns:p14="http://schemas.microsoft.com/office/powerpoint/2010/main" val="404110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D057-8545-5BED-6555-7173CD17D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83A13-FF9B-5886-294F-61B7C4D5A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F62DF-6A0B-F12E-01BC-BA00B64BA075}"/>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5" name="Footer Placeholder 4">
            <a:extLst>
              <a:ext uri="{FF2B5EF4-FFF2-40B4-BE49-F238E27FC236}">
                <a16:creationId xmlns:a16="http://schemas.microsoft.com/office/drawing/2014/main" id="{5DBE9262-262A-B354-294E-A1547A4489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2F5377-A3CC-2127-DCFA-1B727F808EC8}"/>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128135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EFA1-9610-4F8A-CBD3-A6EE226F4F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E0A27-A487-D880-F918-C77DCAB634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D19CB-FDEC-CAF3-09DC-C20EAF657656}"/>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5" name="Footer Placeholder 4">
            <a:extLst>
              <a:ext uri="{FF2B5EF4-FFF2-40B4-BE49-F238E27FC236}">
                <a16:creationId xmlns:a16="http://schemas.microsoft.com/office/drawing/2014/main" id="{2B8CA8B5-51D1-95BA-5AA8-A2E09FFD64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DE72BE-A004-243C-24C1-6D0796464138}"/>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426910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4AB4FA-7364-AFB0-99BF-68D0C3DDDB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C5E0E-B890-F93F-2D0F-08DE74043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40153-CD6D-4AF8-736E-0D7ED1697B58}"/>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5" name="Footer Placeholder 4">
            <a:extLst>
              <a:ext uri="{FF2B5EF4-FFF2-40B4-BE49-F238E27FC236}">
                <a16:creationId xmlns:a16="http://schemas.microsoft.com/office/drawing/2014/main" id="{593A10AC-5EC1-D856-82AF-F060D014A4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5EA3C66-53B4-1B14-A58F-075658E610C0}"/>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117723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B41B-A7E4-4163-491B-43E0D5B6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BB7F2-1A73-8971-D7E8-5C9F48F59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1AA3F-5C31-50C5-A3BC-C3546D1AA7F0}"/>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5" name="Footer Placeholder 4">
            <a:extLst>
              <a:ext uri="{FF2B5EF4-FFF2-40B4-BE49-F238E27FC236}">
                <a16:creationId xmlns:a16="http://schemas.microsoft.com/office/drawing/2014/main" id="{595B54C1-0211-D9FA-6477-75A70E7C4A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175013-6ECB-07C3-792A-2700976806D4}"/>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325271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EEDD-DFEE-2549-6992-598227ED8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DB9E80-FC8D-0340-E99F-C5A468F539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36ABD-D50C-8C75-4824-52A2D0259175}"/>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5" name="Footer Placeholder 4">
            <a:extLst>
              <a:ext uri="{FF2B5EF4-FFF2-40B4-BE49-F238E27FC236}">
                <a16:creationId xmlns:a16="http://schemas.microsoft.com/office/drawing/2014/main" id="{801DFFDC-9C2B-B69B-06B6-D21CFED2C6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A121C3-5CE3-67C2-1962-F4C7669A9875}"/>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42785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5D0-3D17-053E-823C-89D1769C6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F76FA-2716-10E2-6332-C0E888F738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A129C-8C89-C311-EF31-F86009913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5C72C-F2D6-A5E8-5C3F-762D2F1E43B1}"/>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6" name="Footer Placeholder 5">
            <a:extLst>
              <a:ext uri="{FF2B5EF4-FFF2-40B4-BE49-F238E27FC236}">
                <a16:creationId xmlns:a16="http://schemas.microsoft.com/office/drawing/2014/main" id="{4C5B1351-1E7D-11AA-A83C-4FB69D21B3F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C3751B-3D93-C7BD-11D4-4EADBA9FA393}"/>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1553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ECE8-432D-0589-F15A-006F21CEE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4135F-0CF1-F1F1-DAFF-45D61292A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A38F-D548-ACC8-997A-473F340B8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B1A54-73CA-7767-FAED-479840293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45C71-8AA7-B260-8F58-9A50FA397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B6D27-B3ED-95FF-0FF6-D73D50AEF692}"/>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8" name="Footer Placeholder 7">
            <a:extLst>
              <a:ext uri="{FF2B5EF4-FFF2-40B4-BE49-F238E27FC236}">
                <a16:creationId xmlns:a16="http://schemas.microsoft.com/office/drawing/2014/main" id="{D31D0C88-76D8-B4C8-1B71-C6032EAAE1D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BC2E44E-E697-1692-EFE6-5A283B64E283}"/>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148815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6315-31AA-F586-DACA-82AEA66DE4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8F7083-06D5-156E-95D3-8F184DB07A32}"/>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4" name="Footer Placeholder 3">
            <a:extLst>
              <a:ext uri="{FF2B5EF4-FFF2-40B4-BE49-F238E27FC236}">
                <a16:creationId xmlns:a16="http://schemas.microsoft.com/office/drawing/2014/main" id="{9794CDEE-0B1B-3F31-81E0-0FA2ADAA6E8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FF9C9EC-313D-CD55-CE90-A3727702BE2B}"/>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16146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164BB-5E63-C769-2100-5D74AA28CBC5}"/>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3" name="Footer Placeholder 2">
            <a:extLst>
              <a:ext uri="{FF2B5EF4-FFF2-40B4-BE49-F238E27FC236}">
                <a16:creationId xmlns:a16="http://schemas.microsoft.com/office/drawing/2014/main" id="{81279324-5448-34EC-7920-A834E2F52D6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559AF01-313B-7E4A-0906-D2471B694FA1}"/>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379330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8726-6056-BB47-52CF-54470F744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B6B886-482A-8E0B-48D5-43FF72831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69764-950C-A13B-0BCC-7876F05E5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AB9CF-1BE2-389C-AC41-E70B0965D46D}"/>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6" name="Footer Placeholder 5">
            <a:extLst>
              <a:ext uri="{FF2B5EF4-FFF2-40B4-BE49-F238E27FC236}">
                <a16:creationId xmlns:a16="http://schemas.microsoft.com/office/drawing/2014/main" id="{5B49EF53-42F6-4C69-7F36-DB2B9F0EB6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3CE393-9158-6B86-E5C6-0B4991CB0640}"/>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39412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3351-14EF-C874-2AC2-FDAB38E35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7B0C77-3100-0D7D-361C-B3CEFD057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02F18DB-6C4F-785B-1919-B0D2BBA9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C4F85-2207-F72F-9BE4-1B97CF307DD1}"/>
              </a:ext>
            </a:extLst>
          </p:cNvPr>
          <p:cNvSpPr>
            <a:spLocks noGrp="1"/>
          </p:cNvSpPr>
          <p:nvPr>
            <p:ph type="dt" sz="half" idx="10"/>
          </p:nvPr>
        </p:nvSpPr>
        <p:spPr/>
        <p:txBody>
          <a:bodyPr/>
          <a:lstStyle/>
          <a:p>
            <a:fld id="{330E7A92-6A87-AC43-A0F1-29A0112F27B3}" type="datetimeFigureOut">
              <a:rPr lang="en-US" smtClean="0"/>
              <a:t>9/25/24</a:t>
            </a:fld>
            <a:endParaRPr lang="en-US" dirty="0"/>
          </a:p>
        </p:txBody>
      </p:sp>
      <p:sp>
        <p:nvSpPr>
          <p:cNvPr id="6" name="Footer Placeholder 5">
            <a:extLst>
              <a:ext uri="{FF2B5EF4-FFF2-40B4-BE49-F238E27FC236}">
                <a16:creationId xmlns:a16="http://schemas.microsoft.com/office/drawing/2014/main" id="{1D9F7AFC-5FFD-55A8-B920-37DCA3A0B6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B118FF-F4D8-4BB2-4626-DAF0D20754A9}"/>
              </a:ext>
            </a:extLst>
          </p:cNvPr>
          <p:cNvSpPr>
            <a:spLocks noGrp="1"/>
          </p:cNvSpPr>
          <p:nvPr>
            <p:ph type="sldNum" sz="quarter" idx="12"/>
          </p:nvPr>
        </p:nvSpPr>
        <p:spPr/>
        <p:txBody>
          <a:bodyPr/>
          <a:lstStyle/>
          <a:p>
            <a:fld id="{1B7DC668-CFA9-E541-94EA-9DFC1704A9A4}" type="slidenum">
              <a:rPr lang="en-US" smtClean="0"/>
              <a:t>‹#›</a:t>
            </a:fld>
            <a:endParaRPr lang="en-US" dirty="0"/>
          </a:p>
        </p:txBody>
      </p:sp>
    </p:spTree>
    <p:extLst>
      <p:ext uri="{BB962C8B-B14F-4D97-AF65-F5344CB8AC3E}">
        <p14:creationId xmlns:p14="http://schemas.microsoft.com/office/powerpoint/2010/main" val="198073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0F160-BFDF-5ABD-3C22-195D03481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80A3F-E98B-DA61-1F3C-100FC912C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3E034-9DBD-0990-6C61-E1B5355C2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0E7A92-6A87-AC43-A0F1-29A0112F27B3}" type="datetimeFigureOut">
              <a:rPr lang="en-US" smtClean="0"/>
              <a:t>9/25/24</a:t>
            </a:fld>
            <a:endParaRPr lang="en-US" dirty="0"/>
          </a:p>
        </p:txBody>
      </p:sp>
      <p:sp>
        <p:nvSpPr>
          <p:cNvPr id="5" name="Footer Placeholder 4">
            <a:extLst>
              <a:ext uri="{FF2B5EF4-FFF2-40B4-BE49-F238E27FC236}">
                <a16:creationId xmlns:a16="http://schemas.microsoft.com/office/drawing/2014/main" id="{57D9E654-32BD-6578-ACFD-82ED1ADDF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B35CCF07-2890-AFC5-BBA2-2E5F679D1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7DC668-CFA9-E541-94EA-9DFC1704A9A4}" type="slidenum">
              <a:rPr lang="en-US" smtClean="0"/>
              <a:t>‹#›</a:t>
            </a:fld>
            <a:endParaRPr lang="en-US" dirty="0"/>
          </a:p>
        </p:txBody>
      </p:sp>
    </p:spTree>
    <p:extLst>
      <p:ext uri="{BB962C8B-B14F-4D97-AF65-F5344CB8AC3E}">
        <p14:creationId xmlns:p14="http://schemas.microsoft.com/office/powerpoint/2010/main" val="80041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36E3-9056-7013-624D-15D4CCF510EB}"/>
              </a:ext>
            </a:extLst>
          </p:cNvPr>
          <p:cNvSpPr>
            <a:spLocks noGrp="1"/>
          </p:cNvSpPr>
          <p:nvPr>
            <p:ph type="ctrTitle"/>
          </p:nvPr>
        </p:nvSpPr>
        <p:spPr>
          <a:xfrm>
            <a:off x="7592291" y="2834627"/>
            <a:ext cx="5865091" cy="1457113"/>
          </a:xfrm>
        </p:spPr>
        <p:txBody>
          <a:bodyPr>
            <a:normAutofit fontScale="90000"/>
          </a:bodyPr>
          <a:lstStyle/>
          <a:p>
            <a:br>
              <a:rPr lang="en-US" dirty="0"/>
            </a:br>
            <a:endParaRPr lang="en-US" dirty="0"/>
          </a:p>
        </p:txBody>
      </p:sp>
      <p:pic>
        <p:nvPicPr>
          <p:cNvPr id="1026" name="Picture 2" descr="Princeton University Logo, symbol, meaning, history, PNG, brand">
            <a:extLst>
              <a:ext uri="{FF2B5EF4-FFF2-40B4-BE49-F238E27FC236}">
                <a16:creationId xmlns:a16="http://schemas.microsoft.com/office/drawing/2014/main" id="{C4D208E2-5FD9-5CBC-0519-A2CADF188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23" y="214989"/>
            <a:ext cx="2519219" cy="1455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40B56D-D392-BC9A-5593-EF3F80ACA133}"/>
              </a:ext>
            </a:extLst>
          </p:cNvPr>
          <p:cNvSpPr txBox="1"/>
          <p:nvPr/>
        </p:nvSpPr>
        <p:spPr>
          <a:xfrm>
            <a:off x="2910479" y="2627670"/>
            <a:ext cx="6765636" cy="1138773"/>
          </a:xfrm>
          <a:prstGeom prst="rect">
            <a:avLst/>
          </a:prstGeom>
          <a:noFill/>
        </p:spPr>
        <p:txBody>
          <a:bodyPr wrap="square">
            <a:spAutoFit/>
          </a:bodyPr>
          <a:lstStyle/>
          <a:p>
            <a:pPr algn="ctr"/>
            <a:r>
              <a:rPr lang="en-US" sz="4000" dirty="0">
                <a:solidFill>
                  <a:schemeClr val="accent2"/>
                </a:solidFill>
              </a:rPr>
              <a:t>Progress Presentation</a:t>
            </a:r>
          </a:p>
          <a:p>
            <a:pPr algn="ctr"/>
            <a:r>
              <a:rPr lang="en-US" sz="2800" dirty="0">
                <a:solidFill>
                  <a:schemeClr val="accent2"/>
                </a:solidFill>
              </a:rPr>
              <a:t>25-09-2024</a:t>
            </a:r>
            <a:endParaRPr lang="en-US" sz="5400" dirty="0">
              <a:solidFill>
                <a:schemeClr val="accent2"/>
              </a:solidFill>
            </a:endParaRPr>
          </a:p>
        </p:txBody>
      </p:sp>
      <p:sp>
        <p:nvSpPr>
          <p:cNvPr id="6" name="TextBox 5">
            <a:extLst>
              <a:ext uri="{FF2B5EF4-FFF2-40B4-BE49-F238E27FC236}">
                <a16:creationId xmlns:a16="http://schemas.microsoft.com/office/drawing/2014/main" id="{685A6A08-0E1E-622D-38A5-3B2BFEC3AC53}"/>
              </a:ext>
            </a:extLst>
          </p:cNvPr>
          <p:cNvSpPr txBox="1"/>
          <p:nvPr/>
        </p:nvSpPr>
        <p:spPr>
          <a:xfrm>
            <a:off x="645261" y="5248541"/>
            <a:ext cx="11296072" cy="369332"/>
          </a:xfrm>
          <a:prstGeom prst="rect">
            <a:avLst/>
          </a:prstGeom>
          <a:noFill/>
        </p:spPr>
        <p:txBody>
          <a:bodyPr wrap="square" rtlCol="0">
            <a:spAutoFit/>
          </a:bodyPr>
          <a:lstStyle/>
          <a:p>
            <a:r>
              <a:rPr lang="en-US" dirty="0"/>
              <a:t>Prepared by: Marie Joe Sawma	</a:t>
            </a:r>
            <a:r>
              <a:rPr lang="en-US" dirty="0">
                <a:solidFill>
                  <a:schemeClr val="accent2"/>
                </a:solidFill>
              </a:rPr>
              <a:t>	        				</a:t>
            </a:r>
            <a:r>
              <a:rPr lang="en-US" dirty="0"/>
              <a:t>  To: Dr. Reed Maxwell </a:t>
            </a:r>
          </a:p>
        </p:txBody>
      </p:sp>
    </p:spTree>
    <p:extLst>
      <p:ext uri="{BB962C8B-B14F-4D97-AF65-F5344CB8AC3E}">
        <p14:creationId xmlns:p14="http://schemas.microsoft.com/office/powerpoint/2010/main" val="347192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5B884-8CE1-A94B-8D5E-5FD57DC7DB11}"/>
              </a:ext>
            </a:extLst>
          </p:cNvPr>
          <p:cNvSpPr>
            <a:spLocks noGrp="1"/>
          </p:cNvSpPr>
          <p:nvPr>
            <p:ph type="title"/>
          </p:nvPr>
        </p:nvSpPr>
        <p:spPr/>
        <p:txBody>
          <a:bodyPr/>
          <a:lstStyle/>
          <a:p>
            <a:r>
              <a:rPr lang="en-US" dirty="0">
                <a:solidFill>
                  <a:schemeClr val="accent2"/>
                </a:solidFill>
              </a:rPr>
              <a:t>Discussion Monday Meeting</a:t>
            </a:r>
          </a:p>
        </p:txBody>
      </p:sp>
      <p:sp>
        <p:nvSpPr>
          <p:cNvPr id="3" name="Content Placeholder 2">
            <a:extLst>
              <a:ext uri="{FF2B5EF4-FFF2-40B4-BE49-F238E27FC236}">
                <a16:creationId xmlns:a16="http://schemas.microsoft.com/office/drawing/2014/main" id="{5BD7ED41-ACE7-475D-0969-CFD2E225FC45}"/>
              </a:ext>
            </a:extLst>
          </p:cNvPr>
          <p:cNvSpPr>
            <a:spLocks noGrp="1"/>
          </p:cNvSpPr>
          <p:nvPr>
            <p:ph idx="1"/>
          </p:nvPr>
        </p:nvSpPr>
        <p:spPr/>
        <p:txBody>
          <a:bodyPr/>
          <a:lstStyle/>
          <a:p>
            <a:r>
              <a:rPr lang="en-US" dirty="0"/>
              <a:t>Numerical Computations in Par flow</a:t>
            </a:r>
          </a:p>
          <a:p>
            <a:r>
              <a:rPr lang="en-US" dirty="0"/>
              <a:t>Implement an Emulator (SBI) to faster the computational phase.</a:t>
            </a:r>
          </a:p>
          <a:p>
            <a:r>
              <a:rPr lang="en-US" dirty="0"/>
              <a:t>Sequential Method in SBI that consists of narrowing the range of observations (computationally expensive).</a:t>
            </a:r>
          </a:p>
          <a:p>
            <a:r>
              <a:rPr lang="en-US" dirty="0"/>
              <a:t>Emulator is trained on Par flow Behavior , and hence the performance of the Par flow can be the same as the Par Flow model or less. </a:t>
            </a:r>
          </a:p>
          <a:p>
            <a:r>
              <a:rPr lang="en-US" dirty="0"/>
              <a:t>Creating a vector for each sample member (each point has its own vector which illustrate the streamflow for 30-days for example). </a:t>
            </a:r>
          </a:p>
          <a:p>
            <a:endParaRPr lang="en-US" dirty="0"/>
          </a:p>
          <a:p>
            <a:endParaRPr lang="en-US"/>
          </a:p>
        </p:txBody>
      </p:sp>
    </p:spTree>
    <p:extLst>
      <p:ext uri="{BB962C8B-B14F-4D97-AF65-F5344CB8AC3E}">
        <p14:creationId xmlns:p14="http://schemas.microsoft.com/office/powerpoint/2010/main" val="773594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3CD0A-C5A8-0BAC-7C0C-3AEDB203E7D6}"/>
              </a:ext>
            </a:extLst>
          </p:cNvPr>
          <p:cNvSpPr>
            <a:spLocks noGrp="1"/>
          </p:cNvSpPr>
          <p:nvPr>
            <p:ph type="title"/>
          </p:nvPr>
        </p:nvSpPr>
        <p:spPr/>
        <p:txBody>
          <a:bodyPr/>
          <a:lstStyle/>
          <a:p>
            <a:r>
              <a:rPr lang="en-US" dirty="0">
                <a:solidFill>
                  <a:schemeClr val="accent2"/>
                </a:solidFill>
              </a:rPr>
              <a:t>Discussion Monday Meeting</a:t>
            </a:r>
            <a:endParaRPr lang="en-US" dirty="0"/>
          </a:p>
        </p:txBody>
      </p:sp>
      <p:sp>
        <p:nvSpPr>
          <p:cNvPr id="3" name="Content Placeholder 2">
            <a:extLst>
              <a:ext uri="{FF2B5EF4-FFF2-40B4-BE49-F238E27FC236}">
                <a16:creationId xmlns:a16="http://schemas.microsoft.com/office/drawing/2014/main" id="{8B1461EB-C0E0-552E-203E-A1DBF57F49CE}"/>
              </a:ext>
            </a:extLst>
          </p:cNvPr>
          <p:cNvSpPr>
            <a:spLocks noGrp="1"/>
          </p:cNvSpPr>
          <p:nvPr>
            <p:ph idx="1"/>
          </p:nvPr>
        </p:nvSpPr>
        <p:spPr/>
        <p:txBody>
          <a:bodyPr/>
          <a:lstStyle/>
          <a:p>
            <a:r>
              <a:rPr lang="en-US" dirty="0"/>
              <a:t>SBI looks to the vector (can be streamflow or Manning’s Values) that are given and try to understand the relation between the different parameters  to be able to start by prediction of values.</a:t>
            </a:r>
          </a:p>
          <a:p>
            <a:r>
              <a:rPr lang="en-US" dirty="0"/>
              <a:t>It starts to understand the distribution within the vector based on the simulation and starts by predicting the result.</a:t>
            </a:r>
          </a:p>
          <a:p>
            <a:r>
              <a:rPr lang="en-US" dirty="0"/>
              <a:t> SBI means that we are inferring what are the parameters are based on close are the simulated values are to the observed values.</a:t>
            </a:r>
          </a:p>
          <a:p>
            <a:r>
              <a:rPr lang="en-US" dirty="0"/>
              <a:t>Shrinking the range is just to speed up the model and save computationally steps. </a:t>
            </a:r>
          </a:p>
          <a:p>
            <a:endParaRPr lang="en-US" dirty="0"/>
          </a:p>
        </p:txBody>
      </p:sp>
    </p:spTree>
    <p:extLst>
      <p:ext uri="{BB962C8B-B14F-4D97-AF65-F5344CB8AC3E}">
        <p14:creationId xmlns:p14="http://schemas.microsoft.com/office/powerpoint/2010/main" val="77083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1E54-1722-E92B-8341-1798F70B89C9}"/>
              </a:ext>
            </a:extLst>
          </p:cNvPr>
          <p:cNvSpPr>
            <a:spLocks noGrp="1"/>
          </p:cNvSpPr>
          <p:nvPr>
            <p:ph type="title"/>
          </p:nvPr>
        </p:nvSpPr>
        <p:spPr/>
        <p:txBody>
          <a:bodyPr/>
          <a:lstStyle/>
          <a:p>
            <a:r>
              <a:rPr lang="en-US" dirty="0">
                <a:solidFill>
                  <a:schemeClr val="accent2"/>
                </a:solidFill>
              </a:rPr>
              <a:t>Discussion Monday Meeting</a:t>
            </a:r>
          </a:p>
        </p:txBody>
      </p:sp>
      <p:sp>
        <p:nvSpPr>
          <p:cNvPr id="3" name="Content Placeholder 2">
            <a:extLst>
              <a:ext uri="{FF2B5EF4-FFF2-40B4-BE49-F238E27FC236}">
                <a16:creationId xmlns:a16="http://schemas.microsoft.com/office/drawing/2014/main" id="{A1254A09-7F68-8DE0-00F7-644CE95F040B}"/>
              </a:ext>
            </a:extLst>
          </p:cNvPr>
          <p:cNvSpPr>
            <a:spLocks noGrp="1"/>
          </p:cNvSpPr>
          <p:nvPr>
            <p:ph idx="1"/>
          </p:nvPr>
        </p:nvSpPr>
        <p:spPr/>
        <p:txBody>
          <a:bodyPr/>
          <a:lstStyle/>
          <a:p>
            <a:r>
              <a:rPr lang="en-US" dirty="0"/>
              <a:t>Discussion of the simulation-images and the total number of runs of simulations and accuracy of results.</a:t>
            </a:r>
          </a:p>
          <a:p>
            <a:r>
              <a:rPr lang="en-US" dirty="0"/>
              <a:t>Discussion of the Manning’s vector and its different groups.</a:t>
            </a:r>
          </a:p>
          <a:p>
            <a:r>
              <a:rPr lang="en-US" dirty="0"/>
              <a:t>After getting these values, streamflow hydrograph and comparing it to the observations (as much as it gets tighter to the observational data , as much as the result from the simulation is correct).</a:t>
            </a:r>
          </a:p>
          <a:p>
            <a:pPr marL="0" indent="0">
              <a:buNone/>
            </a:pPr>
            <a:endParaRPr lang="en-US" dirty="0"/>
          </a:p>
        </p:txBody>
      </p:sp>
    </p:spTree>
    <p:extLst>
      <p:ext uri="{BB962C8B-B14F-4D97-AF65-F5344CB8AC3E}">
        <p14:creationId xmlns:p14="http://schemas.microsoft.com/office/powerpoint/2010/main" val="161174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9D098-0A83-0767-4D4A-08F3BC74C61F}"/>
              </a:ext>
            </a:extLst>
          </p:cNvPr>
          <p:cNvSpPr>
            <a:spLocks noGrp="1"/>
          </p:cNvSpPr>
          <p:nvPr>
            <p:ph type="title"/>
          </p:nvPr>
        </p:nvSpPr>
        <p:spPr/>
        <p:txBody>
          <a:bodyPr/>
          <a:lstStyle/>
          <a:p>
            <a:r>
              <a:rPr lang="en-US" dirty="0">
                <a:solidFill>
                  <a:schemeClr val="accent2"/>
                </a:solidFill>
              </a:rPr>
              <a:t>Coding: General Overview</a:t>
            </a:r>
          </a:p>
        </p:txBody>
      </p:sp>
      <p:sp>
        <p:nvSpPr>
          <p:cNvPr id="3" name="Content Placeholder 2">
            <a:extLst>
              <a:ext uri="{FF2B5EF4-FFF2-40B4-BE49-F238E27FC236}">
                <a16:creationId xmlns:a16="http://schemas.microsoft.com/office/drawing/2014/main" id="{4949F6F3-38A3-166B-0720-B356D9F03C9D}"/>
              </a:ext>
            </a:extLst>
          </p:cNvPr>
          <p:cNvSpPr>
            <a:spLocks noGrp="1"/>
          </p:cNvSpPr>
          <p:nvPr>
            <p:ph idx="1"/>
          </p:nvPr>
        </p:nvSpPr>
        <p:spPr/>
        <p:txBody>
          <a:bodyPr>
            <a:normAutofit fontScale="55000" lnSpcReduction="20000"/>
          </a:bodyPr>
          <a:lstStyle/>
          <a:p>
            <a:r>
              <a:rPr lang="en-US" dirty="0"/>
              <a:t> To run the code : you just need to change the HUG that you need to deal with, start date, and end date.</a:t>
            </a:r>
          </a:p>
          <a:p>
            <a:r>
              <a:rPr lang="en-US" dirty="0"/>
              <a:t>Run the Scripts </a:t>
            </a:r>
          </a:p>
          <a:p>
            <a:r>
              <a:rPr lang="en-US" dirty="0"/>
              <a:t>First part of the code is setting up of the baseline run the thirty day period with all the same setting  that in the conus 2 domain on hydro-data .</a:t>
            </a:r>
          </a:p>
          <a:p>
            <a:r>
              <a:rPr lang="en-US" dirty="0"/>
              <a:t>Second part: reads distribution, draw sample, sets up all the folder to you to run. </a:t>
            </a:r>
          </a:p>
          <a:p>
            <a:r>
              <a:rPr lang="en-US" dirty="0"/>
              <a:t>Third part: evaluating the sample where the SBI takes place , so everything before were about the Par Flow part.  All the previous parts are from the Par Flow . In the third part , we are just loading our inferences and vector of data , a little bit of plotting.  </a:t>
            </a:r>
          </a:p>
          <a:p>
            <a:pPr algn="l">
              <a:buFont typeface="+mj-lt"/>
              <a:buAutoNum type="arabicPeriod"/>
            </a:pPr>
            <a:r>
              <a:rPr lang="en-US" b="0" i="0" u="none" strike="noStrike" dirty="0">
                <a:solidFill>
                  <a:srgbClr val="222222"/>
                </a:solidFill>
                <a:effectLst/>
                <a:latin typeface="Helvetica" pitchFamily="2" charset="0"/>
              </a:rPr>
              <a:t>Model run config in </a:t>
            </a:r>
            <a:r>
              <a:rPr lang="en-US" b="0" i="0" u="none" strike="noStrike" dirty="0" err="1">
                <a:solidFill>
                  <a:srgbClr val="222222"/>
                </a:solidFill>
                <a:effectLst/>
                <a:latin typeface="Helvetica" pitchFamily="2" charset="0"/>
              </a:rPr>
              <a:t>settings.json</a:t>
            </a:r>
            <a:endParaRPr lang="en-US" b="0" i="0" u="none" strike="noStrike" dirty="0">
              <a:solidFill>
                <a:srgbClr val="222222"/>
              </a:solidFill>
              <a:effectLst/>
              <a:latin typeface="Helvetica" pitchFamily="2" charset="0"/>
            </a:endParaRPr>
          </a:p>
          <a:p>
            <a:pPr algn="l"/>
            <a:r>
              <a:rPr lang="en-US" b="0" i="0" u="none" strike="noStrike" dirty="0">
                <a:solidFill>
                  <a:srgbClr val="222222"/>
                </a:solidFill>
                <a:effectLst/>
                <a:latin typeface="Helvetica" pitchFamily="2" charset="0"/>
              </a:rPr>
              <a:t>2. </a:t>
            </a:r>
            <a:r>
              <a:rPr lang="en-US" b="0" i="0" u="none" strike="noStrike" dirty="0" err="1">
                <a:solidFill>
                  <a:srgbClr val="222222"/>
                </a:solidFill>
                <a:effectLst/>
                <a:latin typeface="Helvetica" pitchFamily="2" charset="0"/>
              </a:rPr>
              <a:t>create_ensemble.py</a:t>
            </a:r>
            <a:r>
              <a:rPr lang="en-US" b="0" i="0" u="none" strike="noStrike" dirty="0">
                <a:solidFill>
                  <a:srgbClr val="222222"/>
                </a:solidFill>
                <a:effectLst/>
                <a:latin typeface="Helvetica" pitchFamily="2" charset="0"/>
              </a:rPr>
              <a:t> line 17, change path to </a:t>
            </a:r>
            <a:r>
              <a:rPr lang="en-US" b="0" i="0" u="none" strike="noStrike" dirty="0" err="1">
                <a:solidFill>
                  <a:srgbClr val="222222"/>
                </a:solidFill>
                <a:effectLst/>
                <a:latin typeface="Helvetica" pitchFamily="2" charset="0"/>
              </a:rPr>
              <a:t>json</a:t>
            </a:r>
            <a:endParaRPr lang="en-US" b="0" i="0" u="none" strike="noStrike" dirty="0">
              <a:solidFill>
                <a:srgbClr val="222222"/>
              </a:solidFill>
              <a:effectLst/>
              <a:latin typeface="Helvetica" pitchFamily="2" charset="0"/>
            </a:endParaRPr>
          </a:p>
          <a:p>
            <a:pPr algn="l"/>
            <a:r>
              <a:rPr lang="en-US" b="0" i="0" u="none" strike="noStrike" dirty="0">
                <a:solidFill>
                  <a:srgbClr val="222222"/>
                </a:solidFill>
                <a:effectLst/>
                <a:latin typeface="Helvetica" pitchFamily="2" charset="0"/>
              </a:rPr>
              <a:t>3. </a:t>
            </a:r>
            <a:r>
              <a:rPr lang="en-US" b="0" i="0" u="none" strike="noStrike" dirty="0" err="1">
                <a:solidFill>
                  <a:srgbClr val="222222"/>
                </a:solidFill>
                <a:effectLst/>
                <a:latin typeface="Helvetica" pitchFamily="2" charset="0"/>
              </a:rPr>
              <a:t>evaluate_ensemble.py</a:t>
            </a:r>
            <a:r>
              <a:rPr lang="en-US" b="0" i="0" u="none" strike="noStrike" dirty="0">
                <a:solidFill>
                  <a:srgbClr val="222222"/>
                </a:solidFill>
                <a:effectLst/>
                <a:latin typeface="Helvetica" pitchFamily="2" charset="0"/>
              </a:rPr>
              <a:t>, line 15, change </a:t>
            </a:r>
            <a:r>
              <a:rPr lang="en-US" b="0" i="0" u="none" strike="noStrike" dirty="0" err="1">
                <a:solidFill>
                  <a:srgbClr val="222222"/>
                </a:solidFill>
                <a:effectLst/>
                <a:latin typeface="Helvetica" pitchFamily="2" charset="0"/>
              </a:rPr>
              <a:t>json</a:t>
            </a:r>
            <a:r>
              <a:rPr lang="en-US" b="0" i="0" u="none" strike="noStrike" dirty="0">
                <a:solidFill>
                  <a:srgbClr val="222222"/>
                </a:solidFill>
                <a:effectLst/>
                <a:latin typeface="Helvetica" pitchFamily="2" charset="0"/>
              </a:rPr>
              <a:t> path</a:t>
            </a:r>
          </a:p>
          <a:p>
            <a:endParaRPr lang="en-US" dirty="0"/>
          </a:p>
          <a:p>
            <a:r>
              <a:rPr lang="en-US" dirty="0"/>
              <a:t>Static data from your run </a:t>
            </a:r>
          </a:p>
          <a:p>
            <a:r>
              <a:rPr lang="en-US" dirty="0"/>
              <a:t>Get rid of the hourly data and just keep the daily data  (to save time  in running) by averaging the hourly data and deleting the hourly files</a:t>
            </a:r>
          </a:p>
          <a:p>
            <a:r>
              <a:rPr lang="en-US" dirty="0"/>
              <a:t>Hydro-data and from the simulation</a:t>
            </a:r>
          </a:p>
          <a:p>
            <a:endParaRPr lang="en-US" dirty="0"/>
          </a:p>
        </p:txBody>
      </p:sp>
    </p:spTree>
    <p:extLst>
      <p:ext uri="{BB962C8B-B14F-4D97-AF65-F5344CB8AC3E}">
        <p14:creationId xmlns:p14="http://schemas.microsoft.com/office/powerpoint/2010/main" val="809697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AA44-F7F8-5718-BBF4-7EC2F3E403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6BAD32-E691-D3A2-ECD6-A103180D27FF}"/>
              </a:ext>
            </a:extLst>
          </p:cNvPr>
          <p:cNvSpPr>
            <a:spLocks noGrp="1"/>
          </p:cNvSpPr>
          <p:nvPr>
            <p:ph idx="1"/>
          </p:nvPr>
        </p:nvSpPr>
        <p:spPr/>
        <p:txBody>
          <a:bodyPr/>
          <a:lstStyle/>
          <a:p>
            <a:pPr marL="0" indent="0">
              <a:buNone/>
            </a:pPr>
            <a:r>
              <a:rPr lang="en-US" dirty="0"/>
              <a:t>Total number of Simulations as one sample and set a number then analyze it </a:t>
            </a:r>
          </a:p>
        </p:txBody>
      </p:sp>
    </p:spTree>
    <p:extLst>
      <p:ext uri="{BB962C8B-B14F-4D97-AF65-F5344CB8AC3E}">
        <p14:creationId xmlns:p14="http://schemas.microsoft.com/office/powerpoint/2010/main" val="921431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F83F-BB49-2321-C8AF-2B87472B216A}"/>
              </a:ext>
            </a:extLst>
          </p:cNvPr>
          <p:cNvSpPr>
            <a:spLocks noGrp="1"/>
          </p:cNvSpPr>
          <p:nvPr>
            <p:ph type="title"/>
          </p:nvPr>
        </p:nvSpPr>
        <p:spPr/>
        <p:txBody>
          <a:bodyPr/>
          <a:lstStyle/>
          <a:p>
            <a:r>
              <a:rPr lang="en-US" dirty="0">
                <a:solidFill>
                  <a:schemeClr val="accent2"/>
                </a:solidFill>
              </a:rPr>
              <a:t>Monday Meeting</a:t>
            </a:r>
          </a:p>
        </p:txBody>
      </p:sp>
      <p:sp>
        <p:nvSpPr>
          <p:cNvPr id="3" name="Content Placeholder 2">
            <a:extLst>
              <a:ext uri="{FF2B5EF4-FFF2-40B4-BE49-F238E27FC236}">
                <a16:creationId xmlns:a16="http://schemas.microsoft.com/office/drawing/2014/main" id="{622FAA9D-3C4A-CCB9-7FA0-4A9C21C832AE}"/>
              </a:ext>
            </a:extLst>
          </p:cNvPr>
          <p:cNvSpPr>
            <a:spLocks noGrp="1"/>
          </p:cNvSpPr>
          <p:nvPr>
            <p:ph idx="1"/>
          </p:nvPr>
        </p:nvSpPr>
        <p:spPr>
          <a:xfrm>
            <a:off x="838200" y="1800754"/>
            <a:ext cx="10515600" cy="4351338"/>
          </a:xfrm>
        </p:spPr>
        <p:txBody>
          <a:bodyPr/>
          <a:lstStyle/>
          <a:p>
            <a:r>
              <a:rPr lang="en-US" dirty="0"/>
              <a:t>SBI _ Prototype Slack Channel </a:t>
            </a:r>
          </a:p>
          <a:p>
            <a:r>
              <a:rPr lang="en-US" dirty="0"/>
              <a:t>GIT HUB Subscription </a:t>
            </a:r>
          </a:p>
          <a:p>
            <a:r>
              <a:rPr lang="en-US" dirty="0"/>
              <a:t>Add me to the GIT HUB (Private Account) + message on Slack to add me on the GIT HUB</a:t>
            </a:r>
          </a:p>
          <a:p>
            <a:r>
              <a:rPr lang="en-US" dirty="0"/>
              <a:t>Schedule a Meeting before start working on GIT HUB </a:t>
            </a:r>
          </a:p>
          <a:p>
            <a:r>
              <a:rPr lang="en-US" dirty="0"/>
              <a:t>Get familiar with the code</a:t>
            </a:r>
          </a:p>
          <a:p>
            <a:r>
              <a:rPr lang="en-US" dirty="0"/>
              <a:t>Third step is to do a step example (try to run a simulation like the one that I saw them on the graphs)</a:t>
            </a:r>
          </a:p>
          <a:p>
            <a:r>
              <a:rPr lang="en-US" dirty="0"/>
              <a:t>Working on different branches on GIT HUB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05416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1604-2C85-D54C-B42F-49D788A7932B}"/>
              </a:ext>
            </a:extLst>
          </p:cNvPr>
          <p:cNvSpPr>
            <a:spLocks noGrp="1"/>
          </p:cNvSpPr>
          <p:nvPr>
            <p:ph type="title"/>
          </p:nvPr>
        </p:nvSpPr>
        <p:spPr/>
        <p:txBody>
          <a:bodyPr/>
          <a:lstStyle/>
          <a:p>
            <a:r>
              <a:rPr lang="en-US" dirty="0">
                <a:solidFill>
                  <a:schemeClr val="accent2"/>
                </a:solidFill>
              </a:rPr>
              <a:t>Ameri-flux / Subset-Tools</a:t>
            </a:r>
          </a:p>
        </p:txBody>
      </p:sp>
      <p:sp>
        <p:nvSpPr>
          <p:cNvPr id="3" name="Content Placeholder 2">
            <a:extLst>
              <a:ext uri="{FF2B5EF4-FFF2-40B4-BE49-F238E27FC236}">
                <a16:creationId xmlns:a16="http://schemas.microsoft.com/office/drawing/2014/main" id="{26CF0CD1-3A55-DEE7-4EDF-4238FF10C08A}"/>
              </a:ext>
            </a:extLst>
          </p:cNvPr>
          <p:cNvSpPr>
            <a:spLocks noGrp="1"/>
          </p:cNvSpPr>
          <p:nvPr>
            <p:ph idx="1"/>
          </p:nvPr>
        </p:nvSpPr>
        <p:spPr/>
        <p:txBody>
          <a:bodyPr/>
          <a:lstStyle/>
          <a:p>
            <a:pPr marL="0" indent="0">
              <a:buNone/>
            </a:pPr>
            <a:r>
              <a:rPr lang="en-US" dirty="0"/>
              <a:t>Ameri flux			Energy Fluxes 			Point Data</a:t>
            </a:r>
          </a:p>
          <a:p>
            <a:endParaRPr lang="en-US" dirty="0"/>
          </a:p>
          <a:p>
            <a:pPr marL="0" indent="0">
              <a:buNone/>
            </a:pPr>
            <a:endParaRPr lang="en-US" dirty="0"/>
          </a:p>
          <a:p>
            <a:pPr marL="0" indent="0">
              <a:buNone/>
            </a:pPr>
            <a:r>
              <a:rPr lang="en-US" dirty="0"/>
              <a:t>		         Ameri flux can’t be an input for Par flow</a:t>
            </a:r>
          </a:p>
          <a:p>
            <a:pPr marL="0" indent="0">
              <a:buNone/>
            </a:pPr>
            <a:endParaRPr lang="en-US" dirty="0"/>
          </a:p>
          <a:p>
            <a:endParaRPr lang="en-US" dirty="0"/>
          </a:p>
          <a:p>
            <a:pPr marL="0" indent="0">
              <a:buNone/>
            </a:pPr>
            <a:r>
              <a:rPr lang="en-US" dirty="0"/>
              <a:t>Subset-Tools  		       Grid Level</a:t>
            </a:r>
          </a:p>
        </p:txBody>
      </p:sp>
      <p:sp>
        <p:nvSpPr>
          <p:cNvPr id="5" name="Right Arrow 4">
            <a:extLst>
              <a:ext uri="{FF2B5EF4-FFF2-40B4-BE49-F238E27FC236}">
                <a16:creationId xmlns:a16="http://schemas.microsoft.com/office/drawing/2014/main" id="{E05D013E-19B0-39F3-074F-BDD68A29A83D}"/>
              </a:ext>
            </a:extLst>
          </p:cNvPr>
          <p:cNvSpPr/>
          <p:nvPr/>
        </p:nvSpPr>
        <p:spPr>
          <a:xfrm>
            <a:off x="2926080" y="1968649"/>
            <a:ext cx="1420010" cy="19363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971FCC05-D8C6-31EE-F59C-C774ED2640C5}"/>
              </a:ext>
            </a:extLst>
          </p:cNvPr>
          <p:cNvSpPr/>
          <p:nvPr/>
        </p:nvSpPr>
        <p:spPr>
          <a:xfrm>
            <a:off x="7241689" y="1968649"/>
            <a:ext cx="1420010" cy="19363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E5831E60-299D-4BD1-D6B5-A9E8FED2CB5C}"/>
              </a:ext>
            </a:extLst>
          </p:cNvPr>
          <p:cNvSpPr/>
          <p:nvPr/>
        </p:nvSpPr>
        <p:spPr>
          <a:xfrm>
            <a:off x="3487271" y="5036371"/>
            <a:ext cx="1420010" cy="193638"/>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322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DD9B-5F63-8AD6-5D72-71CCDDC17B9F}"/>
              </a:ext>
            </a:extLst>
          </p:cNvPr>
          <p:cNvSpPr>
            <a:spLocks noGrp="1"/>
          </p:cNvSpPr>
          <p:nvPr>
            <p:ph type="title"/>
          </p:nvPr>
        </p:nvSpPr>
        <p:spPr/>
        <p:txBody>
          <a:bodyPr/>
          <a:lstStyle/>
          <a:p>
            <a:r>
              <a:rPr lang="en-US" dirty="0">
                <a:solidFill>
                  <a:schemeClr val="accent2"/>
                </a:solidFill>
              </a:rPr>
              <a:t>Ameri Flux / Subset-Tools</a:t>
            </a:r>
          </a:p>
        </p:txBody>
      </p:sp>
      <p:sp>
        <p:nvSpPr>
          <p:cNvPr id="3" name="Content Placeholder 2">
            <a:extLst>
              <a:ext uri="{FF2B5EF4-FFF2-40B4-BE49-F238E27FC236}">
                <a16:creationId xmlns:a16="http://schemas.microsoft.com/office/drawing/2014/main" id="{37586800-DF37-550F-C27F-380DA53D6D54}"/>
              </a:ext>
            </a:extLst>
          </p:cNvPr>
          <p:cNvSpPr>
            <a:spLocks noGrp="1"/>
          </p:cNvSpPr>
          <p:nvPr>
            <p:ph idx="1"/>
          </p:nvPr>
        </p:nvSpPr>
        <p:spPr/>
        <p:txBody>
          <a:bodyPr/>
          <a:lstStyle/>
          <a:p>
            <a:pPr>
              <a:lnSpc>
                <a:spcPct val="150000"/>
              </a:lnSpc>
            </a:pPr>
            <a:r>
              <a:rPr lang="en-US" dirty="0"/>
              <a:t>Difference between Conus 1 and Conus 2.</a:t>
            </a:r>
          </a:p>
          <a:p>
            <a:pPr>
              <a:lnSpc>
                <a:spcPct val="150000"/>
              </a:lnSpc>
            </a:pPr>
            <a:r>
              <a:rPr lang="en-US" dirty="0"/>
              <a:t>Conus 2 is not simulated yet in the Par flow. </a:t>
            </a:r>
          </a:p>
          <a:p>
            <a:pPr>
              <a:lnSpc>
                <a:spcPct val="150000"/>
              </a:lnSpc>
            </a:pPr>
            <a:r>
              <a:rPr lang="en-US" dirty="0"/>
              <a:t>Gridded data can be taken from satellites measurements, assumptions or other instruments of measurements.</a:t>
            </a:r>
          </a:p>
          <a:p>
            <a:pPr>
              <a:lnSpc>
                <a:spcPct val="150000"/>
              </a:lnSpc>
            </a:pPr>
            <a:r>
              <a:rPr lang="en-US" dirty="0"/>
              <a:t>Subset-Tools does not have a function that calls the Ameri-Flux</a:t>
            </a:r>
          </a:p>
          <a:p>
            <a:pPr marL="0" indent="0">
              <a:buNone/>
            </a:pPr>
            <a:endParaRPr lang="en-US" dirty="0"/>
          </a:p>
        </p:txBody>
      </p:sp>
    </p:spTree>
    <p:extLst>
      <p:ext uri="{BB962C8B-B14F-4D97-AF65-F5344CB8AC3E}">
        <p14:creationId xmlns:p14="http://schemas.microsoft.com/office/powerpoint/2010/main" val="1526975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F489-6707-EEC0-380E-D0FBF5524B87}"/>
              </a:ext>
            </a:extLst>
          </p:cNvPr>
          <p:cNvSpPr>
            <a:spLocks noGrp="1"/>
          </p:cNvSpPr>
          <p:nvPr>
            <p:ph type="title"/>
          </p:nvPr>
        </p:nvSpPr>
        <p:spPr/>
        <p:txBody>
          <a:bodyPr/>
          <a:lstStyle/>
          <a:p>
            <a:r>
              <a:rPr lang="en-US" dirty="0">
                <a:solidFill>
                  <a:schemeClr val="accent2"/>
                </a:solidFill>
              </a:rPr>
              <a:t>Ameri Flux/ Subset-Tools</a:t>
            </a:r>
          </a:p>
        </p:txBody>
      </p:sp>
      <p:pic>
        <p:nvPicPr>
          <p:cNvPr id="5" name="Content Placeholder 4" descr="A diagram of a diagram&#10;&#10;Description automatically generated">
            <a:extLst>
              <a:ext uri="{FF2B5EF4-FFF2-40B4-BE49-F238E27FC236}">
                <a16:creationId xmlns:a16="http://schemas.microsoft.com/office/drawing/2014/main" id="{941CBE4F-2FE9-FB1E-DF48-F69241A144F2}"/>
              </a:ext>
            </a:extLst>
          </p:cNvPr>
          <p:cNvPicPr>
            <a:picLocks noGrp="1" noChangeAspect="1"/>
          </p:cNvPicPr>
          <p:nvPr>
            <p:ph idx="1"/>
          </p:nvPr>
        </p:nvPicPr>
        <p:blipFill>
          <a:blip r:embed="rId2"/>
          <a:stretch>
            <a:fillRect/>
          </a:stretch>
        </p:blipFill>
        <p:spPr>
          <a:xfrm>
            <a:off x="973118" y="1690688"/>
            <a:ext cx="7170421" cy="4419656"/>
          </a:xfrm>
        </p:spPr>
      </p:pic>
      <p:sp>
        <p:nvSpPr>
          <p:cNvPr id="7" name="TextBox 6">
            <a:extLst>
              <a:ext uri="{FF2B5EF4-FFF2-40B4-BE49-F238E27FC236}">
                <a16:creationId xmlns:a16="http://schemas.microsoft.com/office/drawing/2014/main" id="{0259DDBB-F589-F60C-2113-306D67F433CC}"/>
              </a:ext>
            </a:extLst>
          </p:cNvPr>
          <p:cNvSpPr txBox="1"/>
          <p:nvPr/>
        </p:nvSpPr>
        <p:spPr>
          <a:xfrm>
            <a:off x="8982634" y="3316991"/>
            <a:ext cx="2467984" cy="830997"/>
          </a:xfrm>
          <a:prstGeom prst="rect">
            <a:avLst/>
          </a:prstGeom>
          <a:noFill/>
        </p:spPr>
        <p:txBody>
          <a:bodyPr wrap="square" rtlCol="0">
            <a:spAutoFit/>
          </a:bodyPr>
          <a:lstStyle/>
          <a:p>
            <a:pPr algn="ctr"/>
            <a:r>
              <a:rPr lang="en-US" sz="2400" dirty="0">
                <a:solidFill>
                  <a:schemeClr val="accent2"/>
                </a:solidFill>
              </a:rPr>
              <a:t>Thanks to Willian Hassling</a:t>
            </a:r>
          </a:p>
        </p:txBody>
      </p:sp>
    </p:spTree>
    <p:extLst>
      <p:ext uri="{BB962C8B-B14F-4D97-AF65-F5344CB8AC3E}">
        <p14:creationId xmlns:p14="http://schemas.microsoft.com/office/powerpoint/2010/main" val="2450993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F55F-E876-7C69-DDD9-08CC5514A6AC}"/>
              </a:ext>
            </a:extLst>
          </p:cNvPr>
          <p:cNvSpPr>
            <a:spLocks noGrp="1"/>
          </p:cNvSpPr>
          <p:nvPr>
            <p:ph type="title"/>
          </p:nvPr>
        </p:nvSpPr>
        <p:spPr/>
        <p:txBody>
          <a:bodyPr/>
          <a:lstStyle/>
          <a:p>
            <a:r>
              <a:rPr lang="en-US" dirty="0">
                <a:solidFill>
                  <a:schemeClr val="accent2"/>
                </a:solidFill>
              </a:rPr>
              <a:t>Plans for Next Two Week</a:t>
            </a:r>
          </a:p>
        </p:txBody>
      </p:sp>
      <p:sp>
        <p:nvSpPr>
          <p:cNvPr id="3" name="Content Placeholder 2">
            <a:extLst>
              <a:ext uri="{FF2B5EF4-FFF2-40B4-BE49-F238E27FC236}">
                <a16:creationId xmlns:a16="http://schemas.microsoft.com/office/drawing/2014/main" id="{024A284A-F411-9CC9-18FA-F083DD7ACA6E}"/>
              </a:ext>
            </a:extLst>
          </p:cNvPr>
          <p:cNvSpPr>
            <a:spLocks noGrp="1"/>
          </p:cNvSpPr>
          <p:nvPr>
            <p:ph idx="1"/>
          </p:nvPr>
        </p:nvSpPr>
        <p:spPr>
          <a:xfrm>
            <a:off x="838200" y="2028825"/>
            <a:ext cx="10515600" cy="4351338"/>
          </a:xfrm>
        </p:spPr>
        <p:txBody>
          <a:bodyPr/>
          <a:lstStyle/>
          <a:p>
            <a:r>
              <a:rPr lang="en-US" dirty="0"/>
              <a:t>Reading another paper + mention the name of the paper </a:t>
            </a:r>
          </a:p>
          <a:p>
            <a:r>
              <a:rPr lang="en-US" dirty="0"/>
              <a:t>Starts by understanding the model and the manuscript that I will deal with </a:t>
            </a:r>
          </a:p>
          <a:p>
            <a:r>
              <a:rPr lang="en-US" dirty="0"/>
              <a:t>Schedule a meeting with Amanda to get more involved in the project </a:t>
            </a:r>
          </a:p>
          <a:p>
            <a:pPr marL="0" indent="0">
              <a:buNone/>
            </a:pPr>
            <a:endParaRPr lang="en-US" dirty="0"/>
          </a:p>
        </p:txBody>
      </p:sp>
    </p:spTree>
    <p:extLst>
      <p:ext uri="{BB962C8B-B14F-4D97-AF65-F5344CB8AC3E}">
        <p14:creationId xmlns:p14="http://schemas.microsoft.com/office/powerpoint/2010/main" val="11835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5A77-E7AE-4831-CB41-89A411F6E79B}"/>
              </a:ext>
            </a:extLst>
          </p:cNvPr>
          <p:cNvSpPr>
            <a:spLocks noGrp="1"/>
          </p:cNvSpPr>
          <p:nvPr>
            <p:ph type="title"/>
          </p:nvPr>
        </p:nvSpPr>
        <p:spPr/>
        <p:txBody>
          <a:bodyPr/>
          <a:lstStyle/>
          <a:p>
            <a:r>
              <a:rPr lang="en-US" dirty="0">
                <a:solidFill>
                  <a:schemeClr val="accent2"/>
                </a:solidFill>
              </a:rPr>
              <a:t>Content </a:t>
            </a:r>
          </a:p>
        </p:txBody>
      </p:sp>
      <p:sp>
        <p:nvSpPr>
          <p:cNvPr id="3" name="Content Placeholder 2">
            <a:extLst>
              <a:ext uri="{FF2B5EF4-FFF2-40B4-BE49-F238E27FC236}">
                <a16:creationId xmlns:a16="http://schemas.microsoft.com/office/drawing/2014/main" id="{5F57F43F-2DCD-8CC0-934A-888E60061378}"/>
              </a:ext>
            </a:extLst>
          </p:cNvPr>
          <p:cNvSpPr>
            <a:spLocks noGrp="1"/>
          </p:cNvSpPr>
          <p:nvPr>
            <p:ph idx="1"/>
          </p:nvPr>
        </p:nvSpPr>
        <p:spPr/>
        <p:txBody>
          <a:bodyPr>
            <a:normAutofit fontScale="77500" lnSpcReduction="20000"/>
          </a:bodyPr>
          <a:lstStyle/>
          <a:p>
            <a:pPr>
              <a:lnSpc>
                <a:spcPct val="150000"/>
              </a:lnSpc>
            </a:pPr>
            <a:r>
              <a:rPr lang="en-US" dirty="0"/>
              <a:t>Summary of Previous Meeting</a:t>
            </a:r>
          </a:p>
          <a:p>
            <a:pPr>
              <a:lnSpc>
                <a:spcPct val="150000"/>
              </a:lnSpc>
            </a:pPr>
            <a:r>
              <a:rPr lang="en-US" dirty="0"/>
              <a:t>Discussion of Simulation-Based Inference for Parameter Estimation of Complex Watershed Simulators (p.15)</a:t>
            </a:r>
          </a:p>
          <a:p>
            <a:pPr>
              <a:lnSpc>
                <a:spcPct val="150000"/>
              </a:lnSpc>
            </a:pPr>
            <a:r>
              <a:rPr lang="en-US" dirty="0"/>
              <a:t>Monday Meeting</a:t>
            </a:r>
          </a:p>
          <a:p>
            <a:pPr>
              <a:lnSpc>
                <a:spcPct val="150000"/>
              </a:lnSpc>
            </a:pPr>
            <a:r>
              <a:rPr lang="en-US" dirty="0"/>
              <a:t>Ameri-flux</a:t>
            </a:r>
          </a:p>
          <a:p>
            <a:pPr>
              <a:lnSpc>
                <a:spcPct val="150000"/>
              </a:lnSpc>
            </a:pPr>
            <a:r>
              <a:rPr lang="en-US" dirty="0"/>
              <a:t>Subset-tools</a:t>
            </a:r>
          </a:p>
          <a:p>
            <a:pPr>
              <a:lnSpc>
                <a:spcPct val="150000"/>
              </a:lnSpc>
            </a:pPr>
            <a:r>
              <a:rPr lang="en-US" dirty="0"/>
              <a:t>Next Week Plan </a:t>
            </a:r>
          </a:p>
          <a:p>
            <a:pPr>
              <a:lnSpc>
                <a:spcPct val="150000"/>
              </a:lnSpc>
            </a:pPr>
            <a:r>
              <a:rPr lang="en-US" dirty="0"/>
              <a:t>Time Management/ Schedule</a:t>
            </a:r>
          </a:p>
          <a:p>
            <a:pPr>
              <a:lnSpc>
                <a:spcPct val="150000"/>
              </a:lnSpc>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69831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98D-D5FC-4DEB-8FF6-B17FE09D5E55}"/>
              </a:ext>
            </a:extLst>
          </p:cNvPr>
          <p:cNvSpPr>
            <a:spLocks noGrp="1"/>
          </p:cNvSpPr>
          <p:nvPr>
            <p:ph type="title"/>
          </p:nvPr>
        </p:nvSpPr>
        <p:spPr/>
        <p:txBody>
          <a:bodyPr/>
          <a:lstStyle/>
          <a:p>
            <a:r>
              <a:rPr lang="en-US" dirty="0">
                <a:solidFill>
                  <a:schemeClr val="accent2"/>
                </a:solidFill>
              </a:rPr>
              <a:t>Stochastic Hydrological Models</a:t>
            </a:r>
          </a:p>
        </p:txBody>
      </p:sp>
      <p:sp>
        <p:nvSpPr>
          <p:cNvPr id="3" name="Content Placeholder 2">
            <a:extLst>
              <a:ext uri="{FF2B5EF4-FFF2-40B4-BE49-F238E27FC236}">
                <a16:creationId xmlns:a16="http://schemas.microsoft.com/office/drawing/2014/main" id="{12B08F82-C5BB-C284-43E5-434D1FA1CE0F}"/>
              </a:ext>
            </a:extLst>
          </p:cNvPr>
          <p:cNvSpPr>
            <a:spLocks noGrp="1"/>
          </p:cNvSpPr>
          <p:nvPr>
            <p:ph idx="1"/>
          </p:nvPr>
        </p:nvSpPr>
        <p:spPr/>
        <p:txBody>
          <a:bodyPr>
            <a:normAutofit lnSpcReduction="10000"/>
          </a:bodyPr>
          <a:lstStyle/>
          <a:p>
            <a:pPr>
              <a:lnSpc>
                <a:spcPct val="150000"/>
              </a:lnSpc>
            </a:pPr>
            <a:r>
              <a:rPr lang="en-US" dirty="0"/>
              <a:t>Regression</a:t>
            </a:r>
          </a:p>
          <a:p>
            <a:pPr>
              <a:lnSpc>
                <a:spcPct val="150000"/>
              </a:lnSpc>
            </a:pPr>
            <a:r>
              <a:rPr lang="en-US" dirty="0"/>
              <a:t>Transfer Functions</a:t>
            </a:r>
          </a:p>
          <a:p>
            <a:pPr>
              <a:lnSpc>
                <a:spcPct val="150000"/>
              </a:lnSpc>
            </a:pPr>
            <a:r>
              <a:rPr lang="en-US" dirty="0"/>
              <a:t>Neural Networks (I am very interested in this model and how it works) </a:t>
            </a:r>
          </a:p>
          <a:p>
            <a:pPr>
              <a:lnSpc>
                <a:spcPct val="150000"/>
              </a:lnSpc>
            </a:pPr>
            <a:r>
              <a:rPr lang="en-US" dirty="0"/>
              <a:t> System Identification</a:t>
            </a:r>
          </a:p>
          <a:p>
            <a:pPr>
              <a:lnSpc>
                <a:spcPct val="150000"/>
              </a:lnSpc>
            </a:pPr>
            <a:r>
              <a:rPr lang="en-US" dirty="0">
                <a:solidFill>
                  <a:srgbClr val="040C28"/>
                </a:solidFill>
                <a:latin typeface="Google Sans"/>
              </a:rPr>
              <a:t>T</a:t>
            </a:r>
            <a:r>
              <a:rPr lang="en-US" b="0" i="0" u="none" strike="noStrike" dirty="0">
                <a:solidFill>
                  <a:srgbClr val="040C28"/>
                </a:solidFill>
                <a:effectLst/>
                <a:latin typeface="Google Sans"/>
              </a:rPr>
              <a:t>ransfer functions</a:t>
            </a:r>
            <a:endParaRPr lang="en-US" dirty="0"/>
          </a:p>
        </p:txBody>
      </p:sp>
    </p:spTree>
    <p:extLst>
      <p:ext uri="{BB962C8B-B14F-4D97-AF65-F5344CB8AC3E}">
        <p14:creationId xmlns:p14="http://schemas.microsoft.com/office/powerpoint/2010/main" val="275811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044F7-B34B-16CA-9EE9-F1772BA18DC3}"/>
              </a:ext>
            </a:extLst>
          </p:cNvPr>
          <p:cNvSpPr>
            <a:spLocks noGrp="1"/>
          </p:cNvSpPr>
          <p:nvPr>
            <p:ph type="title"/>
          </p:nvPr>
        </p:nvSpPr>
        <p:spPr/>
        <p:txBody>
          <a:bodyPr/>
          <a:lstStyle/>
          <a:p>
            <a:r>
              <a:rPr lang="en-US" dirty="0">
                <a:solidFill>
                  <a:schemeClr val="accent2"/>
                </a:solidFill>
              </a:rPr>
              <a:t>Summary of Previous Meeting</a:t>
            </a:r>
          </a:p>
        </p:txBody>
      </p:sp>
      <p:sp>
        <p:nvSpPr>
          <p:cNvPr id="3" name="Content Placeholder 2">
            <a:extLst>
              <a:ext uri="{FF2B5EF4-FFF2-40B4-BE49-F238E27FC236}">
                <a16:creationId xmlns:a16="http://schemas.microsoft.com/office/drawing/2014/main" id="{E5481A04-33D7-83D7-D7D9-15E2B0C6F8C1}"/>
              </a:ext>
            </a:extLst>
          </p:cNvPr>
          <p:cNvSpPr>
            <a:spLocks noGrp="1"/>
          </p:cNvSpPr>
          <p:nvPr>
            <p:ph idx="1"/>
          </p:nvPr>
        </p:nvSpPr>
        <p:spPr/>
        <p:txBody>
          <a:bodyPr/>
          <a:lstStyle/>
          <a:p>
            <a:r>
              <a:rPr lang="en-US" dirty="0"/>
              <a:t>Discussion of Physics Informed  Paper</a:t>
            </a:r>
          </a:p>
          <a:p>
            <a:r>
              <a:rPr lang="en-US" dirty="0"/>
              <a:t>Discussion of the limitations of applying deep learning </a:t>
            </a:r>
          </a:p>
          <a:p>
            <a:r>
              <a:rPr lang="en-US" dirty="0"/>
              <a:t>Advantages of implementing Machine Learning (ML)</a:t>
            </a:r>
          </a:p>
          <a:p>
            <a:r>
              <a:rPr lang="en-US" dirty="0"/>
              <a:t>Discussion of CLM Model </a:t>
            </a:r>
          </a:p>
          <a:p>
            <a:r>
              <a:rPr lang="en-US" dirty="0"/>
              <a:t>Deep learning for short term vs long term </a:t>
            </a:r>
          </a:p>
          <a:p>
            <a:endParaRPr lang="en-US" dirty="0"/>
          </a:p>
        </p:txBody>
      </p:sp>
    </p:spTree>
    <p:extLst>
      <p:ext uri="{BB962C8B-B14F-4D97-AF65-F5344CB8AC3E}">
        <p14:creationId xmlns:p14="http://schemas.microsoft.com/office/powerpoint/2010/main" val="22487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8F00-9E29-325B-1332-1E00DF170C5F}"/>
              </a:ext>
            </a:extLst>
          </p:cNvPr>
          <p:cNvSpPr>
            <a:spLocks noGrp="1"/>
          </p:cNvSpPr>
          <p:nvPr>
            <p:ph type="title"/>
          </p:nvPr>
        </p:nvSpPr>
        <p:spPr/>
        <p:txBody>
          <a:bodyPr>
            <a:normAutofit fontScale="90000"/>
          </a:bodyPr>
          <a:lstStyle/>
          <a:p>
            <a:r>
              <a:rPr lang="en-US" dirty="0">
                <a:solidFill>
                  <a:schemeClr val="accent2"/>
                </a:solidFill>
              </a:rPr>
              <a:t>Simulation-Based Inference for Parameter Estimation of Complex Watershed  Simulators</a:t>
            </a:r>
          </a:p>
        </p:txBody>
      </p:sp>
      <p:sp>
        <p:nvSpPr>
          <p:cNvPr id="3" name="Content Placeholder 2">
            <a:extLst>
              <a:ext uri="{FF2B5EF4-FFF2-40B4-BE49-F238E27FC236}">
                <a16:creationId xmlns:a16="http://schemas.microsoft.com/office/drawing/2014/main" id="{9723D017-35A4-93AA-E6E6-F790EDDA357D}"/>
              </a:ext>
            </a:extLst>
          </p:cNvPr>
          <p:cNvSpPr>
            <a:spLocks noGrp="1"/>
          </p:cNvSpPr>
          <p:nvPr>
            <p:ph idx="1"/>
          </p:nvPr>
        </p:nvSpPr>
        <p:spPr>
          <a:xfrm>
            <a:off x="838200" y="1973407"/>
            <a:ext cx="10515600" cy="4351338"/>
          </a:xfrm>
        </p:spPr>
        <p:txBody>
          <a:bodyPr/>
          <a:lstStyle/>
          <a:p>
            <a:pPr marL="0" indent="0">
              <a:lnSpc>
                <a:spcPct val="150000"/>
              </a:lnSpc>
              <a:buNone/>
            </a:pPr>
            <a:r>
              <a:rPr lang="en-US" dirty="0"/>
              <a:t>Limitations :</a:t>
            </a:r>
          </a:p>
          <a:p>
            <a:pPr>
              <a:lnSpc>
                <a:spcPct val="150000"/>
              </a:lnSpc>
            </a:pPr>
            <a:r>
              <a:rPr lang="en-US" dirty="0"/>
              <a:t>Types of computational Demands and Complex Responses that made the calibration of PB simulators infeasible . </a:t>
            </a:r>
          </a:p>
          <a:p>
            <a:pPr>
              <a:lnSpc>
                <a:spcPct val="150000"/>
              </a:lnSpc>
            </a:pPr>
            <a:r>
              <a:rPr lang="en-US" dirty="0"/>
              <a:t>Relation between the Conditional Probability and the complex responses of simulators.</a:t>
            </a: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a:p>
            <a:endParaRPr lang="en-US" dirty="0">
              <a:solidFill>
                <a:schemeClr val="accent2"/>
              </a:solidFill>
            </a:endParaRPr>
          </a:p>
        </p:txBody>
      </p:sp>
    </p:spTree>
    <p:extLst>
      <p:ext uri="{BB962C8B-B14F-4D97-AF65-F5344CB8AC3E}">
        <p14:creationId xmlns:p14="http://schemas.microsoft.com/office/powerpoint/2010/main" val="3633060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C30A-F630-E49B-1E5A-17832871ECA0}"/>
              </a:ext>
            </a:extLst>
          </p:cNvPr>
          <p:cNvSpPr>
            <a:spLocks noGrp="1"/>
          </p:cNvSpPr>
          <p:nvPr>
            <p:ph type="title"/>
          </p:nvPr>
        </p:nvSpPr>
        <p:spPr/>
        <p:txBody>
          <a:bodyPr/>
          <a:lstStyle/>
          <a:p>
            <a:r>
              <a:rPr lang="en-US" dirty="0">
                <a:solidFill>
                  <a:schemeClr val="accent2"/>
                </a:solidFill>
              </a:rPr>
              <a:t>Mechanism of Simulation-Based Inference: Parameter Estimation and Model Calibration</a:t>
            </a:r>
          </a:p>
        </p:txBody>
      </p:sp>
      <p:sp>
        <p:nvSpPr>
          <p:cNvPr id="3" name="Content Placeholder 2">
            <a:extLst>
              <a:ext uri="{FF2B5EF4-FFF2-40B4-BE49-F238E27FC236}">
                <a16:creationId xmlns:a16="http://schemas.microsoft.com/office/drawing/2014/main" id="{EBE30C13-41E8-D5B5-53C5-BCAFBA9E8148}"/>
              </a:ext>
            </a:extLst>
          </p:cNvPr>
          <p:cNvSpPr>
            <a:spLocks noGrp="1"/>
          </p:cNvSpPr>
          <p:nvPr>
            <p:ph idx="1"/>
          </p:nvPr>
        </p:nvSpPr>
        <p:spPr>
          <a:xfrm>
            <a:off x="838200" y="1991880"/>
            <a:ext cx="10515600" cy="4351338"/>
          </a:xfrm>
        </p:spPr>
        <p:txBody>
          <a:bodyPr>
            <a:normAutofit/>
          </a:bodyPr>
          <a:lstStyle/>
          <a:p>
            <a:pPr marL="0" indent="0" algn="just">
              <a:lnSpc>
                <a:spcPct val="150000"/>
              </a:lnSpc>
              <a:buNone/>
            </a:pPr>
            <a:r>
              <a:rPr lang="en-US" dirty="0"/>
              <a:t>The SBI works by learning the relationship between the model's parameters (inputs) and the observed data. It identifies how changes in these parameters affect the model's output by running many simulations and comparing the results with real-world data. Once this relationship is understood, SBI can </a:t>
            </a:r>
            <a:r>
              <a:rPr lang="en-US" b="1" dirty="0"/>
              <a:t>estimate the best parameters</a:t>
            </a:r>
            <a:r>
              <a:rPr lang="en-US" dirty="0"/>
              <a:t> that explain the observed data. </a:t>
            </a:r>
          </a:p>
        </p:txBody>
      </p:sp>
    </p:spTree>
    <p:extLst>
      <p:ext uri="{BB962C8B-B14F-4D97-AF65-F5344CB8AC3E}">
        <p14:creationId xmlns:p14="http://schemas.microsoft.com/office/powerpoint/2010/main" val="194807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1598-1DDC-6B75-F916-A1EFD8128059}"/>
              </a:ext>
            </a:extLst>
          </p:cNvPr>
          <p:cNvSpPr>
            <a:spLocks noGrp="1"/>
          </p:cNvSpPr>
          <p:nvPr>
            <p:ph type="title"/>
          </p:nvPr>
        </p:nvSpPr>
        <p:spPr/>
        <p:txBody>
          <a:bodyPr/>
          <a:lstStyle/>
          <a:p>
            <a:r>
              <a:rPr lang="en-US" dirty="0">
                <a:solidFill>
                  <a:schemeClr val="accent2"/>
                </a:solidFill>
              </a:rPr>
              <a:t>Process Based Simulators (PB)</a:t>
            </a:r>
          </a:p>
        </p:txBody>
      </p:sp>
      <p:sp>
        <p:nvSpPr>
          <p:cNvPr id="3" name="Content Placeholder 2">
            <a:extLst>
              <a:ext uri="{FF2B5EF4-FFF2-40B4-BE49-F238E27FC236}">
                <a16:creationId xmlns:a16="http://schemas.microsoft.com/office/drawing/2014/main" id="{467298E5-B94C-45D9-0305-75603E37F24F}"/>
              </a:ext>
            </a:extLst>
          </p:cNvPr>
          <p:cNvSpPr>
            <a:spLocks noGrp="1"/>
          </p:cNvSpPr>
          <p:nvPr>
            <p:ph idx="1"/>
          </p:nvPr>
        </p:nvSpPr>
        <p:spPr>
          <a:xfrm>
            <a:off x="838200" y="1978025"/>
            <a:ext cx="10515600" cy="4351338"/>
          </a:xfrm>
        </p:spPr>
        <p:txBody>
          <a:bodyPr/>
          <a:lstStyle/>
          <a:p>
            <a:pPr marL="0" indent="0">
              <a:buNone/>
            </a:pPr>
            <a:r>
              <a:rPr lang="en-US" dirty="0"/>
              <a:t>The process-based simulators are physical-based model, used to represent hydrologic states and fluxes at multiple scale.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2569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B191-28C8-2EB4-8C8E-4E39722C5663}"/>
              </a:ext>
            </a:extLst>
          </p:cNvPr>
          <p:cNvSpPr>
            <a:spLocks noGrp="1"/>
          </p:cNvSpPr>
          <p:nvPr>
            <p:ph type="title"/>
          </p:nvPr>
        </p:nvSpPr>
        <p:spPr/>
        <p:txBody>
          <a:bodyPr/>
          <a:lstStyle/>
          <a:p>
            <a:r>
              <a:rPr lang="en-US" dirty="0">
                <a:solidFill>
                  <a:schemeClr val="accent2"/>
                </a:solidFill>
              </a:rPr>
              <a:t>Questions</a:t>
            </a:r>
          </a:p>
        </p:txBody>
      </p:sp>
      <p:sp>
        <p:nvSpPr>
          <p:cNvPr id="3" name="Content Placeholder 2">
            <a:extLst>
              <a:ext uri="{FF2B5EF4-FFF2-40B4-BE49-F238E27FC236}">
                <a16:creationId xmlns:a16="http://schemas.microsoft.com/office/drawing/2014/main" id="{2C7D4DAE-7CF7-196E-BA95-1F72DE673D46}"/>
              </a:ext>
            </a:extLst>
          </p:cNvPr>
          <p:cNvSpPr>
            <a:spLocks noGrp="1"/>
          </p:cNvSpPr>
          <p:nvPr>
            <p:ph idx="1"/>
          </p:nvPr>
        </p:nvSpPr>
        <p:spPr/>
        <p:txBody>
          <a:bodyPr>
            <a:normAutofit fontScale="92500" lnSpcReduction="10000"/>
          </a:bodyPr>
          <a:lstStyle/>
          <a:p>
            <a:pPr>
              <a:lnSpc>
                <a:spcPct val="150000"/>
              </a:lnSpc>
            </a:pPr>
            <a:r>
              <a:rPr lang="en-US" dirty="0"/>
              <a:t> Employ a density-based neural network to represent the joint probability of parameters and data without strong assumption about its functional form (p.1)</a:t>
            </a:r>
          </a:p>
          <a:p>
            <a:pPr>
              <a:lnSpc>
                <a:spcPct val="150000"/>
              </a:lnSpc>
            </a:pPr>
            <a:r>
              <a:rPr lang="en-US" dirty="0"/>
              <a:t> Performing weighting approach to the SBI framework (p.1)</a:t>
            </a:r>
          </a:p>
          <a:p>
            <a:pPr>
              <a:lnSpc>
                <a:spcPct val="150000"/>
              </a:lnSpc>
            </a:pPr>
            <a:r>
              <a:rPr lang="en-US" dirty="0"/>
              <a:t>How the PB simulators are widely employed in the study of complex catchment processes and their responses to a changing climate while their calibrations remain a significant challenges (p.1) </a:t>
            </a:r>
          </a:p>
          <a:p>
            <a:endParaRPr lang="en-US" dirty="0"/>
          </a:p>
        </p:txBody>
      </p:sp>
    </p:spTree>
    <p:extLst>
      <p:ext uri="{BB962C8B-B14F-4D97-AF65-F5344CB8AC3E}">
        <p14:creationId xmlns:p14="http://schemas.microsoft.com/office/powerpoint/2010/main" val="2899409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261D0-FE5A-1106-7F13-FEAA5C223DCF}"/>
              </a:ext>
            </a:extLst>
          </p:cNvPr>
          <p:cNvSpPr>
            <a:spLocks noGrp="1"/>
          </p:cNvSpPr>
          <p:nvPr>
            <p:ph type="title"/>
          </p:nvPr>
        </p:nvSpPr>
        <p:spPr/>
        <p:txBody>
          <a:bodyPr/>
          <a:lstStyle/>
          <a:p>
            <a:r>
              <a:rPr lang="en-US" dirty="0">
                <a:solidFill>
                  <a:schemeClr val="accent2"/>
                </a:solidFill>
              </a:rPr>
              <a:t>Questions </a:t>
            </a:r>
          </a:p>
        </p:txBody>
      </p:sp>
      <p:sp>
        <p:nvSpPr>
          <p:cNvPr id="3" name="Content Placeholder 2">
            <a:extLst>
              <a:ext uri="{FF2B5EF4-FFF2-40B4-BE49-F238E27FC236}">
                <a16:creationId xmlns:a16="http://schemas.microsoft.com/office/drawing/2014/main" id="{3AC83A80-E03F-0E11-8BE9-A7C30D23DF1C}"/>
              </a:ext>
            </a:extLst>
          </p:cNvPr>
          <p:cNvSpPr>
            <a:spLocks noGrp="1"/>
          </p:cNvSpPr>
          <p:nvPr>
            <p:ph idx="1"/>
          </p:nvPr>
        </p:nvSpPr>
        <p:spPr/>
        <p:txBody>
          <a:bodyPr>
            <a:normAutofit fontScale="92500"/>
          </a:bodyPr>
          <a:lstStyle/>
          <a:p>
            <a:r>
              <a:rPr lang="en-US" dirty="0"/>
              <a:t>How the performance of the SBI can be assessed by studying the relationship between the surrogate and PB emulators as a proxy for the real case? (p.2)</a:t>
            </a:r>
          </a:p>
          <a:p>
            <a:r>
              <a:rPr lang="en-US" dirty="0"/>
              <a:t>How does the neural network work to estimate and understand the model? (p.3)</a:t>
            </a:r>
          </a:p>
          <a:p>
            <a:r>
              <a:rPr lang="en-US" dirty="0"/>
              <a:t>When the deep learning is combined with the physical mode, how the neural will be able to use these two models to predict the values? (p.3)</a:t>
            </a:r>
          </a:p>
          <a:p>
            <a:r>
              <a:rPr lang="en-US" dirty="0">
                <a:solidFill>
                  <a:srgbClr val="FF0000"/>
                </a:solidFill>
              </a:rPr>
              <a:t>What is the model configuration?</a:t>
            </a:r>
          </a:p>
          <a:p>
            <a:r>
              <a:rPr lang="en-US" dirty="0">
                <a:solidFill>
                  <a:srgbClr val="FF0000"/>
                </a:solidFill>
              </a:rPr>
              <a:t>What is the main difference between the CONUS 1 and CONUS 2 data?</a:t>
            </a:r>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37293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B81B-6C63-D716-8681-8D97E1DD85CF}"/>
              </a:ext>
            </a:extLst>
          </p:cNvPr>
          <p:cNvSpPr>
            <a:spLocks noGrp="1"/>
          </p:cNvSpPr>
          <p:nvPr>
            <p:ph type="title"/>
          </p:nvPr>
        </p:nvSpPr>
        <p:spPr/>
        <p:txBody>
          <a:bodyPr/>
          <a:lstStyle/>
          <a:p>
            <a:r>
              <a:rPr lang="en-US" dirty="0">
                <a:solidFill>
                  <a:schemeClr val="accent2"/>
                </a:solidFill>
              </a:rPr>
              <a:t>Questions</a:t>
            </a:r>
          </a:p>
        </p:txBody>
      </p:sp>
      <p:sp>
        <p:nvSpPr>
          <p:cNvPr id="3" name="Content Placeholder 2">
            <a:extLst>
              <a:ext uri="{FF2B5EF4-FFF2-40B4-BE49-F238E27FC236}">
                <a16:creationId xmlns:a16="http://schemas.microsoft.com/office/drawing/2014/main" id="{4F0EAE46-6F49-4799-E7EE-383C2C8A56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4807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2ff60116-7431-425d-b5af-077d7791bda4}" enabled="0" method="" siteId="{2ff60116-7431-425d-b5af-077d7791bda4}" removed="1"/>
</clbl:labelList>
</file>

<file path=docProps/app.xml><?xml version="1.0" encoding="utf-8"?>
<Properties xmlns="http://schemas.openxmlformats.org/officeDocument/2006/extended-properties" xmlns:vt="http://schemas.openxmlformats.org/officeDocument/2006/docPropsVTypes">
  <TotalTime>156</TotalTime>
  <Words>1115</Words>
  <Application>Microsoft Macintosh PowerPoint</Application>
  <PresentationFormat>Widescreen</PresentationFormat>
  <Paragraphs>111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Google Sans</vt:lpstr>
      <vt:lpstr>Helvetica</vt:lpstr>
      <vt:lpstr>Office Theme</vt:lpstr>
      <vt:lpstr> </vt:lpstr>
      <vt:lpstr>Content </vt:lpstr>
      <vt:lpstr>Summary of Previous Meeting</vt:lpstr>
      <vt:lpstr>Simulation-Based Inference for Parameter Estimation of Complex Watershed  Simulators</vt:lpstr>
      <vt:lpstr>Mechanism of Simulation-Based Inference: Parameter Estimation and Model Calibration</vt:lpstr>
      <vt:lpstr>Process Based Simulators (PB)</vt:lpstr>
      <vt:lpstr>Questions</vt:lpstr>
      <vt:lpstr>Questions </vt:lpstr>
      <vt:lpstr>Questions</vt:lpstr>
      <vt:lpstr>Discussion Monday Meeting</vt:lpstr>
      <vt:lpstr>Discussion Monday Meeting</vt:lpstr>
      <vt:lpstr>Discussion Monday Meeting</vt:lpstr>
      <vt:lpstr>Coding: General Overview</vt:lpstr>
      <vt:lpstr>PowerPoint Presentation</vt:lpstr>
      <vt:lpstr>Monday Meeting</vt:lpstr>
      <vt:lpstr>Ameri-flux / Subset-Tools</vt:lpstr>
      <vt:lpstr>Ameri Flux / Subset-Tools</vt:lpstr>
      <vt:lpstr>Ameri Flux/ Subset-Tools</vt:lpstr>
      <vt:lpstr>Plans for Next Two Week</vt:lpstr>
      <vt:lpstr>Stochastic Hydrological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Joe Sawma</dc:creator>
  <cp:lastModifiedBy>Marie Joe Sawma</cp:lastModifiedBy>
  <cp:revision>2</cp:revision>
  <dcterms:created xsi:type="dcterms:W3CDTF">2024-09-22T01:00:30Z</dcterms:created>
  <dcterms:modified xsi:type="dcterms:W3CDTF">2024-09-25T17:50:33Z</dcterms:modified>
</cp:coreProperties>
</file>