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6" r:id="rId2"/>
    <p:sldId id="268" r:id="rId3"/>
    <p:sldId id="258" r:id="rId4"/>
    <p:sldId id="257" r:id="rId5"/>
    <p:sldId id="262" r:id="rId6"/>
    <p:sldId id="263" r:id="rId7"/>
    <p:sldId id="264" r:id="rId8"/>
    <p:sldId id="266" r:id="rId9"/>
    <p:sldId id="265" r:id="rId10"/>
    <p:sldId id="269" r:id="rId11"/>
    <p:sldId id="270" r:id="rId12"/>
    <p:sldId id="271" r:id="rId13"/>
    <p:sldId id="272" r:id="rId14"/>
    <p:sldId id="273" r:id="rId15"/>
    <p:sldId id="274" r:id="rId16"/>
    <p:sldId id="275" r:id="rId17"/>
    <p:sldId id="278" r:id="rId18"/>
    <p:sldId id="276" r:id="rId19"/>
    <p:sldId id="279" r:id="rId20"/>
    <p:sldId id="280" r:id="rId21"/>
    <p:sldId id="281" r:id="rId22"/>
    <p:sldId id="288" r:id="rId23"/>
    <p:sldId id="282" r:id="rId24"/>
    <p:sldId id="287" r:id="rId25"/>
    <p:sldId id="289" r:id="rId26"/>
    <p:sldId id="261" r:id="rId27"/>
    <p:sldId id="260" r:id="rId28"/>
    <p:sldId id="284" r:id="rId29"/>
    <p:sldId id="286" r:id="rId30"/>
    <p:sldId id="290" r:id="rId31"/>
    <p:sldId id="292" r:id="rId32"/>
    <p:sldId id="29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B9D9E1-F0D4-F14B-8F1E-8FC65773EE95}" v="12" dt="2024-11-06T20:18:27.3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80"/>
    <p:restoredTop sz="94969"/>
  </p:normalViewPr>
  <p:slideViewPr>
    <p:cSldViewPr snapToGrid="0">
      <p:cViewPr varScale="1">
        <p:scale>
          <a:sx n="104" d="100"/>
          <a:sy n="104" d="100"/>
        </p:scale>
        <p:origin x="116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37717E-0CAE-5E41-A142-32284ACC6750}" type="datetimeFigureOut">
              <a:rPr lang="en-US" smtClean="0"/>
              <a:t>11/6/24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5E2261-63C2-D941-B7E2-01757B6D96FE}" type="slidenum">
              <a:rPr lang="en-US" smtClean="0"/>
              <a:t>‹#›</a:t>
            </a:fld>
            <a:endParaRPr lang="en-US"/>
          </a:p>
        </p:txBody>
      </p:sp>
    </p:spTree>
    <p:extLst>
      <p:ext uri="{BB962C8B-B14F-4D97-AF65-F5344CB8AC3E}">
        <p14:creationId xmlns:p14="http://schemas.microsoft.com/office/powerpoint/2010/main" val="2347314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5E2261-63C2-D941-B7E2-01757B6D96FE}" type="slidenum">
              <a:rPr lang="en-US" smtClean="0"/>
              <a:t>5</a:t>
            </a:fld>
            <a:endParaRPr lang="en-US"/>
          </a:p>
        </p:txBody>
      </p:sp>
    </p:spTree>
    <p:extLst>
      <p:ext uri="{BB962C8B-B14F-4D97-AF65-F5344CB8AC3E}">
        <p14:creationId xmlns:p14="http://schemas.microsoft.com/office/powerpoint/2010/main" val="3794778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5E2261-63C2-D941-B7E2-01757B6D96FE}" type="slidenum">
              <a:rPr lang="en-US" smtClean="0"/>
              <a:t>22</a:t>
            </a:fld>
            <a:endParaRPr lang="en-US"/>
          </a:p>
        </p:txBody>
      </p:sp>
    </p:spTree>
    <p:extLst>
      <p:ext uri="{BB962C8B-B14F-4D97-AF65-F5344CB8AC3E}">
        <p14:creationId xmlns:p14="http://schemas.microsoft.com/office/powerpoint/2010/main" val="647537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CD057-8545-5BED-6555-7173CD17D6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F83A13-FF9B-5886-294F-61B7C4D5AA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1F62DF-6A0B-F12E-01BC-BA00B64BA075}"/>
              </a:ext>
            </a:extLst>
          </p:cNvPr>
          <p:cNvSpPr>
            <a:spLocks noGrp="1"/>
          </p:cNvSpPr>
          <p:nvPr>
            <p:ph type="dt" sz="half" idx="10"/>
          </p:nvPr>
        </p:nvSpPr>
        <p:spPr/>
        <p:txBody>
          <a:bodyPr/>
          <a:lstStyle/>
          <a:p>
            <a:fld id="{330E7A92-6A87-AC43-A0F1-29A0112F27B3}" type="datetimeFigureOut">
              <a:rPr lang="en-US" smtClean="0"/>
              <a:t>11/6/24</a:t>
            </a:fld>
            <a:endParaRPr lang="en-US"/>
          </a:p>
        </p:txBody>
      </p:sp>
      <p:sp>
        <p:nvSpPr>
          <p:cNvPr id="5" name="Footer Placeholder 4">
            <a:extLst>
              <a:ext uri="{FF2B5EF4-FFF2-40B4-BE49-F238E27FC236}">
                <a16:creationId xmlns:a16="http://schemas.microsoft.com/office/drawing/2014/main" id="{5DBE9262-262A-B354-294E-A1547A4489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2F5377-A3CC-2127-DCFA-1B727F808EC8}"/>
              </a:ext>
            </a:extLst>
          </p:cNvPr>
          <p:cNvSpPr>
            <a:spLocks noGrp="1"/>
          </p:cNvSpPr>
          <p:nvPr>
            <p:ph type="sldNum" sz="quarter" idx="12"/>
          </p:nvPr>
        </p:nvSpPr>
        <p:spPr/>
        <p:txBody>
          <a:bodyPr/>
          <a:lstStyle/>
          <a:p>
            <a:fld id="{1B7DC668-CFA9-E541-94EA-9DFC1704A9A4}" type="slidenum">
              <a:rPr lang="en-US" smtClean="0"/>
              <a:t>‹#›</a:t>
            </a:fld>
            <a:endParaRPr lang="en-US"/>
          </a:p>
        </p:txBody>
      </p:sp>
    </p:spTree>
    <p:extLst>
      <p:ext uri="{BB962C8B-B14F-4D97-AF65-F5344CB8AC3E}">
        <p14:creationId xmlns:p14="http://schemas.microsoft.com/office/powerpoint/2010/main" val="1281358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DEFA1-9610-4F8A-CBD3-A6EE226F4F9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5E0A27-A487-D880-F918-C77DCAB634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FD19CB-FDEC-CAF3-09DC-C20EAF657656}"/>
              </a:ext>
            </a:extLst>
          </p:cNvPr>
          <p:cNvSpPr>
            <a:spLocks noGrp="1"/>
          </p:cNvSpPr>
          <p:nvPr>
            <p:ph type="dt" sz="half" idx="10"/>
          </p:nvPr>
        </p:nvSpPr>
        <p:spPr/>
        <p:txBody>
          <a:bodyPr/>
          <a:lstStyle/>
          <a:p>
            <a:fld id="{330E7A92-6A87-AC43-A0F1-29A0112F27B3}" type="datetimeFigureOut">
              <a:rPr lang="en-US" smtClean="0"/>
              <a:t>11/6/24</a:t>
            </a:fld>
            <a:endParaRPr lang="en-US"/>
          </a:p>
        </p:txBody>
      </p:sp>
      <p:sp>
        <p:nvSpPr>
          <p:cNvPr id="5" name="Footer Placeholder 4">
            <a:extLst>
              <a:ext uri="{FF2B5EF4-FFF2-40B4-BE49-F238E27FC236}">
                <a16:creationId xmlns:a16="http://schemas.microsoft.com/office/drawing/2014/main" id="{2B8CA8B5-51D1-95BA-5AA8-A2E09FFD64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DE72BE-A004-243C-24C1-6D0796464138}"/>
              </a:ext>
            </a:extLst>
          </p:cNvPr>
          <p:cNvSpPr>
            <a:spLocks noGrp="1"/>
          </p:cNvSpPr>
          <p:nvPr>
            <p:ph type="sldNum" sz="quarter" idx="12"/>
          </p:nvPr>
        </p:nvSpPr>
        <p:spPr/>
        <p:txBody>
          <a:bodyPr/>
          <a:lstStyle/>
          <a:p>
            <a:fld id="{1B7DC668-CFA9-E541-94EA-9DFC1704A9A4}" type="slidenum">
              <a:rPr lang="en-US" smtClean="0"/>
              <a:t>‹#›</a:t>
            </a:fld>
            <a:endParaRPr lang="en-US"/>
          </a:p>
        </p:txBody>
      </p:sp>
    </p:spTree>
    <p:extLst>
      <p:ext uri="{BB962C8B-B14F-4D97-AF65-F5344CB8AC3E}">
        <p14:creationId xmlns:p14="http://schemas.microsoft.com/office/powerpoint/2010/main" val="4269104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4AB4FA-7364-AFB0-99BF-68D0C3DDDB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AC5E0E-B890-F93F-2D0F-08DE74043A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340153-CD6D-4AF8-736E-0D7ED1697B58}"/>
              </a:ext>
            </a:extLst>
          </p:cNvPr>
          <p:cNvSpPr>
            <a:spLocks noGrp="1"/>
          </p:cNvSpPr>
          <p:nvPr>
            <p:ph type="dt" sz="half" idx="10"/>
          </p:nvPr>
        </p:nvSpPr>
        <p:spPr/>
        <p:txBody>
          <a:bodyPr/>
          <a:lstStyle/>
          <a:p>
            <a:fld id="{330E7A92-6A87-AC43-A0F1-29A0112F27B3}" type="datetimeFigureOut">
              <a:rPr lang="en-US" smtClean="0"/>
              <a:t>11/6/24</a:t>
            </a:fld>
            <a:endParaRPr lang="en-US"/>
          </a:p>
        </p:txBody>
      </p:sp>
      <p:sp>
        <p:nvSpPr>
          <p:cNvPr id="5" name="Footer Placeholder 4">
            <a:extLst>
              <a:ext uri="{FF2B5EF4-FFF2-40B4-BE49-F238E27FC236}">
                <a16:creationId xmlns:a16="http://schemas.microsoft.com/office/drawing/2014/main" id="{593A10AC-5EC1-D856-82AF-F060D014A4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EA3C66-53B4-1B14-A58F-075658E610C0}"/>
              </a:ext>
            </a:extLst>
          </p:cNvPr>
          <p:cNvSpPr>
            <a:spLocks noGrp="1"/>
          </p:cNvSpPr>
          <p:nvPr>
            <p:ph type="sldNum" sz="quarter" idx="12"/>
          </p:nvPr>
        </p:nvSpPr>
        <p:spPr/>
        <p:txBody>
          <a:bodyPr/>
          <a:lstStyle/>
          <a:p>
            <a:fld id="{1B7DC668-CFA9-E541-94EA-9DFC1704A9A4}" type="slidenum">
              <a:rPr lang="en-US" smtClean="0"/>
              <a:t>‹#›</a:t>
            </a:fld>
            <a:endParaRPr lang="en-US"/>
          </a:p>
        </p:txBody>
      </p:sp>
    </p:spTree>
    <p:extLst>
      <p:ext uri="{BB962C8B-B14F-4D97-AF65-F5344CB8AC3E}">
        <p14:creationId xmlns:p14="http://schemas.microsoft.com/office/powerpoint/2010/main" val="1177235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EB41B-A7E4-4163-491B-43E0D5B6F6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4BB7F2-1A73-8971-D7E8-5C9F48F597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B1AA3F-5C31-50C5-A3BC-C3546D1AA7F0}"/>
              </a:ext>
            </a:extLst>
          </p:cNvPr>
          <p:cNvSpPr>
            <a:spLocks noGrp="1"/>
          </p:cNvSpPr>
          <p:nvPr>
            <p:ph type="dt" sz="half" idx="10"/>
          </p:nvPr>
        </p:nvSpPr>
        <p:spPr/>
        <p:txBody>
          <a:bodyPr/>
          <a:lstStyle/>
          <a:p>
            <a:fld id="{330E7A92-6A87-AC43-A0F1-29A0112F27B3}" type="datetimeFigureOut">
              <a:rPr lang="en-US" smtClean="0"/>
              <a:t>11/6/24</a:t>
            </a:fld>
            <a:endParaRPr lang="en-US"/>
          </a:p>
        </p:txBody>
      </p:sp>
      <p:sp>
        <p:nvSpPr>
          <p:cNvPr id="5" name="Footer Placeholder 4">
            <a:extLst>
              <a:ext uri="{FF2B5EF4-FFF2-40B4-BE49-F238E27FC236}">
                <a16:creationId xmlns:a16="http://schemas.microsoft.com/office/drawing/2014/main" id="{595B54C1-0211-D9FA-6477-75A70E7C4A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175013-6ECB-07C3-792A-2700976806D4}"/>
              </a:ext>
            </a:extLst>
          </p:cNvPr>
          <p:cNvSpPr>
            <a:spLocks noGrp="1"/>
          </p:cNvSpPr>
          <p:nvPr>
            <p:ph type="sldNum" sz="quarter" idx="12"/>
          </p:nvPr>
        </p:nvSpPr>
        <p:spPr/>
        <p:txBody>
          <a:bodyPr/>
          <a:lstStyle/>
          <a:p>
            <a:fld id="{1B7DC668-CFA9-E541-94EA-9DFC1704A9A4}" type="slidenum">
              <a:rPr lang="en-US" smtClean="0"/>
              <a:t>‹#›</a:t>
            </a:fld>
            <a:endParaRPr lang="en-US"/>
          </a:p>
        </p:txBody>
      </p:sp>
    </p:spTree>
    <p:extLst>
      <p:ext uri="{BB962C8B-B14F-4D97-AF65-F5344CB8AC3E}">
        <p14:creationId xmlns:p14="http://schemas.microsoft.com/office/powerpoint/2010/main" val="3252716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FEEDD-DFEE-2549-6992-598227ED8A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DB9E80-FC8D-0340-E99F-C5A468F539B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336ABD-D50C-8C75-4824-52A2D0259175}"/>
              </a:ext>
            </a:extLst>
          </p:cNvPr>
          <p:cNvSpPr>
            <a:spLocks noGrp="1"/>
          </p:cNvSpPr>
          <p:nvPr>
            <p:ph type="dt" sz="half" idx="10"/>
          </p:nvPr>
        </p:nvSpPr>
        <p:spPr/>
        <p:txBody>
          <a:bodyPr/>
          <a:lstStyle/>
          <a:p>
            <a:fld id="{330E7A92-6A87-AC43-A0F1-29A0112F27B3}" type="datetimeFigureOut">
              <a:rPr lang="en-US" smtClean="0"/>
              <a:t>11/6/24</a:t>
            </a:fld>
            <a:endParaRPr lang="en-US"/>
          </a:p>
        </p:txBody>
      </p:sp>
      <p:sp>
        <p:nvSpPr>
          <p:cNvPr id="5" name="Footer Placeholder 4">
            <a:extLst>
              <a:ext uri="{FF2B5EF4-FFF2-40B4-BE49-F238E27FC236}">
                <a16:creationId xmlns:a16="http://schemas.microsoft.com/office/drawing/2014/main" id="{801DFFDC-9C2B-B69B-06B6-D21CFED2C6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A121C3-5CE3-67C2-1962-F4C7669A9875}"/>
              </a:ext>
            </a:extLst>
          </p:cNvPr>
          <p:cNvSpPr>
            <a:spLocks noGrp="1"/>
          </p:cNvSpPr>
          <p:nvPr>
            <p:ph type="sldNum" sz="quarter" idx="12"/>
          </p:nvPr>
        </p:nvSpPr>
        <p:spPr/>
        <p:txBody>
          <a:bodyPr/>
          <a:lstStyle/>
          <a:p>
            <a:fld id="{1B7DC668-CFA9-E541-94EA-9DFC1704A9A4}" type="slidenum">
              <a:rPr lang="en-US" smtClean="0"/>
              <a:t>‹#›</a:t>
            </a:fld>
            <a:endParaRPr lang="en-US"/>
          </a:p>
        </p:txBody>
      </p:sp>
    </p:spTree>
    <p:extLst>
      <p:ext uri="{BB962C8B-B14F-4D97-AF65-F5344CB8AC3E}">
        <p14:creationId xmlns:p14="http://schemas.microsoft.com/office/powerpoint/2010/main" val="427857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9C5D0-3D17-053E-823C-89D1769C68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EF76FA-2716-10E2-6332-C0E888F738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03A129C-8C89-C311-EF31-F86009913E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D5C72C-F2D6-A5E8-5C3F-762D2F1E43B1}"/>
              </a:ext>
            </a:extLst>
          </p:cNvPr>
          <p:cNvSpPr>
            <a:spLocks noGrp="1"/>
          </p:cNvSpPr>
          <p:nvPr>
            <p:ph type="dt" sz="half" idx="10"/>
          </p:nvPr>
        </p:nvSpPr>
        <p:spPr/>
        <p:txBody>
          <a:bodyPr/>
          <a:lstStyle/>
          <a:p>
            <a:fld id="{330E7A92-6A87-AC43-A0F1-29A0112F27B3}" type="datetimeFigureOut">
              <a:rPr lang="en-US" smtClean="0"/>
              <a:t>11/6/24</a:t>
            </a:fld>
            <a:endParaRPr lang="en-US"/>
          </a:p>
        </p:txBody>
      </p:sp>
      <p:sp>
        <p:nvSpPr>
          <p:cNvPr id="6" name="Footer Placeholder 5">
            <a:extLst>
              <a:ext uri="{FF2B5EF4-FFF2-40B4-BE49-F238E27FC236}">
                <a16:creationId xmlns:a16="http://schemas.microsoft.com/office/drawing/2014/main" id="{4C5B1351-1E7D-11AA-A83C-4FB69D21B3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C3751B-3D93-C7BD-11D4-4EADBA9FA393}"/>
              </a:ext>
            </a:extLst>
          </p:cNvPr>
          <p:cNvSpPr>
            <a:spLocks noGrp="1"/>
          </p:cNvSpPr>
          <p:nvPr>
            <p:ph type="sldNum" sz="quarter" idx="12"/>
          </p:nvPr>
        </p:nvSpPr>
        <p:spPr/>
        <p:txBody>
          <a:bodyPr/>
          <a:lstStyle/>
          <a:p>
            <a:fld id="{1B7DC668-CFA9-E541-94EA-9DFC1704A9A4}" type="slidenum">
              <a:rPr lang="en-US" smtClean="0"/>
              <a:t>‹#›</a:t>
            </a:fld>
            <a:endParaRPr lang="en-US"/>
          </a:p>
        </p:txBody>
      </p:sp>
    </p:spTree>
    <p:extLst>
      <p:ext uri="{BB962C8B-B14F-4D97-AF65-F5344CB8AC3E}">
        <p14:creationId xmlns:p14="http://schemas.microsoft.com/office/powerpoint/2010/main" val="15533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6ECE8-432D-0589-F15A-006F21CEE9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B4135F-0CF1-F1F1-DAFF-45D61292AC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EFA38F-D548-ACC8-997A-473F340B88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0B1A54-73CA-7767-FAED-479840293B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B45C71-8AA7-B260-8F58-9A50FA397B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0B6D27-B3ED-95FF-0FF6-D73D50AEF692}"/>
              </a:ext>
            </a:extLst>
          </p:cNvPr>
          <p:cNvSpPr>
            <a:spLocks noGrp="1"/>
          </p:cNvSpPr>
          <p:nvPr>
            <p:ph type="dt" sz="half" idx="10"/>
          </p:nvPr>
        </p:nvSpPr>
        <p:spPr/>
        <p:txBody>
          <a:bodyPr/>
          <a:lstStyle/>
          <a:p>
            <a:fld id="{330E7A92-6A87-AC43-A0F1-29A0112F27B3}" type="datetimeFigureOut">
              <a:rPr lang="en-US" smtClean="0"/>
              <a:t>11/6/24</a:t>
            </a:fld>
            <a:endParaRPr lang="en-US"/>
          </a:p>
        </p:txBody>
      </p:sp>
      <p:sp>
        <p:nvSpPr>
          <p:cNvPr id="8" name="Footer Placeholder 7">
            <a:extLst>
              <a:ext uri="{FF2B5EF4-FFF2-40B4-BE49-F238E27FC236}">
                <a16:creationId xmlns:a16="http://schemas.microsoft.com/office/drawing/2014/main" id="{D31D0C88-76D8-B4C8-1B71-C6032EAAE1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C2E44E-E697-1692-EFE6-5A283B64E283}"/>
              </a:ext>
            </a:extLst>
          </p:cNvPr>
          <p:cNvSpPr>
            <a:spLocks noGrp="1"/>
          </p:cNvSpPr>
          <p:nvPr>
            <p:ph type="sldNum" sz="quarter" idx="12"/>
          </p:nvPr>
        </p:nvSpPr>
        <p:spPr/>
        <p:txBody>
          <a:bodyPr/>
          <a:lstStyle/>
          <a:p>
            <a:fld id="{1B7DC668-CFA9-E541-94EA-9DFC1704A9A4}" type="slidenum">
              <a:rPr lang="en-US" smtClean="0"/>
              <a:t>‹#›</a:t>
            </a:fld>
            <a:endParaRPr lang="en-US"/>
          </a:p>
        </p:txBody>
      </p:sp>
    </p:spTree>
    <p:extLst>
      <p:ext uri="{BB962C8B-B14F-4D97-AF65-F5344CB8AC3E}">
        <p14:creationId xmlns:p14="http://schemas.microsoft.com/office/powerpoint/2010/main" val="1488155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E6315-31AA-F586-DACA-82AEA66DE4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28F7083-06D5-156E-95D3-8F184DB07A32}"/>
              </a:ext>
            </a:extLst>
          </p:cNvPr>
          <p:cNvSpPr>
            <a:spLocks noGrp="1"/>
          </p:cNvSpPr>
          <p:nvPr>
            <p:ph type="dt" sz="half" idx="10"/>
          </p:nvPr>
        </p:nvSpPr>
        <p:spPr/>
        <p:txBody>
          <a:bodyPr/>
          <a:lstStyle/>
          <a:p>
            <a:fld id="{330E7A92-6A87-AC43-A0F1-29A0112F27B3}" type="datetimeFigureOut">
              <a:rPr lang="en-US" smtClean="0"/>
              <a:t>11/6/24</a:t>
            </a:fld>
            <a:endParaRPr lang="en-US"/>
          </a:p>
        </p:txBody>
      </p:sp>
      <p:sp>
        <p:nvSpPr>
          <p:cNvPr id="4" name="Footer Placeholder 3">
            <a:extLst>
              <a:ext uri="{FF2B5EF4-FFF2-40B4-BE49-F238E27FC236}">
                <a16:creationId xmlns:a16="http://schemas.microsoft.com/office/drawing/2014/main" id="{9794CDEE-0B1B-3F31-81E0-0FA2ADAA6E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F9C9EC-313D-CD55-CE90-A3727702BE2B}"/>
              </a:ext>
            </a:extLst>
          </p:cNvPr>
          <p:cNvSpPr>
            <a:spLocks noGrp="1"/>
          </p:cNvSpPr>
          <p:nvPr>
            <p:ph type="sldNum" sz="quarter" idx="12"/>
          </p:nvPr>
        </p:nvSpPr>
        <p:spPr/>
        <p:txBody>
          <a:bodyPr/>
          <a:lstStyle/>
          <a:p>
            <a:fld id="{1B7DC668-CFA9-E541-94EA-9DFC1704A9A4}" type="slidenum">
              <a:rPr lang="en-US" smtClean="0"/>
              <a:t>‹#›</a:t>
            </a:fld>
            <a:endParaRPr lang="en-US"/>
          </a:p>
        </p:txBody>
      </p:sp>
    </p:spTree>
    <p:extLst>
      <p:ext uri="{BB962C8B-B14F-4D97-AF65-F5344CB8AC3E}">
        <p14:creationId xmlns:p14="http://schemas.microsoft.com/office/powerpoint/2010/main" val="161462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6164BB-5E63-C769-2100-5D74AA28CBC5}"/>
              </a:ext>
            </a:extLst>
          </p:cNvPr>
          <p:cNvSpPr>
            <a:spLocks noGrp="1"/>
          </p:cNvSpPr>
          <p:nvPr>
            <p:ph type="dt" sz="half" idx="10"/>
          </p:nvPr>
        </p:nvSpPr>
        <p:spPr/>
        <p:txBody>
          <a:bodyPr/>
          <a:lstStyle/>
          <a:p>
            <a:fld id="{330E7A92-6A87-AC43-A0F1-29A0112F27B3}" type="datetimeFigureOut">
              <a:rPr lang="en-US" smtClean="0"/>
              <a:t>11/6/24</a:t>
            </a:fld>
            <a:endParaRPr lang="en-US"/>
          </a:p>
        </p:txBody>
      </p:sp>
      <p:sp>
        <p:nvSpPr>
          <p:cNvPr id="3" name="Footer Placeholder 2">
            <a:extLst>
              <a:ext uri="{FF2B5EF4-FFF2-40B4-BE49-F238E27FC236}">
                <a16:creationId xmlns:a16="http://schemas.microsoft.com/office/drawing/2014/main" id="{81279324-5448-34EC-7920-A834E2F52D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59AF01-313B-7E4A-0906-D2471B694FA1}"/>
              </a:ext>
            </a:extLst>
          </p:cNvPr>
          <p:cNvSpPr>
            <a:spLocks noGrp="1"/>
          </p:cNvSpPr>
          <p:nvPr>
            <p:ph type="sldNum" sz="quarter" idx="12"/>
          </p:nvPr>
        </p:nvSpPr>
        <p:spPr/>
        <p:txBody>
          <a:bodyPr/>
          <a:lstStyle/>
          <a:p>
            <a:fld id="{1B7DC668-CFA9-E541-94EA-9DFC1704A9A4}" type="slidenum">
              <a:rPr lang="en-US" smtClean="0"/>
              <a:t>‹#›</a:t>
            </a:fld>
            <a:endParaRPr lang="en-US"/>
          </a:p>
        </p:txBody>
      </p:sp>
    </p:spTree>
    <p:extLst>
      <p:ext uri="{BB962C8B-B14F-4D97-AF65-F5344CB8AC3E}">
        <p14:creationId xmlns:p14="http://schemas.microsoft.com/office/powerpoint/2010/main" val="3793303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D8726-6056-BB47-52CF-54470F7442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FB6B886-482A-8E0B-48D5-43FF728319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569764-950C-A13B-0BCC-7876F05E5E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9AB9CF-1BE2-389C-AC41-E70B0965D46D}"/>
              </a:ext>
            </a:extLst>
          </p:cNvPr>
          <p:cNvSpPr>
            <a:spLocks noGrp="1"/>
          </p:cNvSpPr>
          <p:nvPr>
            <p:ph type="dt" sz="half" idx="10"/>
          </p:nvPr>
        </p:nvSpPr>
        <p:spPr/>
        <p:txBody>
          <a:bodyPr/>
          <a:lstStyle/>
          <a:p>
            <a:fld id="{330E7A92-6A87-AC43-A0F1-29A0112F27B3}" type="datetimeFigureOut">
              <a:rPr lang="en-US" smtClean="0"/>
              <a:t>11/6/24</a:t>
            </a:fld>
            <a:endParaRPr lang="en-US"/>
          </a:p>
        </p:txBody>
      </p:sp>
      <p:sp>
        <p:nvSpPr>
          <p:cNvPr id="6" name="Footer Placeholder 5">
            <a:extLst>
              <a:ext uri="{FF2B5EF4-FFF2-40B4-BE49-F238E27FC236}">
                <a16:creationId xmlns:a16="http://schemas.microsoft.com/office/drawing/2014/main" id="{5B49EF53-42F6-4C69-7F36-DB2B9F0EB6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3CE393-9158-6B86-E5C6-0B4991CB0640}"/>
              </a:ext>
            </a:extLst>
          </p:cNvPr>
          <p:cNvSpPr>
            <a:spLocks noGrp="1"/>
          </p:cNvSpPr>
          <p:nvPr>
            <p:ph type="sldNum" sz="quarter" idx="12"/>
          </p:nvPr>
        </p:nvSpPr>
        <p:spPr/>
        <p:txBody>
          <a:bodyPr/>
          <a:lstStyle/>
          <a:p>
            <a:fld id="{1B7DC668-CFA9-E541-94EA-9DFC1704A9A4}" type="slidenum">
              <a:rPr lang="en-US" smtClean="0"/>
              <a:t>‹#›</a:t>
            </a:fld>
            <a:endParaRPr lang="en-US"/>
          </a:p>
        </p:txBody>
      </p:sp>
    </p:spTree>
    <p:extLst>
      <p:ext uri="{BB962C8B-B14F-4D97-AF65-F5344CB8AC3E}">
        <p14:creationId xmlns:p14="http://schemas.microsoft.com/office/powerpoint/2010/main" val="3941290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33351-14EF-C874-2AC2-FDAB38E352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B7B0C77-3100-0D7D-361C-B3CEFD0572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02F18DB-6C4F-785B-1919-B0D2BBA982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9C4F85-2207-F72F-9BE4-1B97CF307DD1}"/>
              </a:ext>
            </a:extLst>
          </p:cNvPr>
          <p:cNvSpPr>
            <a:spLocks noGrp="1"/>
          </p:cNvSpPr>
          <p:nvPr>
            <p:ph type="dt" sz="half" idx="10"/>
          </p:nvPr>
        </p:nvSpPr>
        <p:spPr/>
        <p:txBody>
          <a:bodyPr/>
          <a:lstStyle/>
          <a:p>
            <a:fld id="{330E7A92-6A87-AC43-A0F1-29A0112F27B3}" type="datetimeFigureOut">
              <a:rPr lang="en-US" smtClean="0"/>
              <a:t>11/6/24</a:t>
            </a:fld>
            <a:endParaRPr lang="en-US"/>
          </a:p>
        </p:txBody>
      </p:sp>
      <p:sp>
        <p:nvSpPr>
          <p:cNvPr id="6" name="Footer Placeholder 5">
            <a:extLst>
              <a:ext uri="{FF2B5EF4-FFF2-40B4-BE49-F238E27FC236}">
                <a16:creationId xmlns:a16="http://schemas.microsoft.com/office/drawing/2014/main" id="{1D9F7AFC-5FFD-55A8-B920-37DCA3A0B6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B118FF-F4D8-4BB2-4626-DAF0D20754A9}"/>
              </a:ext>
            </a:extLst>
          </p:cNvPr>
          <p:cNvSpPr>
            <a:spLocks noGrp="1"/>
          </p:cNvSpPr>
          <p:nvPr>
            <p:ph type="sldNum" sz="quarter" idx="12"/>
          </p:nvPr>
        </p:nvSpPr>
        <p:spPr/>
        <p:txBody>
          <a:bodyPr/>
          <a:lstStyle/>
          <a:p>
            <a:fld id="{1B7DC668-CFA9-E541-94EA-9DFC1704A9A4}" type="slidenum">
              <a:rPr lang="en-US" smtClean="0"/>
              <a:t>‹#›</a:t>
            </a:fld>
            <a:endParaRPr lang="en-US"/>
          </a:p>
        </p:txBody>
      </p:sp>
    </p:spTree>
    <p:extLst>
      <p:ext uri="{BB962C8B-B14F-4D97-AF65-F5344CB8AC3E}">
        <p14:creationId xmlns:p14="http://schemas.microsoft.com/office/powerpoint/2010/main" val="1980737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E0F160-BFDF-5ABD-3C22-195D03481A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380A3F-E98B-DA61-1F3C-100FC912C8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53E034-9DBD-0990-6C61-E1B5355C2E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30E7A92-6A87-AC43-A0F1-29A0112F27B3}" type="datetimeFigureOut">
              <a:rPr lang="en-US" smtClean="0"/>
              <a:t>11/6/24</a:t>
            </a:fld>
            <a:endParaRPr lang="en-US"/>
          </a:p>
        </p:txBody>
      </p:sp>
      <p:sp>
        <p:nvSpPr>
          <p:cNvPr id="5" name="Footer Placeholder 4">
            <a:extLst>
              <a:ext uri="{FF2B5EF4-FFF2-40B4-BE49-F238E27FC236}">
                <a16:creationId xmlns:a16="http://schemas.microsoft.com/office/drawing/2014/main" id="{57D9E654-32BD-6578-ACFD-82ED1ADDF6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35CCF07-2890-AFC5-BBA2-2E5F679D18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B7DC668-CFA9-E541-94EA-9DFC1704A9A4}" type="slidenum">
              <a:rPr lang="en-US" smtClean="0"/>
              <a:t>‹#›</a:t>
            </a:fld>
            <a:endParaRPr lang="en-US"/>
          </a:p>
        </p:txBody>
      </p:sp>
    </p:spTree>
    <p:extLst>
      <p:ext uri="{BB962C8B-B14F-4D97-AF65-F5344CB8AC3E}">
        <p14:creationId xmlns:p14="http://schemas.microsoft.com/office/powerpoint/2010/main" val="8004136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36E3-9056-7013-624D-15D4CCF510EB}"/>
              </a:ext>
            </a:extLst>
          </p:cNvPr>
          <p:cNvSpPr>
            <a:spLocks noGrp="1"/>
          </p:cNvSpPr>
          <p:nvPr>
            <p:ph type="ctrTitle"/>
          </p:nvPr>
        </p:nvSpPr>
        <p:spPr>
          <a:xfrm>
            <a:off x="7592291" y="2834627"/>
            <a:ext cx="5865091" cy="1457113"/>
          </a:xfrm>
        </p:spPr>
        <p:txBody>
          <a:bodyPr>
            <a:normAutofit fontScale="90000"/>
          </a:bodyPr>
          <a:lstStyle/>
          <a:p>
            <a:br>
              <a:rPr lang="en-US" dirty="0"/>
            </a:br>
            <a:endParaRPr lang="en-US" dirty="0"/>
          </a:p>
        </p:txBody>
      </p:sp>
      <p:pic>
        <p:nvPicPr>
          <p:cNvPr id="1026" name="Picture 2" descr="Princeton University Logo, symbol, meaning, history, PNG, brand">
            <a:extLst>
              <a:ext uri="{FF2B5EF4-FFF2-40B4-BE49-F238E27FC236}">
                <a16:creationId xmlns:a16="http://schemas.microsoft.com/office/drawing/2014/main" id="{C4D208E2-5FD9-5CBC-0519-A2CADF188A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1323" y="214989"/>
            <a:ext cx="2519219" cy="145588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340B56D-D392-BC9A-5593-EF3F80ACA133}"/>
              </a:ext>
            </a:extLst>
          </p:cNvPr>
          <p:cNvSpPr txBox="1"/>
          <p:nvPr/>
        </p:nvSpPr>
        <p:spPr>
          <a:xfrm>
            <a:off x="2910479" y="2627670"/>
            <a:ext cx="6765636" cy="1138773"/>
          </a:xfrm>
          <a:prstGeom prst="rect">
            <a:avLst/>
          </a:prstGeom>
          <a:noFill/>
        </p:spPr>
        <p:txBody>
          <a:bodyPr wrap="square">
            <a:spAutoFit/>
          </a:bodyPr>
          <a:lstStyle/>
          <a:p>
            <a:pPr algn="ctr"/>
            <a:r>
              <a:rPr lang="en-US" sz="4000" dirty="0">
                <a:solidFill>
                  <a:schemeClr val="accent2"/>
                </a:solidFill>
              </a:rPr>
              <a:t>Progress Presentation</a:t>
            </a:r>
          </a:p>
          <a:p>
            <a:pPr algn="ctr"/>
            <a:r>
              <a:rPr lang="en-US" sz="2800" dirty="0">
                <a:solidFill>
                  <a:schemeClr val="accent2"/>
                </a:solidFill>
              </a:rPr>
              <a:t>06-11-2024</a:t>
            </a:r>
            <a:endParaRPr lang="en-US" sz="5400" dirty="0">
              <a:solidFill>
                <a:schemeClr val="accent2"/>
              </a:solidFill>
            </a:endParaRPr>
          </a:p>
        </p:txBody>
      </p:sp>
      <p:sp>
        <p:nvSpPr>
          <p:cNvPr id="6" name="TextBox 5">
            <a:extLst>
              <a:ext uri="{FF2B5EF4-FFF2-40B4-BE49-F238E27FC236}">
                <a16:creationId xmlns:a16="http://schemas.microsoft.com/office/drawing/2014/main" id="{685A6A08-0E1E-622D-38A5-3B2BFEC3AC53}"/>
              </a:ext>
            </a:extLst>
          </p:cNvPr>
          <p:cNvSpPr txBox="1"/>
          <p:nvPr/>
        </p:nvSpPr>
        <p:spPr>
          <a:xfrm>
            <a:off x="645261" y="5248541"/>
            <a:ext cx="11296072" cy="369332"/>
          </a:xfrm>
          <a:prstGeom prst="rect">
            <a:avLst/>
          </a:prstGeom>
          <a:noFill/>
        </p:spPr>
        <p:txBody>
          <a:bodyPr wrap="square" rtlCol="0">
            <a:spAutoFit/>
          </a:bodyPr>
          <a:lstStyle/>
          <a:p>
            <a:r>
              <a:rPr lang="en-US" dirty="0"/>
              <a:t>Prepared by: Marie Joe Sawma	</a:t>
            </a:r>
            <a:r>
              <a:rPr lang="en-US" dirty="0">
                <a:solidFill>
                  <a:schemeClr val="accent2"/>
                </a:solidFill>
              </a:rPr>
              <a:t>	        				</a:t>
            </a:r>
            <a:r>
              <a:rPr lang="en-US" dirty="0"/>
              <a:t>  To: Dr. Reed Maxwell </a:t>
            </a:r>
          </a:p>
        </p:txBody>
      </p:sp>
    </p:spTree>
    <p:extLst>
      <p:ext uri="{BB962C8B-B14F-4D97-AF65-F5344CB8AC3E}">
        <p14:creationId xmlns:p14="http://schemas.microsoft.com/office/powerpoint/2010/main" val="3471923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20299-994D-5CB2-D030-E164666A9C83}"/>
              </a:ext>
            </a:extLst>
          </p:cNvPr>
          <p:cNvSpPr>
            <a:spLocks noGrp="1"/>
          </p:cNvSpPr>
          <p:nvPr>
            <p:ph type="title"/>
          </p:nvPr>
        </p:nvSpPr>
        <p:spPr>
          <a:xfrm>
            <a:off x="3539455" y="2422269"/>
            <a:ext cx="10515600" cy="1325563"/>
          </a:xfrm>
        </p:spPr>
        <p:txBody>
          <a:bodyPr/>
          <a:lstStyle/>
          <a:p>
            <a:r>
              <a:rPr lang="en-US" b="1" dirty="0">
                <a:solidFill>
                  <a:schemeClr val="accent2"/>
                </a:solidFill>
              </a:rPr>
              <a:t>Part 2 : Quality of Data</a:t>
            </a:r>
          </a:p>
        </p:txBody>
      </p:sp>
    </p:spTree>
    <p:extLst>
      <p:ext uri="{BB962C8B-B14F-4D97-AF65-F5344CB8AC3E}">
        <p14:creationId xmlns:p14="http://schemas.microsoft.com/office/powerpoint/2010/main" val="1659367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66315-43EC-210B-E4FE-09F5510D243C}"/>
              </a:ext>
            </a:extLst>
          </p:cNvPr>
          <p:cNvSpPr>
            <a:spLocks noGrp="1"/>
          </p:cNvSpPr>
          <p:nvPr>
            <p:ph type="title"/>
          </p:nvPr>
        </p:nvSpPr>
        <p:spPr/>
        <p:txBody>
          <a:bodyPr/>
          <a:lstStyle/>
          <a:p>
            <a:r>
              <a:rPr lang="en-US" dirty="0">
                <a:solidFill>
                  <a:schemeClr val="accent2"/>
                </a:solidFill>
              </a:rPr>
              <a:t>Data Quality Assessment </a:t>
            </a:r>
          </a:p>
        </p:txBody>
      </p:sp>
      <p:sp>
        <p:nvSpPr>
          <p:cNvPr id="3" name="Content Placeholder 2">
            <a:extLst>
              <a:ext uri="{FF2B5EF4-FFF2-40B4-BE49-F238E27FC236}">
                <a16:creationId xmlns:a16="http://schemas.microsoft.com/office/drawing/2014/main" id="{9E3E9402-F059-53E1-B06B-A717D6C20406}"/>
              </a:ext>
            </a:extLst>
          </p:cNvPr>
          <p:cNvSpPr>
            <a:spLocks noGrp="1"/>
          </p:cNvSpPr>
          <p:nvPr>
            <p:ph idx="1"/>
          </p:nvPr>
        </p:nvSpPr>
        <p:spPr/>
        <p:txBody>
          <a:bodyPr/>
          <a:lstStyle/>
          <a:p>
            <a:r>
              <a:rPr lang="en-US" dirty="0"/>
              <a:t>Collecting Data From Ameriflux - US-Ne2 </a:t>
            </a:r>
          </a:p>
          <a:p>
            <a:r>
              <a:rPr lang="en-US" dirty="0"/>
              <a:t>Collecting Data From PFCLM RUN</a:t>
            </a:r>
          </a:p>
          <a:p>
            <a:r>
              <a:rPr lang="en-US" dirty="0"/>
              <a:t>Calculating the Difference Between Observed Data and ParFlow Model Output</a:t>
            </a:r>
          </a:p>
          <a:p>
            <a:r>
              <a:rPr lang="en-US" dirty="0"/>
              <a:t>Calculating the Percentage Error</a:t>
            </a:r>
          </a:p>
          <a:p>
            <a:r>
              <a:rPr lang="en-US" dirty="0"/>
              <a:t>Filtering the Data</a:t>
            </a:r>
          </a:p>
          <a:p>
            <a:r>
              <a:rPr lang="en-US" dirty="0"/>
              <a:t>Check the Proportion of Data Within Limits</a:t>
            </a:r>
          </a:p>
          <a:p>
            <a:r>
              <a:rPr lang="en-US" dirty="0"/>
              <a:t>Summary Statistics Calculation for Filtered Data</a:t>
            </a:r>
          </a:p>
          <a:p>
            <a:endParaRPr lang="en-US" dirty="0"/>
          </a:p>
          <a:p>
            <a:endParaRPr lang="en-US" dirty="0"/>
          </a:p>
        </p:txBody>
      </p:sp>
    </p:spTree>
    <p:extLst>
      <p:ext uri="{BB962C8B-B14F-4D97-AF65-F5344CB8AC3E}">
        <p14:creationId xmlns:p14="http://schemas.microsoft.com/office/powerpoint/2010/main" val="1045888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7F304-6DAF-BF15-215E-07CDC92BADD0}"/>
              </a:ext>
            </a:extLst>
          </p:cNvPr>
          <p:cNvSpPr>
            <a:spLocks noGrp="1"/>
          </p:cNvSpPr>
          <p:nvPr>
            <p:ph type="title"/>
          </p:nvPr>
        </p:nvSpPr>
        <p:spPr/>
        <p:txBody>
          <a:bodyPr/>
          <a:lstStyle/>
          <a:p>
            <a:r>
              <a:rPr lang="en-US" dirty="0">
                <a:solidFill>
                  <a:schemeClr val="accent2"/>
                </a:solidFill>
              </a:rPr>
              <a:t>Collection of Data</a:t>
            </a:r>
          </a:p>
        </p:txBody>
      </p:sp>
      <p:sp>
        <p:nvSpPr>
          <p:cNvPr id="3" name="Content Placeholder 2">
            <a:extLst>
              <a:ext uri="{FF2B5EF4-FFF2-40B4-BE49-F238E27FC236}">
                <a16:creationId xmlns:a16="http://schemas.microsoft.com/office/drawing/2014/main" id="{FD695E7E-A5B9-8DA1-832E-142775EA0CAA}"/>
              </a:ext>
            </a:extLst>
          </p:cNvPr>
          <p:cNvSpPr>
            <a:spLocks noGrp="1"/>
          </p:cNvSpPr>
          <p:nvPr>
            <p:ph idx="1"/>
          </p:nvPr>
        </p:nvSpPr>
        <p:spPr>
          <a:xfrm>
            <a:off x="838200" y="1825625"/>
            <a:ext cx="10515600" cy="1603375"/>
          </a:xfrm>
        </p:spPr>
        <p:txBody>
          <a:bodyPr/>
          <a:lstStyle/>
          <a:p>
            <a:pPr marL="0" indent="0">
              <a:buNone/>
            </a:pPr>
            <a:r>
              <a:rPr lang="en-US" b="0" i="0" u="none" strike="noStrike" dirty="0">
                <a:solidFill>
                  <a:srgbClr val="000000"/>
                </a:solidFill>
                <a:effectLst/>
                <a:latin typeface="-webkit-standard"/>
              </a:rPr>
              <a:t>Data was collected over a one-year period, starting on October 10, 2018, and ending on October 10, 2019, in the state of Nebraska. The AmeriFlux site for this data is US-Ne2.</a:t>
            </a:r>
            <a:endParaRPr lang="en-US" dirty="0"/>
          </a:p>
        </p:txBody>
      </p:sp>
    </p:spTree>
    <p:extLst>
      <p:ext uri="{BB962C8B-B14F-4D97-AF65-F5344CB8AC3E}">
        <p14:creationId xmlns:p14="http://schemas.microsoft.com/office/powerpoint/2010/main" val="692188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3FCA2-EF26-83DF-0A7C-C3D23E31B8B0}"/>
              </a:ext>
            </a:extLst>
          </p:cNvPr>
          <p:cNvSpPr>
            <a:spLocks noGrp="1"/>
          </p:cNvSpPr>
          <p:nvPr>
            <p:ph type="title"/>
          </p:nvPr>
        </p:nvSpPr>
        <p:spPr/>
        <p:txBody>
          <a:bodyPr/>
          <a:lstStyle/>
          <a:p>
            <a:r>
              <a:rPr lang="en-US" dirty="0">
                <a:solidFill>
                  <a:schemeClr val="accent2"/>
                </a:solidFill>
              </a:rPr>
              <a:t>Percentage of Error </a:t>
            </a:r>
          </a:p>
        </p:txBody>
      </p:sp>
      <p:sp>
        <p:nvSpPr>
          <p:cNvPr id="3" name="Content Placeholder 2">
            <a:extLst>
              <a:ext uri="{FF2B5EF4-FFF2-40B4-BE49-F238E27FC236}">
                <a16:creationId xmlns:a16="http://schemas.microsoft.com/office/drawing/2014/main" id="{113E808A-26F1-164E-02D4-BDD70F9E3910}"/>
              </a:ext>
            </a:extLst>
          </p:cNvPr>
          <p:cNvSpPr>
            <a:spLocks noGrp="1"/>
          </p:cNvSpPr>
          <p:nvPr>
            <p:ph idx="1"/>
          </p:nvPr>
        </p:nvSpPr>
        <p:spPr>
          <a:xfrm>
            <a:off x="838200" y="1859181"/>
            <a:ext cx="10515600" cy="4351338"/>
          </a:xfrm>
        </p:spPr>
        <p:txBody>
          <a:bodyPr/>
          <a:lstStyle/>
          <a:p>
            <a:pPr marL="0" indent="0" algn="just">
              <a:buNone/>
            </a:pPr>
            <a:r>
              <a:rPr lang="en-US" b="0" i="0" u="none" strike="noStrike" dirty="0">
                <a:solidFill>
                  <a:srgbClr val="000000"/>
                </a:solidFill>
                <a:effectLst/>
                <a:latin typeface="-webkit-standard"/>
              </a:rPr>
              <a:t>This involves calculating the difference between the observed measurements from AmeriFlux and the values generated by the ParFlow run, and then calculating the percentage error for each data point, using the observation data as the reference.</a:t>
            </a:r>
            <a:endParaRPr lang="en-US" dirty="0"/>
          </a:p>
        </p:txBody>
      </p:sp>
    </p:spTree>
    <p:extLst>
      <p:ext uri="{BB962C8B-B14F-4D97-AF65-F5344CB8AC3E}">
        <p14:creationId xmlns:p14="http://schemas.microsoft.com/office/powerpoint/2010/main" val="347966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74C8B-861C-1011-8194-2F65BE112C76}"/>
              </a:ext>
            </a:extLst>
          </p:cNvPr>
          <p:cNvSpPr>
            <a:spLocks noGrp="1"/>
          </p:cNvSpPr>
          <p:nvPr>
            <p:ph type="title"/>
          </p:nvPr>
        </p:nvSpPr>
        <p:spPr/>
        <p:txBody>
          <a:bodyPr/>
          <a:lstStyle/>
          <a:p>
            <a:r>
              <a:rPr lang="en-US" dirty="0">
                <a:solidFill>
                  <a:schemeClr val="accent2"/>
                </a:solidFill>
              </a:rPr>
              <a:t>Limits of Acceptability</a:t>
            </a:r>
          </a:p>
        </p:txBody>
      </p:sp>
      <p:sp>
        <p:nvSpPr>
          <p:cNvPr id="3" name="Content Placeholder 2">
            <a:extLst>
              <a:ext uri="{FF2B5EF4-FFF2-40B4-BE49-F238E27FC236}">
                <a16:creationId xmlns:a16="http://schemas.microsoft.com/office/drawing/2014/main" id="{ACAED1EC-4165-2C57-C08A-1B320188ADBF}"/>
              </a:ext>
            </a:extLst>
          </p:cNvPr>
          <p:cNvSpPr>
            <a:spLocks noGrp="1"/>
          </p:cNvSpPr>
          <p:nvPr>
            <p:ph idx="1"/>
          </p:nvPr>
        </p:nvSpPr>
        <p:spPr>
          <a:xfrm>
            <a:off x="838200" y="1825625"/>
            <a:ext cx="10515600" cy="1714529"/>
          </a:xfrm>
        </p:spPr>
        <p:txBody>
          <a:bodyPr/>
          <a:lstStyle/>
          <a:p>
            <a:pPr marL="0" indent="0">
              <a:buNone/>
            </a:pPr>
            <a:r>
              <a:rPr lang="en-US" dirty="0"/>
              <a:t>To analyze data points with minimal deviation between ParFlow and AmeriFlux, we filter the </a:t>
            </a:r>
            <a:r>
              <a:rPr lang="en-US" dirty="0" err="1"/>
              <a:t>DataFrame</a:t>
            </a:r>
            <a:r>
              <a:rPr lang="en-US" dirty="0"/>
              <a:t> to include only rows where the percentage error is 15% or less.</a:t>
            </a:r>
          </a:p>
        </p:txBody>
      </p:sp>
    </p:spTree>
    <p:extLst>
      <p:ext uri="{BB962C8B-B14F-4D97-AF65-F5344CB8AC3E}">
        <p14:creationId xmlns:p14="http://schemas.microsoft.com/office/powerpoint/2010/main" val="2715794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1C42B-6DC8-EA25-13B8-134B8ADF1263}"/>
              </a:ext>
            </a:extLst>
          </p:cNvPr>
          <p:cNvSpPr>
            <a:spLocks noGrp="1"/>
          </p:cNvSpPr>
          <p:nvPr>
            <p:ph type="title"/>
          </p:nvPr>
        </p:nvSpPr>
        <p:spPr/>
        <p:txBody>
          <a:bodyPr/>
          <a:lstStyle/>
          <a:p>
            <a:r>
              <a:rPr lang="en-US" dirty="0">
                <a:solidFill>
                  <a:schemeClr val="accent2"/>
                </a:solidFill>
              </a:rPr>
              <a:t>Proportion of Filtered Data</a:t>
            </a:r>
          </a:p>
        </p:txBody>
      </p:sp>
      <p:sp>
        <p:nvSpPr>
          <p:cNvPr id="3" name="Content Placeholder 2">
            <a:extLst>
              <a:ext uri="{FF2B5EF4-FFF2-40B4-BE49-F238E27FC236}">
                <a16:creationId xmlns:a16="http://schemas.microsoft.com/office/drawing/2014/main" id="{435F112F-BB47-844C-1F8B-9F7034545B5E}"/>
              </a:ext>
            </a:extLst>
          </p:cNvPr>
          <p:cNvSpPr>
            <a:spLocks noGrp="1"/>
          </p:cNvSpPr>
          <p:nvPr>
            <p:ph idx="1"/>
          </p:nvPr>
        </p:nvSpPr>
        <p:spPr/>
        <p:txBody>
          <a:bodyPr/>
          <a:lstStyle/>
          <a:p>
            <a:pPr marL="0" indent="0">
              <a:buNone/>
            </a:pPr>
            <a:r>
              <a:rPr lang="en-US" b="0" i="0" u="none" strike="noStrike" dirty="0">
                <a:solidFill>
                  <a:srgbClr val="000000"/>
                </a:solidFill>
                <a:effectLst/>
                <a:latin typeface="-webkit-standard"/>
              </a:rPr>
              <a:t>The filtered data represents only 10% of the AmeriFlux and ParFlow-CLM datasets.</a:t>
            </a:r>
            <a:endParaRPr lang="en-US" dirty="0"/>
          </a:p>
        </p:txBody>
      </p:sp>
    </p:spTree>
    <p:extLst>
      <p:ext uri="{BB962C8B-B14F-4D97-AF65-F5344CB8AC3E}">
        <p14:creationId xmlns:p14="http://schemas.microsoft.com/office/powerpoint/2010/main" val="2481817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9D215-1073-C7BA-A7EA-0173173715B9}"/>
              </a:ext>
            </a:extLst>
          </p:cNvPr>
          <p:cNvSpPr>
            <a:spLocks noGrp="1"/>
          </p:cNvSpPr>
          <p:nvPr>
            <p:ph type="title"/>
          </p:nvPr>
        </p:nvSpPr>
        <p:spPr/>
        <p:txBody>
          <a:bodyPr/>
          <a:lstStyle/>
          <a:p>
            <a:r>
              <a:rPr lang="en-US" dirty="0">
                <a:solidFill>
                  <a:schemeClr val="accent2"/>
                </a:solidFill>
              </a:rPr>
              <a:t>Statistical Summary</a:t>
            </a:r>
          </a:p>
        </p:txBody>
      </p:sp>
      <p:sp>
        <p:nvSpPr>
          <p:cNvPr id="3" name="Content Placeholder 2">
            <a:extLst>
              <a:ext uri="{FF2B5EF4-FFF2-40B4-BE49-F238E27FC236}">
                <a16:creationId xmlns:a16="http://schemas.microsoft.com/office/drawing/2014/main" id="{D6F2195E-FEF7-CA0A-BF7B-3A4B106AF34A}"/>
              </a:ext>
            </a:extLst>
          </p:cNvPr>
          <p:cNvSpPr>
            <a:spLocks noGrp="1"/>
          </p:cNvSpPr>
          <p:nvPr>
            <p:ph idx="1"/>
          </p:nvPr>
        </p:nvSpPr>
        <p:spPr/>
        <p:txBody>
          <a:bodyPr/>
          <a:lstStyle/>
          <a:p>
            <a:pPr marL="0" indent="0">
              <a:buNone/>
            </a:pPr>
            <a:r>
              <a:rPr lang="en-US" dirty="0"/>
              <a:t>Mean: 135.739973  (W/m</a:t>
            </a:r>
            <a:r>
              <a:rPr lang="en-US" baseline="30000" dirty="0"/>
              <a:t>2</a:t>
            </a:r>
            <a:r>
              <a:rPr lang="en-US" dirty="0"/>
              <a:t>)</a:t>
            </a:r>
          </a:p>
          <a:p>
            <a:pPr marL="0" indent="0">
              <a:buNone/>
            </a:pPr>
            <a:r>
              <a:rPr lang="en-US" dirty="0"/>
              <a:t>Minimum : -18.9       (W/m</a:t>
            </a:r>
            <a:r>
              <a:rPr lang="en-US" baseline="30000" dirty="0"/>
              <a:t>2</a:t>
            </a:r>
            <a:r>
              <a:rPr lang="en-US" dirty="0"/>
              <a:t>)</a:t>
            </a:r>
          </a:p>
          <a:p>
            <a:pPr marL="0" indent="0">
              <a:buNone/>
            </a:pPr>
            <a:r>
              <a:rPr lang="en-US" dirty="0"/>
              <a:t>Maximum : 586.4     (W/m</a:t>
            </a:r>
            <a:r>
              <a:rPr lang="en-US" baseline="30000" dirty="0"/>
              <a:t>2</a:t>
            </a:r>
            <a:r>
              <a:rPr lang="en-US" dirty="0"/>
              <a:t>)</a:t>
            </a:r>
          </a:p>
          <a:p>
            <a:pPr marL="0" indent="0">
              <a:buNone/>
            </a:pPr>
            <a:r>
              <a:rPr lang="en-US" dirty="0"/>
              <a:t>IQR : 225.0                  (W/m</a:t>
            </a:r>
            <a:r>
              <a:rPr lang="en-US" baseline="30000" dirty="0"/>
              <a:t>2</a:t>
            </a:r>
            <a:r>
              <a:rPr lang="en-US" dirty="0"/>
              <a:t>)</a:t>
            </a:r>
          </a:p>
        </p:txBody>
      </p:sp>
    </p:spTree>
    <p:extLst>
      <p:ext uri="{BB962C8B-B14F-4D97-AF65-F5344CB8AC3E}">
        <p14:creationId xmlns:p14="http://schemas.microsoft.com/office/powerpoint/2010/main" val="41761945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pie chart with different colored circles&#10;&#10;Description automatically generated">
            <a:extLst>
              <a:ext uri="{FF2B5EF4-FFF2-40B4-BE49-F238E27FC236}">
                <a16:creationId xmlns:a16="http://schemas.microsoft.com/office/drawing/2014/main" id="{9844CF23-9BCF-F0A0-6E26-C8B7B2C828DC}"/>
              </a:ext>
            </a:extLst>
          </p:cNvPr>
          <p:cNvPicPr>
            <a:picLocks noGrp="1" noChangeAspect="1"/>
          </p:cNvPicPr>
          <p:nvPr>
            <p:ph idx="1"/>
          </p:nvPr>
        </p:nvPicPr>
        <p:blipFill>
          <a:blip r:embed="rId2"/>
          <a:srcRect t="2831"/>
          <a:stretch/>
        </p:blipFill>
        <p:spPr>
          <a:xfrm>
            <a:off x="1900999" y="600891"/>
            <a:ext cx="9731121" cy="5413346"/>
          </a:xfrm>
          <a:prstGeom prst="rect">
            <a:avLst/>
          </a:prstGeom>
        </p:spPr>
      </p:pic>
    </p:spTree>
    <p:extLst>
      <p:ext uri="{BB962C8B-B14F-4D97-AF65-F5344CB8AC3E}">
        <p14:creationId xmlns:p14="http://schemas.microsoft.com/office/powerpoint/2010/main" val="1360893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aph of a number of red bars&#10;&#10;Description automatically generated with medium confidence">
            <a:extLst>
              <a:ext uri="{FF2B5EF4-FFF2-40B4-BE49-F238E27FC236}">
                <a16:creationId xmlns:a16="http://schemas.microsoft.com/office/drawing/2014/main" id="{9497CE72-08AC-D845-1AB3-9603E10B7C32}"/>
              </a:ext>
            </a:extLst>
          </p:cNvPr>
          <p:cNvPicPr>
            <a:picLocks noGrp="1" noChangeAspect="1"/>
          </p:cNvPicPr>
          <p:nvPr>
            <p:ph idx="1"/>
          </p:nvPr>
        </p:nvPicPr>
        <p:blipFill>
          <a:blip r:embed="rId2"/>
          <a:stretch>
            <a:fillRect/>
          </a:stretch>
        </p:blipFill>
        <p:spPr>
          <a:xfrm>
            <a:off x="643467" y="2270780"/>
            <a:ext cx="5294716" cy="2316438"/>
          </a:xfrm>
          <a:prstGeom prst="rect">
            <a:avLst/>
          </a:prstGeom>
        </p:spPr>
      </p:pic>
      <p:cxnSp>
        <p:nvCxnSpPr>
          <p:cNvPr id="15" name="Straight Connector 14">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6" name="Content Placeholder 4" descr="A graph of green bars&#10;&#10;Description automatically generated with medium confidence">
            <a:extLst>
              <a:ext uri="{FF2B5EF4-FFF2-40B4-BE49-F238E27FC236}">
                <a16:creationId xmlns:a16="http://schemas.microsoft.com/office/drawing/2014/main" id="{A8B574FD-81BC-CC09-224B-A23795CFEF58}"/>
              </a:ext>
            </a:extLst>
          </p:cNvPr>
          <p:cNvPicPr>
            <a:picLocks noChangeAspect="1"/>
          </p:cNvPicPr>
          <p:nvPr/>
        </p:nvPicPr>
        <p:blipFill>
          <a:blip r:embed="rId3"/>
          <a:srcRect l="1567" r="1613" b="-1"/>
          <a:stretch/>
        </p:blipFill>
        <p:spPr>
          <a:xfrm>
            <a:off x="6253817" y="2116519"/>
            <a:ext cx="5294715" cy="2624962"/>
          </a:xfrm>
          <a:prstGeom prst="rect">
            <a:avLst/>
          </a:prstGeom>
        </p:spPr>
      </p:pic>
    </p:spTree>
    <p:extLst>
      <p:ext uri="{BB962C8B-B14F-4D97-AF65-F5344CB8AC3E}">
        <p14:creationId xmlns:p14="http://schemas.microsoft.com/office/powerpoint/2010/main" val="38703814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graph of heat and the same heat&#10;&#10;Description automatically generated with medium confidence">
            <a:extLst>
              <a:ext uri="{FF2B5EF4-FFF2-40B4-BE49-F238E27FC236}">
                <a16:creationId xmlns:a16="http://schemas.microsoft.com/office/drawing/2014/main" id="{9B0C2143-7B8F-C1DB-B18D-6FE020C38C4C}"/>
              </a:ext>
            </a:extLst>
          </p:cNvPr>
          <p:cNvPicPr>
            <a:picLocks noGrp="1" noChangeAspect="1"/>
          </p:cNvPicPr>
          <p:nvPr>
            <p:ph idx="1"/>
          </p:nvPr>
        </p:nvPicPr>
        <p:blipFill>
          <a:blip r:embed="rId2"/>
          <a:srcRect t="32050" b="1"/>
          <a:stretch/>
        </p:blipFill>
        <p:spPr>
          <a:xfrm>
            <a:off x="171571" y="1593668"/>
            <a:ext cx="7376938" cy="3929741"/>
          </a:xfrm>
        </p:spPr>
      </p:pic>
      <p:pic>
        <p:nvPicPr>
          <p:cNvPr id="12" name="Picture 11" descr="A graph of a number of percentage error&#10;&#10;Description automatically generated">
            <a:extLst>
              <a:ext uri="{FF2B5EF4-FFF2-40B4-BE49-F238E27FC236}">
                <a16:creationId xmlns:a16="http://schemas.microsoft.com/office/drawing/2014/main" id="{642E0CEC-BC95-CCDE-26B9-38E09C413E93}"/>
              </a:ext>
            </a:extLst>
          </p:cNvPr>
          <p:cNvPicPr>
            <a:picLocks noChangeAspect="1"/>
          </p:cNvPicPr>
          <p:nvPr/>
        </p:nvPicPr>
        <p:blipFill>
          <a:blip r:embed="rId3"/>
          <a:stretch>
            <a:fillRect/>
          </a:stretch>
        </p:blipFill>
        <p:spPr>
          <a:xfrm>
            <a:off x="6090530" y="1805834"/>
            <a:ext cx="5929899" cy="3458498"/>
          </a:xfrm>
          <a:prstGeom prst="rect">
            <a:avLst/>
          </a:prstGeom>
        </p:spPr>
      </p:pic>
    </p:spTree>
    <p:extLst>
      <p:ext uri="{BB962C8B-B14F-4D97-AF65-F5344CB8AC3E}">
        <p14:creationId xmlns:p14="http://schemas.microsoft.com/office/powerpoint/2010/main" val="1881044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BA6C1-3A30-2D59-562E-D230F1D0B4A7}"/>
              </a:ext>
            </a:extLst>
          </p:cNvPr>
          <p:cNvSpPr>
            <a:spLocks noGrp="1"/>
          </p:cNvSpPr>
          <p:nvPr>
            <p:ph type="title"/>
          </p:nvPr>
        </p:nvSpPr>
        <p:spPr>
          <a:xfrm>
            <a:off x="2969004" y="2495928"/>
            <a:ext cx="10515600" cy="1325563"/>
          </a:xfrm>
        </p:spPr>
        <p:txBody>
          <a:bodyPr/>
          <a:lstStyle/>
          <a:p>
            <a:r>
              <a:rPr lang="en-US" b="1" dirty="0">
                <a:solidFill>
                  <a:schemeClr val="accent2"/>
                </a:solidFill>
              </a:rPr>
              <a:t>Part 1: Collection of Data</a:t>
            </a:r>
          </a:p>
        </p:txBody>
      </p:sp>
    </p:spTree>
    <p:extLst>
      <p:ext uri="{BB962C8B-B14F-4D97-AF65-F5344CB8AC3E}">
        <p14:creationId xmlns:p14="http://schemas.microsoft.com/office/powerpoint/2010/main" val="37617168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graph with a line&#10;&#10;Description automatically generated">
            <a:extLst>
              <a:ext uri="{FF2B5EF4-FFF2-40B4-BE49-F238E27FC236}">
                <a16:creationId xmlns:a16="http://schemas.microsoft.com/office/drawing/2014/main" id="{F87F1409-6E27-CD6D-CF63-5A3E9A26BA12}"/>
              </a:ext>
            </a:extLst>
          </p:cNvPr>
          <p:cNvPicPr>
            <a:picLocks noGrp="1" noChangeAspect="1"/>
          </p:cNvPicPr>
          <p:nvPr>
            <p:ph idx="1"/>
          </p:nvPr>
        </p:nvPicPr>
        <p:blipFill>
          <a:blip r:embed="rId2"/>
          <a:srcRect t="2519"/>
          <a:stretch/>
        </p:blipFill>
        <p:spPr>
          <a:xfrm>
            <a:off x="2014632" y="783771"/>
            <a:ext cx="8162735" cy="5430762"/>
          </a:xfrm>
          <a:prstGeom prst="rect">
            <a:avLst/>
          </a:prstGeom>
        </p:spPr>
      </p:pic>
    </p:spTree>
    <p:extLst>
      <p:ext uri="{BB962C8B-B14F-4D97-AF65-F5344CB8AC3E}">
        <p14:creationId xmlns:p14="http://schemas.microsoft.com/office/powerpoint/2010/main" val="877477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D83E8-EEFB-02CC-3CAD-F4360DB25ACE}"/>
              </a:ext>
            </a:extLst>
          </p:cNvPr>
          <p:cNvSpPr>
            <a:spLocks noGrp="1"/>
          </p:cNvSpPr>
          <p:nvPr>
            <p:ph type="title"/>
          </p:nvPr>
        </p:nvSpPr>
        <p:spPr/>
        <p:txBody>
          <a:bodyPr/>
          <a:lstStyle/>
          <a:p>
            <a:r>
              <a:rPr lang="en-US" dirty="0">
                <a:solidFill>
                  <a:schemeClr val="accent2"/>
                </a:solidFill>
              </a:rPr>
              <a:t>Analysis</a:t>
            </a:r>
          </a:p>
        </p:txBody>
      </p:sp>
      <p:sp>
        <p:nvSpPr>
          <p:cNvPr id="3" name="Content Placeholder 2">
            <a:extLst>
              <a:ext uri="{FF2B5EF4-FFF2-40B4-BE49-F238E27FC236}">
                <a16:creationId xmlns:a16="http://schemas.microsoft.com/office/drawing/2014/main" id="{356B8C41-B36B-36E2-A2D9-1F64E3FBF345}"/>
              </a:ext>
            </a:extLst>
          </p:cNvPr>
          <p:cNvSpPr>
            <a:spLocks noGrp="1"/>
          </p:cNvSpPr>
          <p:nvPr>
            <p:ph idx="1"/>
          </p:nvPr>
        </p:nvSpPr>
        <p:spPr/>
        <p:txBody>
          <a:bodyPr/>
          <a:lstStyle/>
          <a:p>
            <a:pPr marL="0" indent="0" algn="just">
              <a:buNone/>
            </a:pPr>
            <a:r>
              <a:rPr lang="en-US" dirty="0"/>
              <a:t>Assessing the bias in the selection of points : if the points that are selected from a part of the domain where Parflow naturally perform better, this can introduce a positive performance bias. This would mean that the selected points do not fully represent the overall domain but instead reflects where Parflow is already known to perform better.</a:t>
            </a:r>
          </a:p>
          <a:p>
            <a:pPr marL="0" indent="0" algn="just">
              <a:buNone/>
            </a:pPr>
            <a:r>
              <a:rPr lang="en-US" dirty="0"/>
              <a:t>Therefore, this means that in areas with different environmental conditions where Parflow might struggle, the model is less likely to adapt accurately because the prior does not contain enough information.</a:t>
            </a:r>
          </a:p>
          <a:p>
            <a:pPr marL="0" indent="0" algn="just">
              <a:buNone/>
            </a:pPr>
            <a:endParaRPr lang="en-US" dirty="0"/>
          </a:p>
        </p:txBody>
      </p:sp>
    </p:spTree>
    <p:extLst>
      <p:ext uri="{BB962C8B-B14F-4D97-AF65-F5344CB8AC3E}">
        <p14:creationId xmlns:p14="http://schemas.microsoft.com/office/powerpoint/2010/main" val="4316605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B7321-1673-F5C3-EEDF-574DB6BD8F95}"/>
              </a:ext>
            </a:extLst>
          </p:cNvPr>
          <p:cNvSpPr>
            <a:spLocks noGrp="1"/>
          </p:cNvSpPr>
          <p:nvPr>
            <p:ph type="title"/>
          </p:nvPr>
        </p:nvSpPr>
        <p:spPr>
          <a:xfrm>
            <a:off x="997591" y="2378483"/>
            <a:ext cx="10515600" cy="1325563"/>
          </a:xfrm>
        </p:spPr>
        <p:txBody>
          <a:bodyPr/>
          <a:lstStyle/>
          <a:p>
            <a:pPr algn="ctr"/>
            <a:r>
              <a:rPr lang="en-US" dirty="0">
                <a:solidFill>
                  <a:schemeClr val="accent2"/>
                </a:solidFill>
              </a:rPr>
              <a:t>Plotting The Distribution of Ameriflux vs Parflow Run vs Filtered Data</a:t>
            </a:r>
          </a:p>
        </p:txBody>
      </p:sp>
    </p:spTree>
    <p:extLst>
      <p:ext uri="{BB962C8B-B14F-4D97-AF65-F5344CB8AC3E}">
        <p14:creationId xmlns:p14="http://schemas.microsoft.com/office/powerpoint/2010/main" val="17745530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7934AD-BED0-0ADA-4223-2C71C83FD832}"/>
              </a:ext>
            </a:extLst>
          </p:cNvPr>
          <p:cNvSpPr>
            <a:spLocks noGrp="1"/>
          </p:cNvSpPr>
          <p:nvPr>
            <p:ph idx="1"/>
          </p:nvPr>
        </p:nvSpPr>
        <p:spPr>
          <a:xfrm>
            <a:off x="930479" y="827335"/>
            <a:ext cx="10515600" cy="4351338"/>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lgn="ctr">
              <a:buNone/>
            </a:pPr>
            <a:r>
              <a:rPr lang="en-US" sz="3200" b="1" dirty="0">
                <a:solidFill>
                  <a:schemeClr val="accent2"/>
                </a:solidFill>
              </a:rPr>
              <a:t>Part 4: Prior Distribution </a:t>
            </a:r>
          </a:p>
        </p:txBody>
      </p:sp>
    </p:spTree>
    <p:extLst>
      <p:ext uri="{BB962C8B-B14F-4D97-AF65-F5344CB8AC3E}">
        <p14:creationId xmlns:p14="http://schemas.microsoft.com/office/powerpoint/2010/main" val="41013198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AE0BC-A94D-4A48-7380-9392EAEB43CF}"/>
              </a:ext>
            </a:extLst>
          </p:cNvPr>
          <p:cNvSpPr>
            <a:spLocks noGrp="1"/>
          </p:cNvSpPr>
          <p:nvPr>
            <p:ph type="title"/>
          </p:nvPr>
        </p:nvSpPr>
        <p:spPr/>
        <p:txBody>
          <a:bodyPr/>
          <a:lstStyle/>
          <a:p>
            <a:r>
              <a:rPr lang="en-US" dirty="0">
                <a:solidFill>
                  <a:schemeClr val="accent2"/>
                </a:solidFill>
              </a:rPr>
              <a:t>Prior Distribution</a:t>
            </a:r>
          </a:p>
        </p:txBody>
      </p:sp>
      <p:sp>
        <p:nvSpPr>
          <p:cNvPr id="3" name="Content Placeholder 2">
            <a:extLst>
              <a:ext uri="{FF2B5EF4-FFF2-40B4-BE49-F238E27FC236}">
                <a16:creationId xmlns:a16="http://schemas.microsoft.com/office/drawing/2014/main" id="{FB4AF10E-4371-471C-5C6C-5FAEF2B5030A}"/>
              </a:ext>
            </a:extLst>
          </p:cNvPr>
          <p:cNvSpPr>
            <a:spLocks noGrp="1"/>
          </p:cNvSpPr>
          <p:nvPr>
            <p:ph idx="1"/>
          </p:nvPr>
        </p:nvSpPr>
        <p:spPr/>
        <p:txBody>
          <a:bodyPr/>
          <a:lstStyle/>
          <a:p>
            <a:pPr algn="just"/>
            <a:r>
              <a:rPr lang="en-US" dirty="0"/>
              <a:t>Planning to build a histogram that provides a visual frequency distribution of Latent heat </a:t>
            </a:r>
          </a:p>
          <a:p>
            <a:pPr algn="just"/>
            <a:endParaRPr lang="en-US" dirty="0"/>
          </a:p>
          <a:p>
            <a:pPr algn="just"/>
            <a:r>
              <a:rPr lang="en-US" dirty="0"/>
              <a:t>Converting the Histogram to a Probability distribution </a:t>
            </a:r>
          </a:p>
          <a:p>
            <a:pPr marL="0" indent="0" algn="just">
              <a:buNone/>
            </a:pPr>
            <a:endParaRPr lang="en-US" dirty="0"/>
          </a:p>
          <a:p>
            <a:pPr algn="just"/>
            <a:r>
              <a:rPr lang="en-US" dirty="0"/>
              <a:t>Testing how well data fits distribution (normal, gamma, beta…)</a:t>
            </a:r>
          </a:p>
          <a:p>
            <a:pPr marL="0" indent="0">
              <a:buNone/>
            </a:pPr>
            <a:endParaRPr lang="en-US" dirty="0"/>
          </a:p>
        </p:txBody>
      </p:sp>
    </p:spTree>
    <p:extLst>
      <p:ext uri="{BB962C8B-B14F-4D97-AF65-F5344CB8AC3E}">
        <p14:creationId xmlns:p14="http://schemas.microsoft.com/office/powerpoint/2010/main" val="15604779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96E23A-2CE4-BB83-75BD-25D53B1FA7AB}"/>
              </a:ext>
            </a:extLst>
          </p:cNvPr>
          <p:cNvSpPr>
            <a:spLocks noGrp="1"/>
          </p:cNvSpPr>
          <p:nvPr>
            <p:ph idx="1"/>
          </p:nvPr>
        </p:nvSpPr>
        <p:spPr>
          <a:xfrm>
            <a:off x="955646" y="2823915"/>
            <a:ext cx="10515600" cy="4351338"/>
          </a:xfrm>
        </p:spPr>
        <p:txBody>
          <a:bodyPr/>
          <a:lstStyle/>
          <a:p>
            <a:pPr marL="0" indent="0" algn="ctr">
              <a:buNone/>
            </a:pPr>
            <a:r>
              <a:rPr lang="en-US" b="1" dirty="0">
                <a:solidFill>
                  <a:schemeClr val="accent2"/>
                </a:solidFill>
              </a:rPr>
              <a:t>Part 5: Evapotranspiration</a:t>
            </a:r>
          </a:p>
        </p:txBody>
      </p:sp>
    </p:spTree>
    <p:extLst>
      <p:ext uri="{BB962C8B-B14F-4D97-AF65-F5344CB8AC3E}">
        <p14:creationId xmlns:p14="http://schemas.microsoft.com/office/powerpoint/2010/main" val="5087127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F38A2-CBFF-705A-7428-B0D1D72D9C00}"/>
              </a:ext>
            </a:extLst>
          </p:cNvPr>
          <p:cNvSpPr>
            <a:spLocks noGrp="1"/>
          </p:cNvSpPr>
          <p:nvPr>
            <p:ph type="title"/>
          </p:nvPr>
        </p:nvSpPr>
        <p:spPr/>
        <p:txBody>
          <a:bodyPr/>
          <a:lstStyle/>
          <a:p>
            <a:r>
              <a:rPr lang="en-US" dirty="0">
                <a:solidFill>
                  <a:schemeClr val="accent2"/>
                </a:solidFill>
              </a:rPr>
              <a:t>Evapotranspiration Approach</a:t>
            </a:r>
          </a:p>
        </p:txBody>
      </p:sp>
      <p:sp>
        <p:nvSpPr>
          <p:cNvPr id="3" name="Content Placeholder 2">
            <a:extLst>
              <a:ext uri="{FF2B5EF4-FFF2-40B4-BE49-F238E27FC236}">
                <a16:creationId xmlns:a16="http://schemas.microsoft.com/office/drawing/2014/main" id="{77ABE1C3-5649-31EE-F8F7-88F97CA300FB}"/>
              </a:ext>
            </a:extLst>
          </p:cNvPr>
          <p:cNvSpPr>
            <a:spLocks noGrp="1"/>
          </p:cNvSpPr>
          <p:nvPr>
            <p:ph idx="1"/>
          </p:nvPr>
        </p:nvSpPr>
        <p:spPr>
          <a:xfrm>
            <a:off x="838200" y="1690688"/>
            <a:ext cx="10515600" cy="4351338"/>
          </a:xfrm>
        </p:spPr>
        <p:txBody>
          <a:bodyPr/>
          <a:lstStyle/>
          <a:p>
            <a:pPr marL="0" indent="0" algn="just">
              <a:buNone/>
            </a:pPr>
            <a:r>
              <a:rPr lang="en-US" b="0" i="0" u="none" strike="noStrike" dirty="0">
                <a:solidFill>
                  <a:srgbClr val="000000"/>
                </a:solidFill>
                <a:effectLst/>
                <a:latin typeface="Aptos" panose="020B0004020202020204" pitchFamily="34" charset="0"/>
              </a:rPr>
              <a:t>The standard unit for measuring evapotranspiration is mm/day. This unit is ideal for evapotranspiration analysis as it represents the actual amount of water lost through evaporation and transpiration. Using mm/day allows us to estimate and understand water loss, which is crucial for hydrological modeling.</a:t>
            </a:r>
            <a:endParaRPr lang="en-US" dirty="0">
              <a:latin typeface="Aptos" panose="020B0004020202020204" pitchFamily="34" charset="0"/>
            </a:endParaRPr>
          </a:p>
          <a:p>
            <a:pPr marL="0" indent="0">
              <a:buNone/>
            </a:pPr>
            <a:endParaRPr lang="en-US" dirty="0"/>
          </a:p>
        </p:txBody>
      </p:sp>
    </p:spTree>
    <p:extLst>
      <p:ext uri="{BB962C8B-B14F-4D97-AF65-F5344CB8AC3E}">
        <p14:creationId xmlns:p14="http://schemas.microsoft.com/office/powerpoint/2010/main" val="7586485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D532D-6A99-4965-CC9F-BA13ED20821D}"/>
              </a:ext>
            </a:extLst>
          </p:cNvPr>
          <p:cNvSpPr>
            <a:spLocks noGrp="1"/>
          </p:cNvSpPr>
          <p:nvPr>
            <p:ph type="title"/>
          </p:nvPr>
        </p:nvSpPr>
        <p:spPr/>
        <p:txBody>
          <a:bodyPr/>
          <a:lstStyle/>
          <a:p>
            <a:r>
              <a:rPr lang="en-US" dirty="0">
                <a:solidFill>
                  <a:schemeClr val="accent2"/>
                </a:solidFill>
              </a:rPr>
              <a:t>Evapotranspiration Approach</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EA6EF30-8573-0D1C-FAE8-2B144564E704}"/>
                  </a:ext>
                </a:extLst>
              </p:cNvPr>
              <p:cNvSpPr>
                <a:spLocks noGrp="1"/>
              </p:cNvSpPr>
              <p:nvPr>
                <p:ph idx="1"/>
              </p:nvPr>
            </p:nvSpPr>
            <p:spPr>
              <a:xfrm>
                <a:off x="838200" y="1577130"/>
                <a:ext cx="10327547" cy="2315362"/>
              </a:xfrm>
            </p:spPr>
            <p:txBody>
              <a:bodyPr>
                <a:normAutofit fontScale="92500"/>
              </a:bodyPr>
              <a:lstStyle/>
              <a:p>
                <a:pPr marL="0" indent="0" algn="just">
                  <a:buNone/>
                </a:pPr>
                <a:endParaRPr lang="en-US" dirty="0">
                  <a:latin typeface="Aptos" panose="020B0004020202020204" pitchFamily="34" charset="0"/>
                </a:endParaRPr>
              </a:p>
              <a:p>
                <a:pPr marL="0" indent="0">
                  <a:buNone/>
                </a:pPr>
                <a:endParaRPr lang="en-US" sz="2000" dirty="0"/>
              </a:p>
              <a:p>
                <a:pPr marL="0" indent="0">
                  <a:buNone/>
                </a:pPr>
                <a:endParaRPr lang="en-US" sz="2000" dirty="0"/>
              </a:p>
              <a:p>
                <a:pPr marL="0" indent="0">
                  <a:buNone/>
                </a:pPr>
                <a:endParaRPr lang="en-US" sz="2000" dirty="0"/>
              </a:p>
              <a:p>
                <a:pPr marL="0" indent="0">
                  <a:buNone/>
                </a:pPr>
                <a14:m>
                  <m:oMathPara xmlns:m="http://schemas.openxmlformats.org/officeDocument/2006/math">
                    <m:oMathParaPr>
                      <m:jc m:val="center"/>
                    </m:oMathParaPr>
                    <m:oMath xmlns:m="http://schemas.openxmlformats.org/officeDocument/2006/math">
                      <m:f>
                        <m:fPr>
                          <m:ctrlPr>
                            <a:rPr lang="en-US" sz="2200" b="1" i="1" smtClean="0">
                              <a:latin typeface="Cambria Math" panose="02040503050406030204" pitchFamily="18" charset="0"/>
                            </a:rPr>
                          </m:ctrlPr>
                        </m:fPr>
                        <m:num>
                          <m:r>
                            <a:rPr lang="en-US" sz="2200" b="1" i="1" smtClean="0">
                              <a:latin typeface="Cambria Math" panose="02040503050406030204" pitchFamily="18" charset="0"/>
                            </a:rPr>
                            <m:t>𝑾</m:t>
                          </m:r>
                        </m:num>
                        <m:den>
                          <m:sSup>
                            <m:sSupPr>
                              <m:ctrlPr>
                                <a:rPr lang="en-US" sz="2200" b="1" i="1" smtClean="0">
                                  <a:latin typeface="Cambria Math" panose="02040503050406030204" pitchFamily="18" charset="0"/>
                                </a:rPr>
                              </m:ctrlPr>
                            </m:sSupPr>
                            <m:e>
                              <m:r>
                                <a:rPr lang="en-US" sz="2200" b="1" i="1" smtClean="0">
                                  <a:latin typeface="Cambria Math" panose="02040503050406030204" pitchFamily="18" charset="0"/>
                                </a:rPr>
                                <m:t>𝒎</m:t>
                              </m:r>
                            </m:e>
                            <m:sup>
                              <m:r>
                                <a:rPr lang="en-US" sz="2200" b="1" i="1" smtClean="0">
                                  <a:latin typeface="Cambria Math" panose="02040503050406030204" pitchFamily="18" charset="0"/>
                                </a:rPr>
                                <m:t>𝟐</m:t>
                              </m:r>
                            </m:sup>
                          </m:sSup>
                        </m:den>
                      </m:f>
                      <m:r>
                        <a:rPr lang="en-US" sz="2200" b="1" i="1" smtClean="0">
                          <a:latin typeface="Cambria Math" panose="02040503050406030204" pitchFamily="18" charset="0"/>
                        </a:rPr>
                        <m:t> </m:t>
                      </m:r>
                      <m:r>
                        <a:rPr lang="en-US" sz="2200" b="1" i="1" smtClean="0">
                          <a:latin typeface="Cambria Math" panose="02040503050406030204" pitchFamily="18" charset="0"/>
                          <a:ea typeface="Cambria Math" panose="02040503050406030204" pitchFamily="18" charset="0"/>
                        </a:rPr>
                        <m:t>×</m:t>
                      </m:r>
                      <m:f>
                        <m:fPr>
                          <m:ctrlPr>
                            <a:rPr lang="en-US" sz="2200" b="1" i="1" smtClean="0">
                              <a:latin typeface="Cambria Math" panose="02040503050406030204" pitchFamily="18" charset="0"/>
                              <a:ea typeface="Cambria Math" panose="02040503050406030204" pitchFamily="18" charset="0"/>
                            </a:rPr>
                          </m:ctrlPr>
                        </m:fPr>
                        <m:num>
                          <m:r>
                            <a:rPr lang="en-US" sz="2200" b="1" i="1" smtClean="0">
                              <a:latin typeface="Cambria Math" panose="02040503050406030204" pitchFamily="18" charset="0"/>
                              <a:ea typeface="Cambria Math" panose="02040503050406030204" pitchFamily="18" charset="0"/>
                            </a:rPr>
                            <m:t>𝒌𝒈</m:t>
                          </m:r>
                        </m:num>
                        <m:den>
                          <m:r>
                            <a:rPr lang="en-US" sz="2200" b="1" i="1" smtClean="0">
                              <a:latin typeface="Cambria Math" panose="02040503050406030204" pitchFamily="18" charset="0"/>
                              <a:ea typeface="Cambria Math" panose="02040503050406030204" pitchFamily="18" charset="0"/>
                            </a:rPr>
                            <m:t>𝟐</m:t>
                          </m:r>
                          <m:r>
                            <a:rPr lang="en-US" sz="2200" b="1" i="1" smtClean="0">
                              <a:latin typeface="Cambria Math" panose="02040503050406030204" pitchFamily="18" charset="0"/>
                              <a:ea typeface="Cambria Math" panose="02040503050406030204" pitchFamily="18" charset="0"/>
                            </a:rPr>
                            <m:t>.</m:t>
                          </m:r>
                          <m:r>
                            <a:rPr lang="en-US" sz="2200" b="1" i="1" smtClean="0">
                              <a:latin typeface="Cambria Math" panose="02040503050406030204" pitchFamily="18" charset="0"/>
                              <a:ea typeface="Cambria Math" panose="02040503050406030204" pitchFamily="18" charset="0"/>
                            </a:rPr>
                            <m:t>𝟓</m:t>
                          </m:r>
                          <m:r>
                            <a:rPr lang="en-US" sz="2200" b="1" i="1" smtClean="0">
                              <a:latin typeface="Cambria Math" panose="02040503050406030204" pitchFamily="18" charset="0"/>
                              <a:ea typeface="Cambria Math" panose="02040503050406030204" pitchFamily="18" charset="0"/>
                            </a:rPr>
                            <m:t> × </m:t>
                          </m:r>
                          <m:sSup>
                            <m:sSupPr>
                              <m:ctrlPr>
                                <a:rPr lang="en-US" sz="2200" b="1" i="1" smtClean="0">
                                  <a:latin typeface="Cambria Math" panose="02040503050406030204" pitchFamily="18" charset="0"/>
                                  <a:ea typeface="Cambria Math" panose="02040503050406030204" pitchFamily="18" charset="0"/>
                                </a:rPr>
                              </m:ctrlPr>
                            </m:sSupPr>
                            <m:e>
                              <m:r>
                                <a:rPr lang="en-US" sz="2200" b="1" i="1" smtClean="0">
                                  <a:latin typeface="Cambria Math" panose="02040503050406030204" pitchFamily="18" charset="0"/>
                                  <a:ea typeface="Cambria Math" panose="02040503050406030204" pitchFamily="18" charset="0"/>
                                </a:rPr>
                                <m:t>𝟏𝟎</m:t>
                              </m:r>
                            </m:e>
                            <m:sup>
                              <m:r>
                                <a:rPr lang="en-US" sz="2200" b="1" i="1" smtClean="0">
                                  <a:latin typeface="Cambria Math" panose="02040503050406030204" pitchFamily="18" charset="0"/>
                                  <a:ea typeface="Cambria Math" panose="02040503050406030204" pitchFamily="18" charset="0"/>
                                </a:rPr>
                                <m:t>𝟔</m:t>
                              </m:r>
                            </m:sup>
                          </m:sSup>
                          <m:r>
                            <a:rPr lang="en-US" sz="2200" b="1" i="1" smtClean="0">
                              <a:latin typeface="Cambria Math" panose="02040503050406030204" pitchFamily="18" charset="0"/>
                              <a:ea typeface="Cambria Math" panose="02040503050406030204" pitchFamily="18" charset="0"/>
                            </a:rPr>
                            <m:t>𝑱</m:t>
                          </m:r>
                        </m:den>
                      </m:f>
                      <m:r>
                        <a:rPr lang="en-US" sz="2200" b="1" i="1" smtClean="0">
                          <a:latin typeface="Cambria Math" panose="02040503050406030204" pitchFamily="18" charset="0"/>
                          <a:ea typeface="Cambria Math" panose="02040503050406030204" pitchFamily="18" charset="0"/>
                        </a:rPr>
                        <m:t>×</m:t>
                      </m:r>
                      <m:f>
                        <m:fPr>
                          <m:ctrlPr>
                            <a:rPr lang="en-US" sz="2200" b="1" i="1" smtClean="0">
                              <a:latin typeface="Cambria Math" panose="02040503050406030204" pitchFamily="18" charset="0"/>
                              <a:ea typeface="Cambria Math" panose="02040503050406030204" pitchFamily="18" charset="0"/>
                            </a:rPr>
                          </m:ctrlPr>
                        </m:fPr>
                        <m:num>
                          <m:r>
                            <a:rPr lang="en-US" sz="2200" b="1" i="1" smtClean="0">
                              <a:latin typeface="Cambria Math" panose="02040503050406030204" pitchFamily="18" charset="0"/>
                              <a:ea typeface="Cambria Math" panose="02040503050406030204" pitchFamily="18" charset="0"/>
                            </a:rPr>
                            <m:t>𝑱</m:t>
                          </m:r>
                        </m:num>
                        <m:den>
                          <m:r>
                            <a:rPr lang="en-US" sz="2200" b="1" i="1" smtClean="0">
                              <a:latin typeface="Cambria Math" panose="02040503050406030204" pitchFamily="18" charset="0"/>
                              <a:ea typeface="Cambria Math" panose="02040503050406030204" pitchFamily="18" charset="0"/>
                            </a:rPr>
                            <m:t>𝑾</m:t>
                          </m:r>
                          <m:r>
                            <a:rPr lang="en-US" sz="2200" b="1" i="1" smtClean="0">
                              <a:latin typeface="Cambria Math" panose="02040503050406030204" pitchFamily="18" charset="0"/>
                              <a:ea typeface="Cambria Math" panose="02040503050406030204" pitchFamily="18" charset="0"/>
                            </a:rPr>
                            <m:t>.</m:t>
                          </m:r>
                          <m:r>
                            <a:rPr lang="en-US" sz="2200" b="1" i="1" smtClean="0">
                              <a:latin typeface="Cambria Math" panose="02040503050406030204" pitchFamily="18" charset="0"/>
                              <a:ea typeface="Cambria Math" panose="02040503050406030204" pitchFamily="18" charset="0"/>
                            </a:rPr>
                            <m:t>𝒔</m:t>
                          </m:r>
                        </m:den>
                      </m:f>
                      <m:r>
                        <a:rPr lang="en-US" sz="2200" b="1" i="1" smtClean="0">
                          <a:latin typeface="Cambria Math" panose="02040503050406030204" pitchFamily="18" charset="0"/>
                          <a:ea typeface="Cambria Math" panose="02040503050406030204" pitchFamily="18" charset="0"/>
                        </a:rPr>
                        <m:t>×</m:t>
                      </m:r>
                      <m:f>
                        <m:fPr>
                          <m:ctrlPr>
                            <a:rPr lang="en-US" sz="2200" b="1" i="1" smtClean="0">
                              <a:latin typeface="Cambria Math" panose="02040503050406030204" pitchFamily="18" charset="0"/>
                              <a:ea typeface="Cambria Math" panose="02040503050406030204" pitchFamily="18" charset="0"/>
                            </a:rPr>
                          </m:ctrlPr>
                        </m:fPr>
                        <m:num>
                          <m:sSup>
                            <m:sSupPr>
                              <m:ctrlPr>
                                <a:rPr lang="en-US" sz="2200" b="1" i="1" smtClean="0">
                                  <a:latin typeface="Cambria Math" panose="02040503050406030204" pitchFamily="18" charset="0"/>
                                  <a:ea typeface="Cambria Math" panose="02040503050406030204" pitchFamily="18" charset="0"/>
                                </a:rPr>
                              </m:ctrlPr>
                            </m:sSupPr>
                            <m:e>
                              <m:r>
                                <a:rPr lang="en-US" sz="2200" b="1" i="1" smtClean="0">
                                  <a:latin typeface="Cambria Math" panose="02040503050406030204" pitchFamily="18" charset="0"/>
                                  <a:ea typeface="Cambria Math" panose="02040503050406030204" pitchFamily="18" charset="0"/>
                                </a:rPr>
                                <m:t>𝒎</m:t>
                              </m:r>
                            </m:e>
                            <m:sup>
                              <m:r>
                                <a:rPr lang="en-US" sz="2200" b="1" i="1" smtClean="0">
                                  <a:latin typeface="Cambria Math" panose="02040503050406030204" pitchFamily="18" charset="0"/>
                                  <a:ea typeface="Cambria Math" panose="02040503050406030204" pitchFamily="18" charset="0"/>
                                </a:rPr>
                                <m:t>𝟑</m:t>
                              </m:r>
                            </m:sup>
                          </m:sSup>
                        </m:num>
                        <m:den>
                          <m:r>
                            <a:rPr lang="en-US" sz="2200" b="1" i="1" smtClean="0">
                              <a:latin typeface="Cambria Math" panose="02040503050406030204" pitchFamily="18" charset="0"/>
                              <a:ea typeface="Cambria Math" panose="02040503050406030204" pitchFamily="18" charset="0"/>
                            </a:rPr>
                            <m:t>𝑾</m:t>
                          </m:r>
                          <m:r>
                            <a:rPr lang="en-US" sz="2200" b="1" i="1" smtClean="0">
                              <a:latin typeface="Cambria Math" panose="02040503050406030204" pitchFamily="18" charset="0"/>
                              <a:ea typeface="Cambria Math" panose="02040503050406030204" pitchFamily="18" charset="0"/>
                            </a:rPr>
                            <m:t>.</m:t>
                          </m:r>
                          <m:r>
                            <a:rPr lang="en-US" sz="2200" b="1" i="1" smtClean="0">
                              <a:latin typeface="Cambria Math" panose="02040503050406030204" pitchFamily="18" charset="0"/>
                              <a:ea typeface="Cambria Math" panose="02040503050406030204" pitchFamily="18" charset="0"/>
                            </a:rPr>
                            <m:t>𝒔</m:t>
                          </m:r>
                        </m:den>
                      </m:f>
                      <m:r>
                        <a:rPr lang="en-US" sz="2200" b="1" i="1" smtClean="0">
                          <a:latin typeface="Cambria Math" panose="02040503050406030204" pitchFamily="18" charset="0"/>
                          <a:ea typeface="Cambria Math" panose="02040503050406030204" pitchFamily="18" charset="0"/>
                        </a:rPr>
                        <m:t>×</m:t>
                      </m:r>
                      <m:f>
                        <m:fPr>
                          <m:ctrlPr>
                            <a:rPr lang="en-US" sz="2200" b="1" i="1" smtClean="0">
                              <a:latin typeface="Cambria Math" panose="02040503050406030204" pitchFamily="18" charset="0"/>
                              <a:ea typeface="Cambria Math" panose="02040503050406030204" pitchFamily="18" charset="0"/>
                            </a:rPr>
                          </m:ctrlPr>
                        </m:fPr>
                        <m:num>
                          <m:sSup>
                            <m:sSupPr>
                              <m:ctrlPr>
                                <a:rPr lang="en-US" sz="2200" b="1" i="1" smtClean="0">
                                  <a:latin typeface="Cambria Math" panose="02040503050406030204" pitchFamily="18" charset="0"/>
                                  <a:ea typeface="Cambria Math" panose="02040503050406030204" pitchFamily="18" charset="0"/>
                                </a:rPr>
                              </m:ctrlPr>
                            </m:sSupPr>
                            <m:e>
                              <m:r>
                                <a:rPr lang="en-US" sz="2200" b="1" i="1" smtClean="0">
                                  <a:latin typeface="Cambria Math" panose="02040503050406030204" pitchFamily="18" charset="0"/>
                                  <a:ea typeface="Cambria Math" panose="02040503050406030204" pitchFamily="18" charset="0"/>
                                </a:rPr>
                                <m:t>𝒎</m:t>
                              </m:r>
                            </m:e>
                            <m:sup>
                              <m:r>
                                <a:rPr lang="en-US" sz="2200" b="1" i="1" smtClean="0">
                                  <a:latin typeface="Cambria Math" panose="02040503050406030204" pitchFamily="18" charset="0"/>
                                  <a:ea typeface="Cambria Math" panose="02040503050406030204" pitchFamily="18" charset="0"/>
                                </a:rPr>
                                <m:t>𝟑</m:t>
                              </m:r>
                            </m:sup>
                          </m:sSup>
                        </m:num>
                        <m:den>
                          <m:r>
                            <a:rPr lang="en-US" sz="2200" b="1" i="1" smtClean="0">
                              <a:latin typeface="Cambria Math" panose="02040503050406030204" pitchFamily="18" charset="0"/>
                              <a:ea typeface="Cambria Math" panose="02040503050406030204" pitchFamily="18" charset="0"/>
                            </a:rPr>
                            <m:t>𝟏𝟎𝟎𝟎</m:t>
                          </m:r>
                          <m:r>
                            <a:rPr lang="en-US" sz="2200" b="1" i="1" smtClean="0">
                              <a:latin typeface="Cambria Math" panose="02040503050406030204" pitchFamily="18" charset="0"/>
                              <a:ea typeface="Cambria Math" panose="02040503050406030204" pitchFamily="18" charset="0"/>
                            </a:rPr>
                            <m:t> </m:t>
                          </m:r>
                          <m:r>
                            <a:rPr lang="en-US" sz="2200" b="1" i="1" smtClean="0">
                              <a:latin typeface="Cambria Math" panose="02040503050406030204" pitchFamily="18" charset="0"/>
                              <a:ea typeface="Cambria Math" panose="02040503050406030204" pitchFamily="18" charset="0"/>
                            </a:rPr>
                            <m:t>𝑲𝒈</m:t>
                          </m:r>
                        </m:den>
                      </m:f>
                      <m:r>
                        <a:rPr lang="en-US" sz="2200" b="1" i="1" smtClean="0">
                          <a:latin typeface="Cambria Math" panose="02040503050406030204" pitchFamily="18" charset="0"/>
                          <a:ea typeface="Cambria Math" panose="02040503050406030204" pitchFamily="18" charset="0"/>
                        </a:rPr>
                        <m:t>×</m:t>
                      </m:r>
                      <m:f>
                        <m:fPr>
                          <m:ctrlPr>
                            <a:rPr lang="en-US" sz="2200" b="1" i="1" smtClean="0">
                              <a:latin typeface="Cambria Math" panose="02040503050406030204" pitchFamily="18" charset="0"/>
                              <a:ea typeface="Cambria Math" panose="02040503050406030204" pitchFamily="18" charset="0"/>
                            </a:rPr>
                          </m:ctrlPr>
                        </m:fPr>
                        <m:num>
                          <m:r>
                            <a:rPr lang="en-US" sz="2200" b="1" i="1" smtClean="0">
                              <a:latin typeface="Cambria Math" panose="02040503050406030204" pitchFamily="18" charset="0"/>
                              <a:ea typeface="Cambria Math" panose="02040503050406030204" pitchFamily="18" charset="0"/>
                            </a:rPr>
                            <m:t>𝟏𝟎𝟎𝟎</m:t>
                          </m:r>
                          <m:r>
                            <a:rPr lang="en-US" sz="2200" b="1" i="1" smtClean="0">
                              <a:latin typeface="Cambria Math" panose="02040503050406030204" pitchFamily="18" charset="0"/>
                              <a:ea typeface="Cambria Math" panose="02040503050406030204" pitchFamily="18" charset="0"/>
                            </a:rPr>
                            <m:t> </m:t>
                          </m:r>
                          <m:r>
                            <a:rPr lang="en-US" sz="2200" b="1" i="1" smtClean="0">
                              <a:latin typeface="Cambria Math" panose="02040503050406030204" pitchFamily="18" charset="0"/>
                              <a:ea typeface="Cambria Math" panose="02040503050406030204" pitchFamily="18" charset="0"/>
                            </a:rPr>
                            <m:t>𝒎𝒎</m:t>
                          </m:r>
                        </m:num>
                        <m:den>
                          <m:r>
                            <a:rPr lang="en-US" sz="2200" b="1" i="1" smtClean="0">
                              <a:latin typeface="Cambria Math" panose="02040503050406030204" pitchFamily="18" charset="0"/>
                              <a:ea typeface="Cambria Math" panose="02040503050406030204" pitchFamily="18" charset="0"/>
                            </a:rPr>
                            <m:t>𝟏</m:t>
                          </m:r>
                          <m:r>
                            <a:rPr lang="en-US" sz="2200" b="1" i="1" smtClean="0">
                              <a:latin typeface="Cambria Math" panose="02040503050406030204" pitchFamily="18" charset="0"/>
                              <a:ea typeface="Cambria Math" panose="02040503050406030204" pitchFamily="18" charset="0"/>
                            </a:rPr>
                            <m:t> </m:t>
                          </m:r>
                          <m:r>
                            <a:rPr lang="en-US" sz="2200" b="1" i="1" smtClean="0">
                              <a:latin typeface="Cambria Math" panose="02040503050406030204" pitchFamily="18" charset="0"/>
                              <a:ea typeface="Cambria Math" panose="02040503050406030204" pitchFamily="18" charset="0"/>
                            </a:rPr>
                            <m:t>𝒎</m:t>
                          </m:r>
                          <m:r>
                            <a:rPr lang="en-US" sz="2200" b="1" i="1" smtClean="0">
                              <a:latin typeface="Cambria Math" panose="02040503050406030204" pitchFamily="18" charset="0"/>
                              <a:ea typeface="Cambria Math" panose="02040503050406030204" pitchFamily="18" charset="0"/>
                            </a:rPr>
                            <m:t> </m:t>
                          </m:r>
                        </m:den>
                      </m:f>
                      <m:r>
                        <a:rPr lang="en-US" sz="2200" b="1" i="1" smtClean="0">
                          <a:latin typeface="Cambria Math" panose="02040503050406030204" pitchFamily="18" charset="0"/>
                          <a:ea typeface="Cambria Math" panose="02040503050406030204" pitchFamily="18" charset="0"/>
                        </a:rPr>
                        <m:t>×</m:t>
                      </m:r>
                      <m:f>
                        <m:fPr>
                          <m:ctrlPr>
                            <a:rPr lang="en-US" sz="2200" b="1" i="1" smtClean="0">
                              <a:latin typeface="Cambria Math" panose="02040503050406030204" pitchFamily="18" charset="0"/>
                              <a:ea typeface="Cambria Math" panose="02040503050406030204" pitchFamily="18" charset="0"/>
                            </a:rPr>
                          </m:ctrlPr>
                        </m:fPr>
                        <m:num>
                          <m:r>
                            <a:rPr lang="en-US" sz="2200" b="1" i="1" smtClean="0">
                              <a:latin typeface="Cambria Math" panose="02040503050406030204" pitchFamily="18" charset="0"/>
                              <a:ea typeface="Cambria Math" panose="02040503050406030204" pitchFamily="18" charset="0"/>
                            </a:rPr>
                            <m:t>𝟖𝟔𝟒𝟎𝟎</m:t>
                          </m:r>
                          <m:r>
                            <a:rPr lang="en-US" sz="2200" b="1" i="1" smtClean="0">
                              <a:latin typeface="Cambria Math" panose="02040503050406030204" pitchFamily="18" charset="0"/>
                              <a:ea typeface="Cambria Math" panose="02040503050406030204" pitchFamily="18" charset="0"/>
                            </a:rPr>
                            <m:t>𝒔</m:t>
                          </m:r>
                        </m:num>
                        <m:den>
                          <m:r>
                            <a:rPr lang="en-US" sz="2200" b="1" i="1" smtClean="0">
                              <a:latin typeface="Cambria Math" panose="02040503050406030204" pitchFamily="18" charset="0"/>
                              <a:ea typeface="Cambria Math" panose="02040503050406030204" pitchFamily="18" charset="0"/>
                            </a:rPr>
                            <m:t>𝒅𝒂𝒚</m:t>
                          </m:r>
                        </m:den>
                      </m:f>
                      <m:r>
                        <a:rPr lang="en-US" sz="2200" b="1" i="1" smtClean="0">
                          <a:latin typeface="Cambria Math" panose="02040503050406030204" pitchFamily="18" charset="0"/>
                          <a:ea typeface="Cambria Math" panose="02040503050406030204" pitchFamily="18" charset="0"/>
                        </a:rPr>
                        <m:t>=</m:t>
                      </m:r>
                      <m:r>
                        <a:rPr lang="en-US" sz="2200" b="1" i="1" smtClean="0">
                          <a:latin typeface="Cambria Math" panose="02040503050406030204" pitchFamily="18" charset="0"/>
                          <a:ea typeface="Cambria Math" panose="02040503050406030204" pitchFamily="18" charset="0"/>
                        </a:rPr>
                        <m:t>𝟎</m:t>
                      </m:r>
                      <m:r>
                        <a:rPr lang="en-US" sz="2200" b="1" i="1" smtClean="0">
                          <a:latin typeface="Cambria Math" panose="02040503050406030204" pitchFamily="18" charset="0"/>
                          <a:ea typeface="Cambria Math" panose="02040503050406030204" pitchFamily="18" charset="0"/>
                        </a:rPr>
                        <m:t>.</m:t>
                      </m:r>
                      <m:r>
                        <a:rPr lang="en-US" sz="2200" b="1" i="1" smtClean="0">
                          <a:latin typeface="Cambria Math" panose="02040503050406030204" pitchFamily="18" charset="0"/>
                          <a:ea typeface="Cambria Math" panose="02040503050406030204" pitchFamily="18" charset="0"/>
                        </a:rPr>
                        <m:t>𝟎𝟑𝟓</m:t>
                      </m:r>
                      <m:r>
                        <a:rPr lang="en-US" sz="2200" b="1" i="1" smtClean="0">
                          <a:latin typeface="Cambria Math" panose="02040503050406030204" pitchFamily="18" charset="0"/>
                          <a:ea typeface="Cambria Math" panose="02040503050406030204" pitchFamily="18" charset="0"/>
                        </a:rPr>
                        <m:t> </m:t>
                      </m:r>
                      <m:r>
                        <a:rPr lang="en-US" sz="2200" b="1" i="1" smtClean="0">
                          <a:latin typeface="Cambria Math" panose="02040503050406030204" pitchFamily="18" charset="0"/>
                          <a:ea typeface="Cambria Math" panose="02040503050406030204" pitchFamily="18" charset="0"/>
                        </a:rPr>
                        <m:t>𝒎𝒎</m:t>
                      </m:r>
                      <m:r>
                        <a:rPr lang="en-US" sz="2200" b="1" i="1" smtClean="0">
                          <a:latin typeface="Cambria Math" panose="02040503050406030204" pitchFamily="18" charset="0"/>
                          <a:ea typeface="Cambria Math" panose="02040503050406030204" pitchFamily="18" charset="0"/>
                        </a:rPr>
                        <m:t>/</m:t>
                      </m:r>
                      <m:r>
                        <a:rPr lang="en-US" sz="2200" b="1" i="1" smtClean="0">
                          <a:latin typeface="Cambria Math" panose="02040503050406030204" pitchFamily="18" charset="0"/>
                          <a:ea typeface="Cambria Math" panose="02040503050406030204" pitchFamily="18" charset="0"/>
                        </a:rPr>
                        <m:t>𝒅𝒂𝒚</m:t>
                      </m:r>
                    </m:oMath>
                  </m:oMathPara>
                </a14:m>
                <a:endParaRPr lang="en-US" sz="2200" b="1" dirty="0"/>
              </a:p>
            </p:txBody>
          </p:sp>
        </mc:Choice>
        <mc:Fallback>
          <p:sp>
            <p:nvSpPr>
              <p:cNvPr id="3" name="Content Placeholder 2">
                <a:extLst>
                  <a:ext uri="{FF2B5EF4-FFF2-40B4-BE49-F238E27FC236}">
                    <a16:creationId xmlns:a16="http://schemas.microsoft.com/office/drawing/2014/main" id="{3EA6EF30-8573-0D1C-FAE8-2B144564E704}"/>
                  </a:ext>
                </a:extLst>
              </p:cNvPr>
              <p:cNvSpPr>
                <a:spLocks noGrp="1" noRot="1" noChangeAspect="1" noMove="1" noResize="1" noEditPoints="1" noAdjustHandles="1" noChangeArrowheads="1" noChangeShapeType="1" noTextEdit="1"/>
              </p:cNvSpPr>
              <p:nvPr>
                <p:ph idx="1"/>
              </p:nvPr>
            </p:nvSpPr>
            <p:spPr>
              <a:xfrm>
                <a:off x="838200" y="1577130"/>
                <a:ext cx="10327547" cy="2315362"/>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020782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FD4CF-7A47-4115-5433-8082B3309A95}"/>
              </a:ext>
            </a:extLst>
          </p:cNvPr>
          <p:cNvSpPr>
            <a:spLocks noGrp="1"/>
          </p:cNvSpPr>
          <p:nvPr>
            <p:ph type="title"/>
          </p:nvPr>
        </p:nvSpPr>
        <p:spPr/>
        <p:txBody>
          <a:bodyPr/>
          <a:lstStyle/>
          <a:p>
            <a:r>
              <a:rPr lang="en-US" dirty="0">
                <a:solidFill>
                  <a:schemeClr val="accent2"/>
                </a:solidFill>
              </a:rPr>
              <a:t>Question</a:t>
            </a:r>
          </a:p>
        </p:txBody>
      </p:sp>
      <p:sp>
        <p:nvSpPr>
          <p:cNvPr id="3" name="Content Placeholder 2">
            <a:extLst>
              <a:ext uri="{FF2B5EF4-FFF2-40B4-BE49-F238E27FC236}">
                <a16:creationId xmlns:a16="http://schemas.microsoft.com/office/drawing/2014/main" id="{1AB8B978-8CBA-10C7-12C9-E1DD58E97F07}"/>
              </a:ext>
            </a:extLst>
          </p:cNvPr>
          <p:cNvSpPr>
            <a:spLocks noGrp="1"/>
          </p:cNvSpPr>
          <p:nvPr>
            <p:ph idx="1"/>
          </p:nvPr>
        </p:nvSpPr>
        <p:spPr/>
        <p:txBody>
          <a:bodyPr/>
          <a:lstStyle/>
          <a:p>
            <a:r>
              <a:rPr lang="en-US" dirty="0"/>
              <a:t>What is the outcome variable Y when treating latent heat as the parameter </a:t>
            </a:r>
            <a:r>
              <a:rPr lang="el-GR" dirty="0"/>
              <a:t>?</a:t>
            </a:r>
            <a:endParaRPr lang="en-US" dirty="0"/>
          </a:p>
          <a:p>
            <a:pPr marL="0" indent="0">
              <a:buNone/>
            </a:pPr>
            <a:endParaRPr lang="en-US" dirty="0"/>
          </a:p>
          <a:p>
            <a:r>
              <a:rPr lang="en-US" b="0" i="0" u="none" strike="noStrike" dirty="0">
                <a:solidFill>
                  <a:srgbClr val="000000"/>
                </a:solidFill>
                <a:effectLst/>
                <a:latin typeface="-webkit-standard"/>
              </a:rPr>
              <a:t>Where will the distribution of latent heat be used?</a:t>
            </a:r>
          </a:p>
          <a:p>
            <a:pPr marL="0" indent="0">
              <a:buNone/>
            </a:pPr>
            <a:endParaRPr lang="en-US" b="0" i="0" u="none" strike="noStrike" dirty="0">
              <a:solidFill>
                <a:srgbClr val="000000"/>
              </a:solidFill>
              <a:effectLst/>
              <a:latin typeface="-webkit-standard"/>
            </a:endParaRPr>
          </a:p>
          <a:p>
            <a:r>
              <a:rPr lang="en-US" dirty="0"/>
              <a:t>The ParFlow-CLM script does not account for leap years. Should I include this information?</a:t>
            </a:r>
          </a:p>
        </p:txBody>
      </p:sp>
    </p:spTree>
    <p:extLst>
      <p:ext uri="{BB962C8B-B14F-4D97-AF65-F5344CB8AC3E}">
        <p14:creationId xmlns:p14="http://schemas.microsoft.com/office/powerpoint/2010/main" val="21548169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32E61-4FE8-6D24-C536-0DC511946533}"/>
              </a:ext>
            </a:extLst>
          </p:cNvPr>
          <p:cNvSpPr>
            <a:spLocks noGrp="1"/>
          </p:cNvSpPr>
          <p:nvPr>
            <p:ph type="title"/>
          </p:nvPr>
        </p:nvSpPr>
        <p:spPr/>
        <p:txBody>
          <a:bodyPr/>
          <a:lstStyle/>
          <a:p>
            <a:r>
              <a:rPr lang="en-US" dirty="0">
                <a:solidFill>
                  <a:schemeClr val="accent2"/>
                </a:solidFill>
              </a:rPr>
              <a:t>Question</a:t>
            </a:r>
          </a:p>
        </p:txBody>
      </p:sp>
      <p:sp>
        <p:nvSpPr>
          <p:cNvPr id="3" name="Content Placeholder 2">
            <a:extLst>
              <a:ext uri="{FF2B5EF4-FFF2-40B4-BE49-F238E27FC236}">
                <a16:creationId xmlns:a16="http://schemas.microsoft.com/office/drawing/2014/main" id="{E64C4D16-ED78-AE35-A4D6-62264994BBEB}"/>
              </a:ext>
            </a:extLst>
          </p:cNvPr>
          <p:cNvSpPr>
            <a:spLocks noGrp="1"/>
          </p:cNvSpPr>
          <p:nvPr>
            <p:ph idx="1"/>
          </p:nvPr>
        </p:nvSpPr>
        <p:spPr/>
        <p:txBody>
          <a:bodyPr/>
          <a:lstStyle/>
          <a:p>
            <a:r>
              <a:rPr lang="en-US" dirty="0">
                <a:solidFill>
                  <a:srgbClr val="000000"/>
                </a:solidFill>
                <a:latin typeface="-webkit-standard"/>
              </a:rPr>
              <a:t>I</a:t>
            </a:r>
            <a:r>
              <a:rPr lang="en-US" b="0" i="0" u="none" strike="noStrike" dirty="0">
                <a:solidFill>
                  <a:srgbClr val="000000"/>
                </a:solidFill>
                <a:effectLst/>
                <a:latin typeface="-webkit-standard"/>
              </a:rPr>
              <a:t>s the "prior" linked to the initial values assigned to weights in SBI when finding the conditional probability?</a:t>
            </a:r>
          </a:p>
          <a:p>
            <a:pPr marL="0" indent="0">
              <a:buNone/>
            </a:pPr>
            <a:endParaRPr lang="en-US" b="0" i="0" u="none" strike="noStrike" dirty="0">
              <a:solidFill>
                <a:srgbClr val="000000"/>
              </a:solidFill>
              <a:effectLst/>
              <a:latin typeface="-webkit-standard"/>
            </a:endParaRPr>
          </a:p>
          <a:p>
            <a:r>
              <a:rPr lang="en-US" b="0" i="0" u="none" strike="noStrike" dirty="0">
                <a:solidFill>
                  <a:srgbClr val="000000"/>
                </a:solidFill>
                <a:effectLst/>
                <a:latin typeface="-webkit-standard"/>
              </a:rPr>
              <a:t>When we refer to "posterior," does this term imply the final or adjusted weights after the model has been trained ?</a:t>
            </a:r>
          </a:p>
          <a:p>
            <a:endParaRPr lang="en-US" dirty="0">
              <a:solidFill>
                <a:srgbClr val="000000"/>
              </a:solidFill>
              <a:latin typeface="-webkit-standard"/>
            </a:endParaRPr>
          </a:p>
          <a:p>
            <a:r>
              <a:rPr lang="en-US" b="0" i="0" u="none" strike="noStrike" dirty="0">
                <a:solidFill>
                  <a:srgbClr val="000000"/>
                </a:solidFill>
                <a:effectLst/>
                <a:latin typeface="-webkit-standard"/>
              </a:rPr>
              <a:t>There is still a question on my notebook (familiarity of nodes and dimension)</a:t>
            </a:r>
          </a:p>
          <a:p>
            <a:pPr marL="0" indent="0">
              <a:buNone/>
            </a:pPr>
            <a:endParaRPr lang="en-US" b="0" i="0" u="none" strike="noStrike" dirty="0">
              <a:solidFill>
                <a:srgbClr val="000000"/>
              </a:solidFill>
              <a:effectLst/>
              <a:latin typeface="-webkit-standard"/>
            </a:endParaRPr>
          </a:p>
          <a:p>
            <a:endParaRPr lang="en-US" dirty="0"/>
          </a:p>
        </p:txBody>
      </p:sp>
    </p:spTree>
    <p:extLst>
      <p:ext uri="{BB962C8B-B14F-4D97-AF65-F5344CB8AC3E}">
        <p14:creationId xmlns:p14="http://schemas.microsoft.com/office/powerpoint/2010/main" val="3421462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BC7E23-3A5C-4456-166E-524FAC7BB56F}"/>
              </a:ext>
            </a:extLst>
          </p:cNvPr>
          <p:cNvSpPr>
            <a:spLocks noGrp="1"/>
          </p:cNvSpPr>
          <p:nvPr>
            <p:ph idx="1"/>
          </p:nvPr>
        </p:nvSpPr>
        <p:spPr>
          <a:xfrm>
            <a:off x="838200" y="1993405"/>
            <a:ext cx="10515600" cy="4351338"/>
          </a:xfrm>
        </p:spPr>
        <p:txBody>
          <a:bodyPr/>
          <a:lstStyle/>
          <a:p>
            <a:pPr marL="0" indent="0" algn="just">
              <a:buNone/>
            </a:pPr>
            <a:r>
              <a:rPr lang="en-US" b="0" i="0" u="none" strike="noStrike" dirty="0">
                <a:solidFill>
                  <a:srgbClr val="000000"/>
                </a:solidFill>
                <a:effectLst/>
                <a:latin typeface="Aptos" panose="020B0004020202020204" pitchFamily="34" charset="0"/>
              </a:rPr>
              <a:t>Collecting data from </a:t>
            </a:r>
            <a:r>
              <a:rPr lang="en-US" b="0" i="0" u="none" strike="noStrike" dirty="0" err="1">
                <a:solidFill>
                  <a:srgbClr val="000000"/>
                </a:solidFill>
                <a:effectLst/>
                <a:latin typeface="Aptos" panose="020B0004020202020204" pitchFamily="34" charset="0"/>
              </a:rPr>
              <a:t>ParFlow</a:t>
            </a:r>
            <a:r>
              <a:rPr lang="en-US" b="0" i="0" u="none" strike="noStrike" dirty="0">
                <a:solidFill>
                  <a:srgbClr val="000000"/>
                </a:solidFill>
                <a:effectLst/>
                <a:latin typeface="Aptos" panose="020B0004020202020204" pitchFamily="34" charset="0"/>
              </a:rPr>
              <a:t>-CLM simulations alongside observational data from AmeriFlux provides a realistic range of possible values. By incorporating observational data to the simulated data range, we achieve a closer convergence to real-world values, enhancing the accuracy and reliability of the model</a:t>
            </a:r>
            <a:endParaRPr lang="en-US" dirty="0">
              <a:latin typeface="Aptos" panose="020B0004020202020204" pitchFamily="34" charset="0"/>
            </a:endParaRPr>
          </a:p>
        </p:txBody>
      </p:sp>
      <p:sp>
        <p:nvSpPr>
          <p:cNvPr id="5" name="Title 4">
            <a:extLst>
              <a:ext uri="{FF2B5EF4-FFF2-40B4-BE49-F238E27FC236}">
                <a16:creationId xmlns:a16="http://schemas.microsoft.com/office/drawing/2014/main" id="{625F66F8-996D-7D6A-CCC7-516F81ACC1E6}"/>
              </a:ext>
            </a:extLst>
          </p:cNvPr>
          <p:cNvSpPr>
            <a:spLocks noGrp="1"/>
          </p:cNvSpPr>
          <p:nvPr>
            <p:ph type="title"/>
          </p:nvPr>
        </p:nvSpPr>
        <p:spPr>
          <a:xfrm>
            <a:off x="838200" y="377505"/>
            <a:ext cx="10515600" cy="1313183"/>
          </a:xfrm>
        </p:spPr>
        <p:txBody>
          <a:bodyPr/>
          <a:lstStyle/>
          <a:p>
            <a:r>
              <a:rPr lang="en-US" dirty="0">
                <a:solidFill>
                  <a:schemeClr val="accent2"/>
                </a:solidFill>
              </a:rPr>
              <a:t>Data Collection: Sources</a:t>
            </a:r>
          </a:p>
        </p:txBody>
      </p:sp>
    </p:spTree>
    <p:extLst>
      <p:ext uri="{BB962C8B-B14F-4D97-AF65-F5344CB8AC3E}">
        <p14:creationId xmlns:p14="http://schemas.microsoft.com/office/powerpoint/2010/main" val="30893172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894F8-9C2A-AA5B-D580-941804FDB589}"/>
              </a:ext>
            </a:extLst>
          </p:cNvPr>
          <p:cNvSpPr>
            <a:spLocks noGrp="1"/>
          </p:cNvSpPr>
          <p:nvPr>
            <p:ph type="title"/>
          </p:nvPr>
        </p:nvSpPr>
        <p:spPr/>
        <p:txBody>
          <a:bodyPr/>
          <a:lstStyle/>
          <a:p>
            <a:r>
              <a:rPr lang="en-US" dirty="0">
                <a:solidFill>
                  <a:schemeClr val="accent2"/>
                </a:solidFill>
              </a:rPr>
              <a:t>Question</a:t>
            </a:r>
          </a:p>
        </p:txBody>
      </p:sp>
      <p:sp>
        <p:nvSpPr>
          <p:cNvPr id="3" name="Content Placeholder 2">
            <a:extLst>
              <a:ext uri="{FF2B5EF4-FFF2-40B4-BE49-F238E27FC236}">
                <a16:creationId xmlns:a16="http://schemas.microsoft.com/office/drawing/2014/main" id="{80A6D1BE-04A1-E525-09BF-DE35E7F1651D}"/>
              </a:ext>
            </a:extLst>
          </p:cNvPr>
          <p:cNvSpPr>
            <a:spLocks noGrp="1"/>
          </p:cNvSpPr>
          <p:nvPr>
            <p:ph idx="1"/>
          </p:nvPr>
        </p:nvSpPr>
        <p:spPr/>
        <p:txBody>
          <a:bodyPr/>
          <a:lstStyle/>
          <a:p>
            <a:r>
              <a:rPr lang="en-US" dirty="0"/>
              <a:t>Texas has only one AmeriFlux site, which encountered an issue in 2018. All values recorded that year are zero, suggesting a malfunction.</a:t>
            </a:r>
          </a:p>
          <a:p>
            <a:pPr marL="0" indent="0">
              <a:buNone/>
            </a:pPr>
            <a:endParaRPr lang="en-US" dirty="0"/>
          </a:p>
          <a:p>
            <a:r>
              <a:rPr lang="en-US" dirty="0"/>
              <a:t>Some AmeriFlux sites have missing values. Should I exclude these years from the analysis?</a:t>
            </a:r>
          </a:p>
          <a:p>
            <a:pPr marL="0" indent="0">
              <a:buNone/>
            </a:pPr>
            <a:endParaRPr lang="en-US" dirty="0"/>
          </a:p>
          <a:p>
            <a:r>
              <a:rPr lang="en-US" dirty="0"/>
              <a:t>Facing a problem when I am running for more than one year.</a:t>
            </a:r>
          </a:p>
        </p:txBody>
      </p:sp>
    </p:spTree>
    <p:extLst>
      <p:ext uri="{BB962C8B-B14F-4D97-AF65-F5344CB8AC3E}">
        <p14:creationId xmlns:p14="http://schemas.microsoft.com/office/powerpoint/2010/main" val="34290052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9635F-24AC-3AC9-2C41-48D7DD2908E2}"/>
              </a:ext>
            </a:extLst>
          </p:cNvPr>
          <p:cNvSpPr>
            <a:spLocks noGrp="1"/>
          </p:cNvSpPr>
          <p:nvPr>
            <p:ph type="title"/>
          </p:nvPr>
        </p:nvSpPr>
        <p:spPr/>
        <p:txBody>
          <a:bodyPr/>
          <a:lstStyle/>
          <a:p>
            <a:r>
              <a:rPr lang="en-US" b="1" dirty="0">
                <a:solidFill>
                  <a:schemeClr val="accent2"/>
                </a:solidFill>
              </a:rPr>
              <a:t>Question</a:t>
            </a:r>
          </a:p>
        </p:txBody>
      </p:sp>
      <p:sp>
        <p:nvSpPr>
          <p:cNvPr id="3" name="Content Placeholder 2">
            <a:extLst>
              <a:ext uri="{FF2B5EF4-FFF2-40B4-BE49-F238E27FC236}">
                <a16:creationId xmlns:a16="http://schemas.microsoft.com/office/drawing/2014/main" id="{7CD89D94-CD09-85B3-CBA6-0F7A02C0786A}"/>
              </a:ext>
            </a:extLst>
          </p:cNvPr>
          <p:cNvSpPr>
            <a:spLocks noGrp="1"/>
          </p:cNvSpPr>
          <p:nvPr>
            <p:ph idx="1"/>
          </p:nvPr>
        </p:nvSpPr>
        <p:spPr/>
        <p:txBody>
          <a:bodyPr/>
          <a:lstStyle/>
          <a:p>
            <a:r>
              <a:rPr lang="en-US" dirty="0"/>
              <a:t>Running the single-column model for a 20-year period takes approximately one hour.</a:t>
            </a:r>
          </a:p>
          <a:p>
            <a:pPr marL="0" indent="0">
              <a:buNone/>
            </a:pPr>
            <a:endParaRPr lang="en-US" dirty="0"/>
          </a:p>
          <a:p>
            <a:r>
              <a:rPr lang="en-US" dirty="0"/>
              <a:t>I am working with all available data and applying a data-cleaning method (shrinking the range). </a:t>
            </a:r>
          </a:p>
          <a:p>
            <a:endParaRPr lang="en-US" dirty="0"/>
          </a:p>
        </p:txBody>
      </p:sp>
    </p:spTree>
    <p:extLst>
      <p:ext uri="{BB962C8B-B14F-4D97-AF65-F5344CB8AC3E}">
        <p14:creationId xmlns:p14="http://schemas.microsoft.com/office/powerpoint/2010/main" val="873745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E116E-CB09-08A8-2F2F-6662FD215AB4}"/>
              </a:ext>
            </a:extLst>
          </p:cNvPr>
          <p:cNvSpPr>
            <a:spLocks noGrp="1"/>
          </p:cNvSpPr>
          <p:nvPr>
            <p:ph type="title"/>
          </p:nvPr>
        </p:nvSpPr>
        <p:spPr>
          <a:xfrm>
            <a:off x="1098259" y="2588207"/>
            <a:ext cx="10515600" cy="1325563"/>
          </a:xfrm>
        </p:spPr>
        <p:txBody>
          <a:bodyPr/>
          <a:lstStyle/>
          <a:p>
            <a:pPr algn="ctr"/>
            <a:r>
              <a:rPr lang="en-US" b="1" dirty="0">
                <a:solidFill>
                  <a:schemeClr val="accent2"/>
                </a:solidFill>
              </a:rPr>
              <a:t>Thank you </a:t>
            </a:r>
          </a:p>
        </p:txBody>
      </p:sp>
    </p:spTree>
    <p:extLst>
      <p:ext uri="{BB962C8B-B14F-4D97-AF65-F5344CB8AC3E}">
        <p14:creationId xmlns:p14="http://schemas.microsoft.com/office/powerpoint/2010/main" val="3718770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6BE04-C79E-D3EE-DE3C-A03B66F525FC}"/>
              </a:ext>
            </a:extLst>
          </p:cNvPr>
          <p:cNvSpPr>
            <a:spLocks noGrp="1"/>
          </p:cNvSpPr>
          <p:nvPr>
            <p:ph type="title"/>
          </p:nvPr>
        </p:nvSpPr>
        <p:spPr/>
        <p:txBody>
          <a:bodyPr/>
          <a:lstStyle/>
          <a:p>
            <a:r>
              <a:rPr lang="en-US" dirty="0">
                <a:solidFill>
                  <a:schemeClr val="accent2"/>
                </a:solidFill>
              </a:rPr>
              <a:t>Time Series Resolution </a:t>
            </a:r>
          </a:p>
        </p:txBody>
      </p:sp>
      <p:sp>
        <p:nvSpPr>
          <p:cNvPr id="3" name="Content Placeholder 2">
            <a:extLst>
              <a:ext uri="{FF2B5EF4-FFF2-40B4-BE49-F238E27FC236}">
                <a16:creationId xmlns:a16="http://schemas.microsoft.com/office/drawing/2014/main" id="{0333CAC9-EFA4-502B-212B-4054B549AF90}"/>
              </a:ext>
            </a:extLst>
          </p:cNvPr>
          <p:cNvSpPr>
            <a:spLocks noGrp="1"/>
          </p:cNvSpPr>
          <p:nvPr>
            <p:ph idx="1"/>
          </p:nvPr>
        </p:nvSpPr>
        <p:spPr>
          <a:xfrm>
            <a:off x="838200" y="1898256"/>
            <a:ext cx="10515600" cy="4351338"/>
          </a:xfrm>
        </p:spPr>
        <p:txBody>
          <a:bodyPr>
            <a:normAutofit/>
          </a:bodyPr>
          <a:lstStyle/>
          <a:p>
            <a:pPr marL="0" indent="0" algn="just">
              <a:buNone/>
            </a:pPr>
            <a:r>
              <a:rPr lang="en-US" b="0" i="0" u="none" strike="noStrike" dirty="0">
                <a:solidFill>
                  <a:srgbClr val="000000"/>
                </a:solidFill>
                <a:effectLst/>
                <a:latin typeface="Aptos" panose="020B0004020202020204" pitchFamily="34" charset="0"/>
              </a:rPr>
              <a:t>An hourly time series can capture the fluctuations in latent heat throughout the day. It allows for a more precise analysis of the relationships between latent heat and environmental factors influencing its behavior.</a:t>
            </a:r>
            <a:endParaRPr lang="en-US" dirty="0">
              <a:solidFill>
                <a:srgbClr val="000000"/>
              </a:solidFill>
              <a:latin typeface="Aptos" panose="020B0004020202020204" pitchFamily="34" charset="0"/>
            </a:endParaRP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marL="0" indent="0">
              <a:buNone/>
            </a:pPr>
            <a:br>
              <a:rPr lang="en-US" dirty="0"/>
            </a:br>
            <a:endParaRPr lang="en-US" dirty="0"/>
          </a:p>
        </p:txBody>
      </p:sp>
    </p:spTree>
    <p:extLst>
      <p:ext uri="{BB962C8B-B14F-4D97-AF65-F5344CB8AC3E}">
        <p14:creationId xmlns:p14="http://schemas.microsoft.com/office/powerpoint/2010/main" val="1888924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DED03-FA6A-14C0-850B-25CC897ED473}"/>
              </a:ext>
            </a:extLst>
          </p:cNvPr>
          <p:cNvSpPr>
            <a:spLocks noGrp="1"/>
          </p:cNvSpPr>
          <p:nvPr>
            <p:ph type="title"/>
          </p:nvPr>
        </p:nvSpPr>
        <p:spPr/>
        <p:txBody>
          <a:bodyPr/>
          <a:lstStyle/>
          <a:p>
            <a:r>
              <a:rPr lang="en-US" dirty="0">
                <a:solidFill>
                  <a:schemeClr val="accent2"/>
                </a:solidFill>
              </a:rPr>
              <a:t>Location: Influencing Factors</a:t>
            </a:r>
          </a:p>
        </p:txBody>
      </p:sp>
      <p:sp>
        <p:nvSpPr>
          <p:cNvPr id="3" name="Content Placeholder 2">
            <a:extLst>
              <a:ext uri="{FF2B5EF4-FFF2-40B4-BE49-F238E27FC236}">
                <a16:creationId xmlns:a16="http://schemas.microsoft.com/office/drawing/2014/main" id="{4E06CC8F-9367-2B98-74B0-644B4C55EE7C}"/>
              </a:ext>
            </a:extLst>
          </p:cNvPr>
          <p:cNvSpPr>
            <a:spLocks noGrp="1"/>
          </p:cNvSpPr>
          <p:nvPr>
            <p:ph idx="1"/>
          </p:nvPr>
        </p:nvSpPr>
        <p:spPr>
          <a:xfrm>
            <a:off x="838200" y="2077295"/>
            <a:ext cx="10515600" cy="4351338"/>
          </a:xfrm>
        </p:spPr>
        <p:txBody>
          <a:bodyPr>
            <a:normAutofit/>
          </a:bodyPr>
          <a:lstStyle/>
          <a:p>
            <a:pPr marL="0" indent="0" algn="just">
              <a:buNone/>
            </a:pPr>
            <a:r>
              <a:rPr lang="en-US" b="1" dirty="0">
                <a:solidFill>
                  <a:schemeClr val="accent2"/>
                </a:solidFill>
              </a:rPr>
              <a:t>Air Temperature: </a:t>
            </a:r>
            <a:r>
              <a:rPr lang="en-US" b="0" i="0" u="none" strike="noStrike" dirty="0">
                <a:solidFill>
                  <a:srgbClr val="000000"/>
                </a:solidFill>
                <a:effectLst/>
                <a:latin typeface="-webkit-standard"/>
              </a:rPr>
              <a:t>Higher air temperatures increase the rate of evaporation and transpiration.</a:t>
            </a:r>
            <a:endParaRPr lang="en-US" b="1" dirty="0">
              <a:solidFill>
                <a:schemeClr val="accent2"/>
              </a:solidFill>
            </a:endParaRPr>
          </a:p>
          <a:p>
            <a:pPr marL="0" indent="0" algn="just">
              <a:buNone/>
            </a:pPr>
            <a:r>
              <a:rPr lang="en-US" b="1" dirty="0">
                <a:solidFill>
                  <a:schemeClr val="accent2"/>
                </a:solidFill>
              </a:rPr>
              <a:t>Humidity Levels: </a:t>
            </a:r>
            <a:r>
              <a:rPr lang="en-US" b="0" i="0" u="none" strike="noStrike" dirty="0">
                <a:solidFill>
                  <a:srgbClr val="000000"/>
                </a:solidFill>
                <a:effectLst/>
                <a:latin typeface="-webkit-standard"/>
              </a:rPr>
              <a:t>When the air is saturated with moisture, less evaporation occurs.</a:t>
            </a:r>
            <a:endParaRPr lang="en-US" b="1" dirty="0">
              <a:solidFill>
                <a:schemeClr val="accent2"/>
              </a:solidFill>
            </a:endParaRPr>
          </a:p>
          <a:p>
            <a:pPr marL="0" indent="0" algn="just">
              <a:buNone/>
            </a:pPr>
            <a:r>
              <a:rPr lang="en-US" b="1" dirty="0">
                <a:solidFill>
                  <a:schemeClr val="accent2"/>
                </a:solidFill>
              </a:rPr>
              <a:t>Wind Speed: </a:t>
            </a:r>
            <a:r>
              <a:rPr lang="en-US" b="0" i="0" u="none" strike="noStrike" dirty="0">
                <a:solidFill>
                  <a:srgbClr val="000000"/>
                </a:solidFill>
                <a:effectLst/>
              </a:rPr>
              <a:t>Wind enhances evaporation by removing saturated air and replacing it with drier air, allowing more moisture to evaporate.</a:t>
            </a:r>
          </a:p>
          <a:p>
            <a:pPr marL="0" indent="0" algn="just">
              <a:buNone/>
            </a:pPr>
            <a:endParaRPr lang="en-US" dirty="0"/>
          </a:p>
          <a:p>
            <a:endParaRPr lang="en-US" dirty="0"/>
          </a:p>
        </p:txBody>
      </p:sp>
    </p:spTree>
    <p:extLst>
      <p:ext uri="{BB962C8B-B14F-4D97-AF65-F5344CB8AC3E}">
        <p14:creationId xmlns:p14="http://schemas.microsoft.com/office/powerpoint/2010/main" val="3450042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07921E-97B6-D876-C492-57B3CFA8FA11}"/>
              </a:ext>
            </a:extLst>
          </p:cNvPr>
          <p:cNvSpPr>
            <a:spLocks noGrp="1"/>
          </p:cNvSpPr>
          <p:nvPr>
            <p:ph idx="1"/>
          </p:nvPr>
        </p:nvSpPr>
        <p:spPr>
          <a:xfrm>
            <a:off x="720754" y="984883"/>
            <a:ext cx="10515600" cy="4351338"/>
          </a:xfrm>
        </p:spPr>
        <p:txBody>
          <a:bodyPr/>
          <a:lstStyle/>
          <a:p>
            <a:pPr marL="0" indent="0" algn="just">
              <a:buNone/>
            </a:pPr>
            <a:r>
              <a:rPr lang="en-US" b="1" dirty="0">
                <a:solidFill>
                  <a:schemeClr val="accent2"/>
                </a:solidFill>
              </a:rPr>
              <a:t>Soil Moisture: </a:t>
            </a:r>
            <a:r>
              <a:rPr lang="en-US" b="0" i="0" u="none" strike="noStrike" dirty="0">
                <a:solidFill>
                  <a:srgbClr val="000000"/>
                </a:solidFill>
                <a:effectLst/>
                <a:latin typeface="-webkit-standard"/>
              </a:rPr>
              <a:t>Wet soils allow more water to evaporate, leading to higher latent heat fluxes.</a:t>
            </a:r>
          </a:p>
          <a:p>
            <a:pPr marL="0" indent="0" algn="just">
              <a:buNone/>
            </a:pPr>
            <a:endParaRPr lang="en-US" b="1" dirty="0">
              <a:solidFill>
                <a:schemeClr val="accent2"/>
              </a:solidFill>
            </a:endParaRPr>
          </a:p>
          <a:p>
            <a:pPr marL="0" indent="0" algn="just">
              <a:buNone/>
            </a:pPr>
            <a:r>
              <a:rPr lang="en-US" b="1" dirty="0">
                <a:solidFill>
                  <a:schemeClr val="accent2"/>
                </a:solidFill>
              </a:rPr>
              <a:t>Solar radiation: </a:t>
            </a:r>
            <a:r>
              <a:rPr lang="en-US" b="0" i="0" u="none" strike="noStrike" dirty="0">
                <a:solidFill>
                  <a:srgbClr val="000000"/>
                </a:solidFill>
                <a:effectLst/>
                <a:latin typeface="-webkit-standard"/>
              </a:rPr>
              <a:t>Solar radiation is the primary energy source for evaporation and transpiration. High radiation levels increase surface temperature, leading to more evaporation.</a:t>
            </a:r>
          </a:p>
          <a:p>
            <a:pPr marL="0" indent="0" algn="just">
              <a:buNone/>
            </a:pPr>
            <a:endParaRPr lang="en-US" dirty="0">
              <a:solidFill>
                <a:srgbClr val="000000"/>
              </a:solidFill>
              <a:latin typeface="-webkit-standard"/>
            </a:endParaRPr>
          </a:p>
          <a:p>
            <a:pPr marL="0" indent="0" algn="just">
              <a:buNone/>
            </a:pPr>
            <a:endParaRPr lang="en-US" dirty="0"/>
          </a:p>
        </p:txBody>
      </p:sp>
    </p:spTree>
    <p:extLst>
      <p:ext uri="{BB962C8B-B14F-4D97-AF65-F5344CB8AC3E}">
        <p14:creationId xmlns:p14="http://schemas.microsoft.com/office/powerpoint/2010/main" val="2228446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7E79-42EE-5C2D-13A6-03E708947041}"/>
              </a:ext>
            </a:extLst>
          </p:cNvPr>
          <p:cNvSpPr>
            <a:spLocks noGrp="1"/>
          </p:cNvSpPr>
          <p:nvPr>
            <p:ph type="title"/>
          </p:nvPr>
        </p:nvSpPr>
        <p:spPr>
          <a:xfrm>
            <a:off x="838200" y="558071"/>
            <a:ext cx="10515600" cy="1325563"/>
          </a:xfrm>
        </p:spPr>
        <p:txBody>
          <a:bodyPr/>
          <a:lstStyle/>
          <a:p>
            <a:r>
              <a:rPr lang="en-US" dirty="0">
                <a:solidFill>
                  <a:schemeClr val="accent2"/>
                </a:solidFill>
              </a:rPr>
              <a:t>Locations : Environmental Conditions</a:t>
            </a:r>
            <a:endParaRPr lang="en-US" dirty="0"/>
          </a:p>
        </p:txBody>
      </p:sp>
      <p:sp>
        <p:nvSpPr>
          <p:cNvPr id="3" name="Content Placeholder 2">
            <a:extLst>
              <a:ext uri="{FF2B5EF4-FFF2-40B4-BE49-F238E27FC236}">
                <a16:creationId xmlns:a16="http://schemas.microsoft.com/office/drawing/2014/main" id="{DFBAABC6-A7A4-E454-DF59-BF73BDEDC686}"/>
              </a:ext>
            </a:extLst>
          </p:cNvPr>
          <p:cNvSpPr>
            <a:spLocks noGrp="1"/>
          </p:cNvSpPr>
          <p:nvPr>
            <p:ph idx="1"/>
          </p:nvPr>
        </p:nvSpPr>
        <p:spPr>
          <a:xfrm>
            <a:off x="838200" y="939567"/>
            <a:ext cx="10515600" cy="3212983"/>
          </a:xfrm>
        </p:spPr>
        <p:txBody>
          <a:bodyPr/>
          <a:lstStyle/>
          <a:p>
            <a:pPr marL="0" indent="0" algn="just">
              <a:buNone/>
            </a:pPr>
            <a:endParaRPr lang="en-US" b="0" i="0" u="none" strike="noStrike" dirty="0">
              <a:solidFill>
                <a:srgbClr val="000000"/>
              </a:solidFill>
              <a:effectLst/>
              <a:latin typeface="-webkit-standard"/>
            </a:endParaRPr>
          </a:p>
          <a:p>
            <a:pPr marL="0" indent="0" algn="just">
              <a:buNone/>
            </a:pPr>
            <a:endParaRPr lang="en-US" dirty="0">
              <a:solidFill>
                <a:srgbClr val="000000"/>
              </a:solidFill>
              <a:latin typeface="-webkit-standard"/>
            </a:endParaRPr>
          </a:p>
          <a:p>
            <a:pPr marL="0" indent="0" algn="just">
              <a:buNone/>
            </a:pPr>
            <a:r>
              <a:rPr lang="en-US" b="0" i="0" u="none" strike="noStrike" dirty="0">
                <a:solidFill>
                  <a:srgbClr val="000000"/>
                </a:solidFill>
                <a:effectLst/>
                <a:latin typeface="-webkit-standard"/>
              </a:rPr>
              <a:t>Environmental conditions for each location are checked using AmeriFlux data before running </a:t>
            </a:r>
            <a:r>
              <a:rPr lang="en-US" b="0" i="0" u="none" strike="noStrike" dirty="0" err="1">
                <a:solidFill>
                  <a:srgbClr val="000000"/>
                </a:solidFill>
                <a:effectLst/>
                <a:latin typeface="-webkit-standard"/>
              </a:rPr>
              <a:t>ParFlow</a:t>
            </a:r>
            <a:r>
              <a:rPr lang="en-US" b="0" i="0" u="none" strike="noStrike" dirty="0">
                <a:solidFill>
                  <a:srgbClr val="000000"/>
                </a:solidFill>
                <a:effectLst/>
                <a:latin typeface="-webkit-standard"/>
              </a:rPr>
              <a:t>-CLM. This ensures that we capture the full range of variability, allowing for an accurate representation of latent heat across different scenarios.</a:t>
            </a:r>
          </a:p>
          <a:p>
            <a:pPr marL="0" indent="0" algn="just">
              <a:buNone/>
            </a:pPr>
            <a:endParaRPr lang="en-US" dirty="0"/>
          </a:p>
        </p:txBody>
      </p:sp>
    </p:spTree>
    <p:extLst>
      <p:ext uri="{BB962C8B-B14F-4D97-AF65-F5344CB8AC3E}">
        <p14:creationId xmlns:p14="http://schemas.microsoft.com/office/powerpoint/2010/main" val="1731356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CD977-7E41-185A-1129-97F84FB81CB6}"/>
              </a:ext>
            </a:extLst>
          </p:cNvPr>
          <p:cNvSpPr>
            <a:spLocks noGrp="1"/>
          </p:cNvSpPr>
          <p:nvPr>
            <p:ph type="title"/>
          </p:nvPr>
        </p:nvSpPr>
        <p:spPr>
          <a:xfrm>
            <a:off x="838200" y="530035"/>
            <a:ext cx="10515600" cy="1325563"/>
          </a:xfrm>
        </p:spPr>
        <p:txBody>
          <a:bodyPr/>
          <a:lstStyle/>
          <a:p>
            <a:r>
              <a:rPr lang="en-US" dirty="0">
                <a:solidFill>
                  <a:schemeClr val="accent2"/>
                </a:solidFill>
              </a:rPr>
              <a:t>Location:  Ameriflux Selection</a:t>
            </a:r>
          </a:p>
        </p:txBody>
      </p:sp>
      <p:sp>
        <p:nvSpPr>
          <p:cNvPr id="3" name="Content Placeholder 2">
            <a:extLst>
              <a:ext uri="{FF2B5EF4-FFF2-40B4-BE49-F238E27FC236}">
                <a16:creationId xmlns:a16="http://schemas.microsoft.com/office/drawing/2014/main" id="{55E7CB15-5212-F038-676E-472A4518FFF8}"/>
              </a:ext>
            </a:extLst>
          </p:cNvPr>
          <p:cNvSpPr>
            <a:spLocks noGrp="1"/>
          </p:cNvSpPr>
          <p:nvPr>
            <p:ph idx="1"/>
          </p:nvPr>
        </p:nvSpPr>
        <p:spPr>
          <a:xfrm>
            <a:off x="838200" y="1976627"/>
            <a:ext cx="10515600" cy="4351338"/>
          </a:xfrm>
        </p:spPr>
        <p:txBody>
          <a:bodyPr/>
          <a:lstStyle/>
          <a:p>
            <a:pPr marL="0" indent="0" algn="just">
              <a:buNone/>
            </a:pPr>
            <a:r>
              <a:rPr lang="en-US" b="0" i="0" u="none" strike="noStrike" dirty="0">
                <a:solidFill>
                  <a:srgbClr val="000000"/>
                </a:solidFill>
                <a:effectLst/>
                <a:latin typeface="-webkit-standard"/>
              </a:rPr>
              <a:t>This approach influences the selection of AmeriFlux site IDs used for comparison with simulated data from ParFlow. When two AmeriFlux sites are located close to each other under similar conditions, only the site with the most extensive data will be selected, as it provides greater data and captures variability across multiple years.</a:t>
            </a:r>
          </a:p>
          <a:p>
            <a:pPr marL="0" indent="0">
              <a:buNone/>
            </a:pPr>
            <a:endParaRPr lang="en-US" dirty="0"/>
          </a:p>
        </p:txBody>
      </p:sp>
    </p:spTree>
    <p:extLst>
      <p:ext uri="{BB962C8B-B14F-4D97-AF65-F5344CB8AC3E}">
        <p14:creationId xmlns:p14="http://schemas.microsoft.com/office/powerpoint/2010/main" val="154099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5F469-6102-FB74-F691-15562D2B8907}"/>
              </a:ext>
            </a:extLst>
          </p:cNvPr>
          <p:cNvSpPr>
            <a:spLocks noGrp="1"/>
          </p:cNvSpPr>
          <p:nvPr>
            <p:ph type="title"/>
          </p:nvPr>
        </p:nvSpPr>
        <p:spPr/>
        <p:txBody>
          <a:bodyPr/>
          <a:lstStyle/>
          <a:p>
            <a:r>
              <a:rPr lang="en-US" dirty="0">
                <a:solidFill>
                  <a:schemeClr val="accent2"/>
                </a:solidFill>
              </a:rPr>
              <a:t>Time Period : Selection </a:t>
            </a:r>
          </a:p>
        </p:txBody>
      </p:sp>
      <p:sp>
        <p:nvSpPr>
          <p:cNvPr id="3" name="Content Placeholder 2">
            <a:extLst>
              <a:ext uri="{FF2B5EF4-FFF2-40B4-BE49-F238E27FC236}">
                <a16:creationId xmlns:a16="http://schemas.microsoft.com/office/drawing/2014/main" id="{D26D8EC5-B241-8B94-5600-5D69E629007C}"/>
              </a:ext>
            </a:extLst>
          </p:cNvPr>
          <p:cNvSpPr>
            <a:spLocks noGrp="1"/>
          </p:cNvSpPr>
          <p:nvPr>
            <p:ph idx="1"/>
          </p:nvPr>
        </p:nvSpPr>
        <p:spPr>
          <a:xfrm>
            <a:off x="838200" y="1867570"/>
            <a:ext cx="10515600" cy="4351338"/>
          </a:xfrm>
        </p:spPr>
        <p:txBody>
          <a:bodyPr/>
          <a:lstStyle/>
          <a:p>
            <a:pPr marL="0" indent="0" algn="just">
              <a:buNone/>
            </a:pPr>
            <a:r>
              <a:rPr lang="en-US" dirty="0"/>
              <a:t>The fact that each Ameriflux site covers different time periods is indeed a source of bias when trying to represent latent heat values in a single histogram. This leads to over representation of certain conditions or timeframe and under representation of others, skewing frequency distribution of Latent Heat values.</a:t>
            </a:r>
          </a:p>
          <a:p>
            <a:pPr marL="0" indent="0" algn="just">
              <a:buNone/>
            </a:pPr>
            <a:endParaRPr lang="en-US" dirty="0"/>
          </a:p>
          <a:p>
            <a:pPr marL="0" indent="0" algn="just">
              <a:buNone/>
            </a:pPr>
            <a:r>
              <a:rPr lang="en-US" dirty="0">
                <a:solidFill>
                  <a:schemeClr val="accent2"/>
                </a:solidFill>
                <a:latin typeface="-webkit-standard"/>
              </a:rPr>
              <a:t>Proposed Solution: </a:t>
            </a:r>
            <a:r>
              <a:rPr lang="en-US" b="0" i="0" u="none" strike="noStrike" dirty="0">
                <a:solidFill>
                  <a:srgbClr val="000000"/>
                </a:solidFill>
                <a:effectLst/>
                <a:latin typeface="-webkit-standard"/>
              </a:rPr>
              <a:t>An approach to address bias due to differences in time periods is to assign a weight to each site based on its total number of observations.</a:t>
            </a:r>
            <a:endParaRPr lang="en-US" dirty="0"/>
          </a:p>
          <a:p>
            <a:pPr marL="0" indent="0" algn="just">
              <a:buNone/>
            </a:pPr>
            <a:endParaRPr lang="en-US" dirty="0"/>
          </a:p>
        </p:txBody>
      </p:sp>
    </p:spTree>
    <p:extLst>
      <p:ext uri="{BB962C8B-B14F-4D97-AF65-F5344CB8AC3E}">
        <p14:creationId xmlns:p14="http://schemas.microsoft.com/office/powerpoint/2010/main" val="16505361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2ff60116-7431-425d-b5af-077d7791bda4}" enabled="0" method="" siteId="{2ff60116-7431-425d-b5af-077d7791bda4}" removed="1"/>
</clbl:labelList>
</file>

<file path=docProps/app.xml><?xml version="1.0" encoding="utf-8"?>
<Properties xmlns="http://schemas.openxmlformats.org/officeDocument/2006/extended-properties" xmlns:vt="http://schemas.openxmlformats.org/officeDocument/2006/docPropsVTypes">
  <TotalTime>1927</TotalTime>
  <Words>1044</Words>
  <Application>Microsoft Macintosh PowerPoint</Application>
  <PresentationFormat>Widescreen</PresentationFormat>
  <Paragraphs>101</Paragraphs>
  <Slides>32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-webkit-standard</vt:lpstr>
      <vt:lpstr>Aptos</vt:lpstr>
      <vt:lpstr>Aptos Display</vt:lpstr>
      <vt:lpstr>Arial</vt:lpstr>
      <vt:lpstr>Cambria Math</vt:lpstr>
      <vt:lpstr>Office Theme</vt:lpstr>
      <vt:lpstr> </vt:lpstr>
      <vt:lpstr>Part 1: Collection of Data</vt:lpstr>
      <vt:lpstr>Data Collection: Sources</vt:lpstr>
      <vt:lpstr>Time Series Resolution </vt:lpstr>
      <vt:lpstr>Location: Influencing Factors</vt:lpstr>
      <vt:lpstr>PowerPoint Presentation</vt:lpstr>
      <vt:lpstr>Locations : Environmental Conditions</vt:lpstr>
      <vt:lpstr>Location:  Ameriflux Selection</vt:lpstr>
      <vt:lpstr>Time Period : Selection </vt:lpstr>
      <vt:lpstr>Part 2 : Quality of Data</vt:lpstr>
      <vt:lpstr>Data Quality Assessment </vt:lpstr>
      <vt:lpstr>Collection of Data</vt:lpstr>
      <vt:lpstr>Percentage of Error </vt:lpstr>
      <vt:lpstr>Limits of Acceptability</vt:lpstr>
      <vt:lpstr>Proportion of Filtered Data</vt:lpstr>
      <vt:lpstr>Statistical Summary</vt:lpstr>
      <vt:lpstr>PowerPoint Presentation</vt:lpstr>
      <vt:lpstr>PowerPoint Presentation</vt:lpstr>
      <vt:lpstr>PowerPoint Presentation</vt:lpstr>
      <vt:lpstr>PowerPoint Presentation</vt:lpstr>
      <vt:lpstr>Analysis</vt:lpstr>
      <vt:lpstr>Plotting The Distribution of Ameriflux vs Parflow Run vs Filtered Data</vt:lpstr>
      <vt:lpstr>PowerPoint Presentation</vt:lpstr>
      <vt:lpstr>Prior Distribution</vt:lpstr>
      <vt:lpstr>PowerPoint Presentation</vt:lpstr>
      <vt:lpstr>Evapotranspiration Approach</vt:lpstr>
      <vt:lpstr>Evapotranspiration Approach</vt:lpstr>
      <vt:lpstr>Question</vt:lpstr>
      <vt:lpstr>Question</vt:lpstr>
      <vt:lpstr>Question</vt:lpstr>
      <vt:lpstr>Question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Marie Joe Sawma</dc:creator>
  <cp:lastModifiedBy>Marie Joe Sawma</cp:lastModifiedBy>
  <cp:revision>5</cp:revision>
  <dcterms:created xsi:type="dcterms:W3CDTF">2024-09-22T01:00:30Z</dcterms:created>
  <dcterms:modified xsi:type="dcterms:W3CDTF">2024-11-07T13:53:15Z</dcterms:modified>
</cp:coreProperties>
</file>