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97" r:id="rId3"/>
    <p:sldId id="268" r:id="rId4"/>
    <p:sldId id="271" r:id="rId5"/>
    <p:sldId id="258" r:id="rId6"/>
    <p:sldId id="257" r:id="rId7"/>
    <p:sldId id="262" r:id="rId8"/>
    <p:sldId id="293" r:id="rId9"/>
    <p:sldId id="266" r:id="rId10"/>
    <p:sldId id="265" r:id="rId11"/>
    <p:sldId id="294" r:id="rId12"/>
    <p:sldId id="295" r:id="rId13"/>
    <p:sldId id="269" r:id="rId14"/>
    <p:sldId id="270" r:id="rId15"/>
    <p:sldId id="282" r:id="rId16"/>
    <p:sldId id="296" r:id="rId17"/>
    <p:sldId id="274" r:id="rId18"/>
    <p:sldId id="275" r:id="rId19"/>
    <p:sldId id="298"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9D9E1-F0D4-F14B-8F1E-8FC65773EE95}" v="54" dt="2024-11-20T17:57:10.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70"/>
    <p:restoredTop sz="94820"/>
  </p:normalViewPr>
  <p:slideViewPr>
    <p:cSldViewPr snapToGrid="0">
      <p:cViewPr varScale="1">
        <p:scale>
          <a:sx n="119" d="100"/>
          <a:sy n="119" d="100"/>
        </p:scale>
        <p:origin x="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717E-0CAE-5E41-A142-32284ACC6750}" type="datetimeFigureOut">
              <a:rPr lang="en-US" smtClean="0"/>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E2261-63C2-D941-B7E2-01757B6D96FE}" type="slidenum">
              <a:rPr lang="en-US" smtClean="0"/>
              <a:t>‹#›</a:t>
            </a:fld>
            <a:endParaRPr lang="en-US"/>
          </a:p>
        </p:txBody>
      </p:sp>
    </p:spTree>
    <p:extLst>
      <p:ext uri="{BB962C8B-B14F-4D97-AF65-F5344CB8AC3E}">
        <p14:creationId xmlns:p14="http://schemas.microsoft.com/office/powerpoint/2010/main" val="234731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7</a:t>
            </a:fld>
            <a:endParaRPr lang="en-US"/>
          </a:p>
        </p:txBody>
      </p:sp>
    </p:spTree>
    <p:extLst>
      <p:ext uri="{BB962C8B-B14F-4D97-AF65-F5344CB8AC3E}">
        <p14:creationId xmlns:p14="http://schemas.microsoft.com/office/powerpoint/2010/main" val="3794778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057-8545-5BED-6555-7173CD17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83A13-FF9B-5886-294F-61B7C4D5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F62DF-6A0B-F12E-01BC-BA00B64BA075}"/>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5DBE9262-262A-B354-294E-A1547A448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5377-A3CC-2127-DCFA-1B727F808EC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2813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EFA1-9610-4F8A-CBD3-A6EE226F4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E0A27-A487-D880-F918-C77DCAB63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19CB-FDEC-CAF3-09DC-C20EAF657656}"/>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2B8CA8B5-51D1-95BA-5AA8-A2E09FFD6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72BE-A004-243C-24C1-6D079646413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6910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AB4FA-7364-AFB0-99BF-68D0C3DDD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5E0E-B890-F93F-2D0F-08DE74043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40153-CD6D-4AF8-736E-0D7ED1697B58}"/>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593A10AC-5EC1-D856-82AF-F060D014A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A3C66-53B4-1B14-A58F-075658E610C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17723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B41B-A7E4-4163-491B-43E0D5B6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BB7F2-1A73-8971-D7E8-5C9F48F59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AA3F-5C31-50C5-A3BC-C3546D1AA7F0}"/>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595B54C1-0211-D9FA-6477-75A70E7C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75013-6ECB-07C3-792A-2700976806D4}"/>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25271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EDD-DFEE-2549-6992-598227ED8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B9E80-FC8D-0340-E99F-C5A468F53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36ABD-D50C-8C75-4824-52A2D0259175}"/>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801DFFDC-9C2B-B69B-06B6-D21CFED2C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121C3-5CE3-67C2-1962-F4C7669A9875}"/>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785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5D0-3D17-053E-823C-89D1769C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F76FA-2716-10E2-6332-C0E888F73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A129C-8C89-C311-EF31-F86009913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5C72C-F2D6-A5E8-5C3F-762D2F1E43B1}"/>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6" name="Footer Placeholder 5">
            <a:extLst>
              <a:ext uri="{FF2B5EF4-FFF2-40B4-BE49-F238E27FC236}">
                <a16:creationId xmlns:a16="http://schemas.microsoft.com/office/drawing/2014/main" id="{4C5B1351-1E7D-11AA-A83C-4FB69D21B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751B-3D93-C7BD-11D4-4EADBA9FA39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5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CE8-432D-0589-F15A-006F21CEE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4135F-0CF1-F1F1-DAFF-45D61292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A38F-D548-ACC8-997A-473F340B8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B1A54-73CA-7767-FAED-479840293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45C71-8AA7-B260-8F58-9A50FA397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B6D27-B3ED-95FF-0FF6-D73D50AEF692}"/>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8" name="Footer Placeholder 7">
            <a:extLst>
              <a:ext uri="{FF2B5EF4-FFF2-40B4-BE49-F238E27FC236}">
                <a16:creationId xmlns:a16="http://schemas.microsoft.com/office/drawing/2014/main" id="{D31D0C88-76D8-B4C8-1B71-C6032EAAE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2E44E-E697-1692-EFE6-5A283B64E28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4881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6315-31AA-F586-DACA-82AEA66DE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7083-06D5-156E-95D3-8F184DB07A32}"/>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4" name="Footer Placeholder 3">
            <a:extLst>
              <a:ext uri="{FF2B5EF4-FFF2-40B4-BE49-F238E27FC236}">
                <a16:creationId xmlns:a16="http://schemas.microsoft.com/office/drawing/2014/main" id="{9794CDEE-0B1B-3F31-81E0-0FA2ADAA6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9C9EC-313D-CD55-CE90-A3727702BE2B}"/>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61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64BB-5E63-C769-2100-5D74AA28CBC5}"/>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3" name="Footer Placeholder 2">
            <a:extLst>
              <a:ext uri="{FF2B5EF4-FFF2-40B4-BE49-F238E27FC236}">
                <a16:creationId xmlns:a16="http://schemas.microsoft.com/office/drawing/2014/main" id="{81279324-5448-34EC-7920-A834E2F52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9AF01-313B-7E4A-0906-D2471B694FA1}"/>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7933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8726-6056-BB47-52CF-54470F744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6B886-482A-8E0B-48D5-43FF72831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69764-950C-A13B-0BCC-7876F05E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B9CF-1BE2-389C-AC41-E70B0965D46D}"/>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6" name="Footer Placeholder 5">
            <a:extLst>
              <a:ext uri="{FF2B5EF4-FFF2-40B4-BE49-F238E27FC236}">
                <a16:creationId xmlns:a16="http://schemas.microsoft.com/office/drawing/2014/main" id="{5B49EF53-42F6-4C69-7F36-DB2B9F0EB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CE393-9158-6B86-E5C6-0B4991CB064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9412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3351-14EF-C874-2AC2-FDAB38E35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0C77-3100-0D7D-361C-B3CEFD057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F18DB-6C4F-785B-1919-B0D2BBA9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C4F85-2207-F72F-9BE4-1B97CF307DD1}"/>
              </a:ext>
            </a:extLst>
          </p:cNvPr>
          <p:cNvSpPr>
            <a:spLocks noGrp="1"/>
          </p:cNvSpPr>
          <p:nvPr>
            <p:ph type="dt" sz="half" idx="10"/>
          </p:nvPr>
        </p:nvSpPr>
        <p:spPr/>
        <p:txBody>
          <a:bodyPr/>
          <a:lstStyle/>
          <a:p>
            <a:fld id="{330E7A92-6A87-AC43-A0F1-29A0112F27B3}" type="datetimeFigureOut">
              <a:rPr lang="en-US" smtClean="0"/>
              <a:t>11/20/24</a:t>
            </a:fld>
            <a:endParaRPr lang="en-US"/>
          </a:p>
        </p:txBody>
      </p:sp>
      <p:sp>
        <p:nvSpPr>
          <p:cNvPr id="6" name="Footer Placeholder 5">
            <a:extLst>
              <a:ext uri="{FF2B5EF4-FFF2-40B4-BE49-F238E27FC236}">
                <a16:creationId xmlns:a16="http://schemas.microsoft.com/office/drawing/2014/main" id="{1D9F7AFC-5FFD-55A8-B920-37DCA3A0B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118FF-F4D8-4BB2-4626-DAF0D20754A9}"/>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9807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0F160-BFDF-5ABD-3C22-195D03481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80A3F-E98B-DA61-1F3C-100FC912C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3E034-9DBD-0990-6C61-E1B5355C2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E7A92-6A87-AC43-A0F1-29A0112F27B3}" type="datetimeFigureOut">
              <a:rPr lang="en-US" smtClean="0"/>
              <a:t>11/20/24</a:t>
            </a:fld>
            <a:endParaRPr lang="en-US"/>
          </a:p>
        </p:txBody>
      </p:sp>
      <p:sp>
        <p:nvSpPr>
          <p:cNvPr id="5" name="Footer Placeholder 4">
            <a:extLst>
              <a:ext uri="{FF2B5EF4-FFF2-40B4-BE49-F238E27FC236}">
                <a16:creationId xmlns:a16="http://schemas.microsoft.com/office/drawing/2014/main" id="{57D9E654-32BD-6578-ACFD-82ED1ADDF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5CCF07-2890-AFC5-BBA2-2E5F679D1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7DC668-CFA9-E541-94EA-9DFC1704A9A4}" type="slidenum">
              <a:rPr lang="en-US" smtClean="0"/>
              <a:t>‹#›</a:t>
            </a:fld>
            <a:endParaRPr lang="en-US"/>
          </a:p>
        </p:txBody>
      </p:sp>
    </p:spTree>
    <p:extLst>
      <p:ext uri="{BB962C8B-B14F-4D97-AF65-F5344CB8AC3E}">
        <p14:creationId xmlns:p14="http://schemas.microsoft.com/office/powerpoint/2010/main" val="80041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36E3-9056-7013-624D-15D4CCF510EB}"/>
              </a:ext>
            </a:extLst>
          </p:cNvPr>
          <p:cNvSpPr>
            <a:spLocks noGrp="1"/>
          </p:cNvSpPr>
          <p:nvPr>
            <p:ph type="ctrTitle"/>
          </p:nvPr>
        </p:nvSpPr>
        <p:spPr>
          <a:xfrm>
            <a:off x="7592291" y="2834627"/>
            <a:ext cx="5865091" cy="1457113"/>
          </a:xfrm>
        </p:spPr>
        <p:txBody>
          <a:bodyPr>
            <a:normAutofit fontScale="90000"/>
          </a:bodyPr>
          <a:lstStyle/>
          <a:p>
            <a:br>
              <a:rPr lang="en-US" dirty="0"/>
            </a:br>
            <a:endParaRPr lang="en-US" dirty="0"/>
          </a:p>
        </p:txBody>
      </p:sp>
      <p:pic>
        <p:nvPicPr>
          <p:cNvPr id="1026" name="Picture 2" descr="Princeton University Logo, symbol, meaning, history, PNG, brand">
            <a:extLst>
              <a:ext uri="{FF2B5EF4-FFF2-40B4-BE49-F238E27FC236}">
                <a16:creationId xmlns:a16="http://schemas.microsoft.com/office/drawing/2014/main" id="{C4D208E2-5FD9-5CBC-0519-A2CADF18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23" y="214989"/>
            <a:ext cx="2519219" cy="1455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0B56D-D392-BC9A-5593-EF3F80ACA133}"/>
              </a:ext>
            </a:extLst>
          </p:cNvPr>
          <p:cNvSpPr txBox="1"/>
          <p:nvPr/>
        </p:nvSpPr>
        <p:spPr>
          <a:xfrm>
            <a:off x="2910479" y="2627670"/>
            <a:ext cx="6765636" cy="1138773"/>
          </a:xfrm>
          <a:prstGeom prst="rect">
            <a:avLst/>
          </a:prstGeom>
          <a:noFill/>
        </p:spPr>
        <p:txBody>
          <a:bodyPr wrap="square">
            <a:spAutoFit/>
          </a:bodyPr>
          <a:lstStyle/>
          <a:p>
            <a:pPr algn="ctr"/>
            <a:r>
              <a:rPr lang="en-US" sz="4000" dirty="0">
                <a:solidFill>
                  <a:schemeClr val="accent2"/>
                </a:solidFill>
              </a:rPr>
              <a:t>Progress Presentation</a:t>
            </a:r>
          </a:p>
          <a:p>
            <a:pPr algn="ctr"/>
            <a:r>
              <a:rPr lang="en-US" sz="2800" dirty="0">
                <a:solidFill>
                  <a:schemeClr val="accent2"/>
                </a:solidFill>
              </a:rPr>
              <a:t>20-11-2024</a:t>
            </a:r>
            <a:endParaRPr lang="en-US" sz="5400" dirty="0">
              <a:solidFill>
                <a:schemeClr val="accent2"/>
              </a:solidFill>
            </a:endParaRPr>
          </a:p>
        </p:txBody>
      </p:sp>
      <p:sp>
        <p:nvSpPr>
          <p:cNvPr id="6" name="TextBox 5">
            <a:extLst>
              <a:ext uri="{FF2B5EF4-FFF2-40B4-BE49-F238E27FC236}">
                <a16:creationId xmlns:a16="http://schemas.microsoft.com/office/drawing/2014/main" id="{685A6A08-0E1E-622D-38A5-3B2BFEC3AC53}"/>
              </a:ext>
            </a:extLst>
          </p:cNvPr>
          <p:cNvSpPr txBox="1"/>
          <p:nvPr/>
        </p:nvSpPr>
        <p:spPr>
          <a:xfrm>
            <a:off x="645261" y="5248541"/>
            <a:ext cx="11296072" cy="369332"/>
          </a:xfrm>
          <a:prstGeom prst="rect">
            <a:avLst/>
          </a:prstGeom>
          <a:noFill/>
        </p:spPr>
        <p:txBody>
          <a:bodyPr wrap="square" rtlCol="0">
            <a:spAutoFit/>
          </a:bodyPr>
          <a:lstStyle/>
          <a:p>
            <a:r>
              <a:rPr lang="en-US" dirty="0"/>
              <a:t>Prepared by: Marie Joe Sawma	</a:t>
            </a:r>
            <a:r>
              <a:rPr lang="en-US" dirty="0">
                <a:solidFill>
                  <a:schemeClr val="accent2"/>
                </a:solidFill>
              </a:rPr>
              <a:t>	        				</a:t>
            </a:r>
            <a:r>
              <a:rPr lang="en-US" dirty="0"/>
              <a:t>  To: Dr. Reed Maxwell </a:t>
            </a:r>
          </a:p>
        </p:txBody>
      </p:sp>
    </p:spTree>
    <p:extLst>
      <p:ext uri="{BB962C8B-B14F-4D97-AF65-F5344CB8AC3E}">
        <p14:creationId xmlns:p14="http://schemas.microsoft.com/office/powerpoint/2010/main" val="34719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F469-6102-FB74-F691-15562D2B8907}"/>
              </a:ext>
            </a:extLst>
          </p:cNvPr>
          <p:cNvSpPr>
            <a:spLocks noGrp="1"/>
          </p:cNvSpPr>
          <p:nvPr>
            <p:ph type="title"/>
          </p:nvPr>
        </p:nvSpPr>
        <p:spPr/>
        <p:txBody>
          <a:bodyPr/>
          <a:lstStyle/>
          <a:p>
            <a:r>
              <a:rPr lang="en-US" dirty="0">
                <a:solidFill>
                  <a:schemeClr val="accent2"/>
                </a:solidFill>
              </a:rPr>
              <a:t>US Ne2 : RMSE Test </a:t>
            </a:r>
          </a:p>
        </p:txBody>
      </p:sp>
      <p:sp>
        <p:nvSpPr>
          <p:cNvPr id="3" name="Content Placeholder 2">
            <a:extLst>
              <a:ext uri="{FF2B5EF4-FFF2-40B4-BE49-F238E27FC236}">
                <a16:creationId xmlns:a16="http://schemas.microsoft.com/office/drawing/2014/main" id="{D26D8EC5-B241-8B94-5600-5D69E629007C}"/>
              </a:ext>
            </a:extLst>
          </p:cNvPr>
          <p:cNvSpPr>
            <a:spLocks noGrp="1"/>
          </p:cNvSpPr>
          <p:nvPr>
            <p:ph idx="1"/>
          </p:nvPr>
        </p:nvSpPr>
        <p:spPr>
          <a:xfrm>
            <a:off x="838200" y="1867570"/>
            <a:ext cx="10515600" cy="4351338"/>
          </a:xfrm>
        </p:spPr>
        <p:txBody>
          <a:bodyPr/>
          <a:lstStyle/>
          <a:p>
            <a:pPr marL="0" indent="0" algn="just">
              <a:buNone/>
            </a:pPr>
            <a:r>
              <a:rPr lang="en-US" dirty="0"/>
              <a:t>The root mean square error test provides a single value that represents the difference in magnitude of the latent heat  between the simulated and the observation in a one single value for each hydraulic conductivity. Moreover, it represents the trends or the pattern of error association with each k in our case.</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65053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30D9-3ABE-E32C-CEED-2B60142D4FF3}"/>
              </a:ext>
            </a:extLst>
          </p:cNvPr>
          <p:cNvSpPr>
            <a:spLocks noGrp="1"/>
          </p:cNvSpPr>
          <p:nvPr>
            <p:ph type="title"/>
          </p:nvPr>
        </p:nvSpPr>
        <p:spPr>
          <a:xfrm>
            <a:off x="3488267" y="2490258"/>
            <a:ext cx="10515600" cy="1325563"/>
          </a:xfrm>
        </p:spPr>
        <p:txBody>
          <a:bodyPr/>
          <a:lstStyle/>
          <a:p>
            <a:r>
              <a:rPr lang="en-US" b="1" dirty="0">
                <a:solidFill>
                  <a:schemeClr val="accent2"/>
                </a:solidFill>
              </a:rPr>
              <a:t>Part 2: methodology </a:t>
            </a:r>
          </a:p>
        </p:txBody>
      </p:sp>
    </p:spTree>
    <p:extLst>
      <p:ext uri="{BB962C8B-B14F-4D97-AF65-F5344CB8AC3E}">
        <p14:creationId xmlns:p14="http://schemas.microsoft.com/office/powerpoint/2010/main" val="311841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6107-31F1-7F6B-E1C5-3E4700ECB117}"/>
              </a:ext>
            </a:extLst>
          </p:cNvPr>
          <p:cNvSpPr>
            <a:spLocks noGrp="1"/>
          </p:cNvSpPr>
          <p:nvPr>
            <p:ph type="title"/>
          </p:nvPr>
        </p:nvSpPr>
        <p:spPr/>
        <p:txBody>
          <a:bodyPr/>
          <a:lstStyle/>
          <a:p>
            <a:r>
              <a:rPr lang="en-US" b="1" dirty="0">
                <a:solidFill>
                  <a:schemeClr val="accent2"/>
                </a:solidFill>
              </a:rPr>
              <a:t>Methodology</a:t>
            </a:r>
          </a:p>
        </p:txBody>
      </p:sp>
      <p:sp>
        <p:nvSpPr>
          <p:cNvPr id="3" name="Content Placeholder 2">
            <a:extLst>
              <a:ext uri="{FF2B5EF4-FFF2-40B4-BE49-F238E27FC236}">
                <a16:creationId xmlns:a16="http://schemas.microsoft.com/office/drawing/2014/main" id="{6DCDE66D-5A2C-FAE7-063A-28BFEDF7D8E8}"/>
              </a:ext>
            </a:extLst>
          </p:cNvPr>
          <p:cNvSpPr>
            <a:spLocks noGrp="1"/>
          </p:cNvSpPr>
          <p:nvPr>
            <p:ph idx="1"/>
          </p:nvPr>
        </p:nvSpPr>
        <p:spPr/>
        <p:txBody>
          <a:bodyPr/>
          <a:lstStyle/>
          <a:p>
            <a:r>
              <a:rPr lang="en-US" dirty="0"/>
              <a:t>Running Simulation </a:t>
            </a:r>
          </a:p>
          <a:p>
            <a:r>
              <a:rPr lang="en-US" dirty="0"/>
              <a:t>Read The Data from the file </a:t>
            </a:r>
          </a:p>
          <a:p>
            <a:r>
              <a:rPr lang="en-US" dirty="0"/>
              <a:t>Filtering the data</a:t>
            </a:r>
          </a:p>
          <a:p>
            <a:r>
              <a:rPr lang="en-US" dirty="0"/>
              <a:t>Apply RMSE</a:t>
            </a:r>
          </a:p>
          <a:p>
            <a:r>
              <a:rPr lang="en-US" dirty="0"/>
              <a:t>Plotting</a:t>
            </a:r>
          </a:p>
          <a:p>
            <a:r>
              <a:rPr lang="en-US" dirty="0"/>
              <a:t>Running another Simulation  </a:t>
            </a:r>
          </a:p>
        </p:txBody>
      </p:sp>
    </p:spTree>
    <p:extLst>
      <p:ext uri="{BB962C8B-B14F-4D97-AF65-F5344CB8AC3E}">
        <p14:creationId xmlns:p14="http://schemas.microsoft.com/office/powerpoint/2010/main" val="149253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0299-994D-5CB2-D030-E164666A9C83}"/>
              </a:ext>
            </a:extLst>
          </p:cNvPr>
          <p:cNvSpPr>
            <a:spLocks noGrp="1"/>
          </p:cNvSpPr>
          <p:nvPr>
            <p:ph type="title"/>
          </p:nvPr>
        </p:nvSpPr>
        <p:spPr>
          <a:xfrm>
            <a:off x="3539455" y="2422269"/>
            <a:ext cx="10515600" cy="1325563"/>
          </a:xfrm>
        </p:spPr>
        <p:txBody>
          <a:bodyPr/>
          <a:lstStyle/>
          <a:p>
            <a:r>
              <a:rPr lang="en-US" b="1" dirty="0">
                <a:solidFill>
                  <a:schemeClr val="accent2"/>
                </a:solidFill>
              </a:rPr>
              <a:t>Part 2 :Coding Functions</a:t>
            </a:r>
          </a:p>
        </p:txBody>
      </p:sp>
    </p:spTree>
    <p:extLst>
      <p:ext uri="{BB962C8B-B14F-4D97-AF65-F5344CB8AC3E}">
        <p14:creationId xmlns:p14="http://schemas.microsoft.com/office/powerpoint/2010/main" val="1659367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6315-43EC-210B-E4FE-09F5510D243C}"/>
              </a:ext>
            </a:extLst>
          </p:cNvPr>
          <p:cNvSpPr>
            <a:spLocks noGrp="1"/>
          </p:cNvSpPr>
          <p:nvPr>
            <p:ph type="title"/>
          </p:nvPr>
        </p:nvSpPr>
        <p:spPr>
          <a:xfrm>
            <a:off x="838200" y="525992"/>
            <a:ext cx="10515600" cy="1325563"/>
          </a:xfrm>
        </p:spPr>
        <p:txBody>
          <a:bodyPr/>
          <a:lstStyle/>
          <a:p>
            <a:r>
              <a:rPr lang="en-US" dirty="0">
                <a:solidFill>
                  <a:schemeClr val="accent2"/>
                </a:solidFill>
              </a:rPr>
              <a:t>Coding: Functions </a:t>
            </a:r>
          </a:p>
        </p:txBody>
      </p:sp>
      <p:sp>
        <p:nvSpPr>
          <p:cNvPr id="3" name="Content Placeholder 2">
            <a:extLst>
              <a:ext uri="{FF2B5EF4-FFF2-40B4-BE49-F238E27FC236}">
                <a16:creationId xmlns:a16="http://schemas.microsoft.com/office/drawing/2014/main" id="{9E3E9402-F059-53E1-B06B-A717D6C20406}"/>
              </a:ext>
            </a:extLst>
          </p:cNvPr>
          <p:cNvSpPr>
            <a:spLocks noGrp="1"/>
          </p:cNvSpPr>
          <p:nvPr>
            <p:ph idx="1"/>
          </p:nvPr>
        </p:nvSpPr>
        <p:spPr>
          <a:xfrm>
            <a:off x="838200" y="2133600"/>
            <a:ext cx="10515600" cy="2988734"/>
          </a:xfrm>
        </p:spPr>
        <p:txBody>
          <a:bodyPr>
            <a:normAutofit lnSpcReduction="10000"/>
          </a:bodyPr>
          <a:lstStyle/>
          <a:p>
            <a:r>
              <a:rPr lang="en-US" dirty="0"/>
              <a:t>Observation function  </a:t>
            </a:r>
          </a:p>
          <a:p>
            <a:r>
              <a:rPr lang="en-US" dirty="0"/>
              <a:t>Parflow_clm function </a:t>
            </a:r>
          </a:p>
          <a:p>
            <a:r>
              <a:rPr lang="en-US" dirty="0"/>
              <a:t>Percentage error function </a:t>
            </a:r>
          </a:p>
          <a:p>
            <a:r>
              <a:rPr lang="en-US" dirty="0"/>
              <a:t>Filtering function </a:t>
            </a:r>
          </a:p>
          <a:p>
            <a:r>
              <a:rPr lang="en-US" dirty="0"/>
              <a:t>Rmse function </a:t>
            </a:r>
          </a:p>
          <a:p>
            <a:r>
              <a:rPr lang="en-US" dirty="0"/>
              <a:t>Loop to go over the simulations </a:t>
            </a:r>
          </a:p>
          <a:p>
            <a:endParaRPr lang="en-US" dirty="0"/>
          </a:p>
          <a:p>
            <a:endParaRPr lang="en-US" dirty="0"/>
          </a:p>
          <a:p>
            <a:endParaRPr lang="en-US" dirty="0"/>
          </a:p>
        </p:txBody>
      </p:sp>
    </p:spTree>
    <p:extLst>
      <p:ext uri="{BB962C8B-B14F-4D97-AF65-F5344CB8AC3E}">
        <p14:creationId xmlns:p14="http://schemas.microsoft.com/office/powerpoint/2010/main" val="104588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934AD-BED0-0ADA-4223-2C71C83FD832}"/>
              </a:ext>
            </a:extLst>
          </p:cNvPr>
          <p:cNvSpPr>
            <a:spLocks noGrp="1"/>
          </p:cNvSpPr>
          <p:nvPr>
            <p:ph idx="1"/>
          </p:nvPr>
        </p:nvSpPr>
        <p:spPr>
          <a:xfrm>
            <a:off x="930479" y="827335"/>
            <a:ext cx="10515600" cy="4351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3200" b="1" dirty="0">
                <a:solidFill>
                  <a:schemeClr val="accent2"/>
                </a:solidFill>
              </a:rPr>
              <a:t>Part 3: Plotting</a:t>
            </a:r>
          </a:p>
        </p:txBody>
      </p:sp>
    </p:spTree>
    <p:extLst>
      <p:ext uri="{BB962C8B-B14F-4D97-AF65-F5344CB8AC3E}">
        <p14:creationId xmlns:p14="http://schemas.microsoft.com/office/powerpoint/2010/main" val="4101319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42916-1E5D-10BF-AC60-77CBD6B652E6}"/>
              </a:ext>
            </a:extLst>
          </p:cNvPr>
          <p:cNvSpPr>
            <a:spLocks noGrp="1"/>
          </p:cNvSpPr>
          <p:nvPr>
            <p:ph type="title"/>
          </p:nvPr>
        </p:nvSpPr>
        <p:spPr/>
        <p:txBody>
          <a:bodyPr/>
          <a:lstStyle/>
          <a:p>
            <a:r>
              <a:rPr lang="en-US" b="1" dirty="0">
                <a:solidFill>
                  <a:schemeClr val="accent2"/>
                </a:solidFill>
              </a:rPr>
              <a:t>Range of Error For The Broad Range of K</a:t>
            </a:r>
          </a:p>
        </p:txBody>
      </p:sp>
      <p:pic>
        <p:nvPicPr>
          <p:cNvPr id="5" name="Content Placeholder 4" descr="A screenshot of a spreadsheet&#10;&#10;Description automatically generated">
            <a:extLst>
              <a:ext uri="{FF2B5EF4-FFF2-40B4-BE49-F238E27FC236}">
                <a16:creationId xmlns:a16="http://schemas.microsoft.com/office/drawing/2014/main" id="{0F3CCF56-653A-5B93-7297-73669133C1A4}"/>
              </a:ext>
            </a:extLst>
          </p:cNvPr>
          <p:cNvPicPr>
            <a:picLocks noGrp="1" noChangeAspect="1"/>
          </p:cNvPicPr>
          <p:nvPr>
            <p:ph idx="1"/>
          </p:nvPr>
        </p:nvPicPr>
        <p:blipFill>
          <a:blip r:embed="rId2"/>
          <a:srcRect l="2116" t="2019" r="4139" b="7503"/>
          <a:stretch/>
        </p:blipFill>
        <p:spPr>
          <a:xfrm>
            <a:off x="3700631" y="1735762"/>
            <a:ext cx="8002394" cy="4461768"/>
          </a:xfrm>
        </p:spPr>
      </p:pic>
      <p:sp>
        <p:nvSpPr>
          <p:cNvPr id="6" name="TextBox 5">
            <a:extLst>
              <a:ext uri="{FF2B5EF4-FFF2-40B4-BE49-F238E27FC236}">
                <a16:creationId xmlns:a16="http://schemas.microsoft.com/office/drawing/2014/main" id="{7E496EDF-5F36-6E59-A059-465B86CD36F0}"/>
              </a:ext>
            </a:extLst>
          </p:cNvPr>
          <p:cNvSpPr txBox="1"/>
          <p:nvPr/>
        </p:nvSpPr>
        <p:spPr>
          <a:xfrm>
            <a:off x="618067" y="2582334"/>
            <a:ext cx="3725333" cy="2308324"/>
          </a:xfrm>
          <a:prstGeom prst="rect">
            <a:avLst/>
          </a:prstGeom>
          <a:noFill/>
        </p:spPr>
        <p:txBody>
          <a:bodyPr wrap="square" rtlCol="0">
            <a:spAutoFit/>
          </a:bodyPr>
          <a:lstStyle/>
          <a:p>
            <a:r>
              <a:rPr lang="en-US" dirty="0"/>
              <a:t>Lower Bound : 99.958 (rmse)</a:t>
            </a:r>
          </a:p>
          <a:p>
            <a:r>
              <a:rPr lang="en-US" dirty="0"/>
              <a:t>Upper Bound : 336.828 (rmse)</a:t>
            </a:r>
          </a:p>
          <a:p>
            <a:endParaRPr lang="en-US" dirty="0"/>
          </a:p>
          <a:p>
            <a:endParaRPr lang="en-US" dirty="0"/>
          </a:p>
          <a:p>
            <a:endParaRPr lang="en-US" dirty="0"/>
          </a:p>
          <a:p>
            <a:r>
              <a:rPr lang="en-US" dirty="0"/>
              <a:t>Kmin  = 1.00E-13 </a:t>
            </a:r>
          </a:p>
          <a:p>
            <a:r>
              <a:rPr lang="en-US" dirty="0"/>
              <a:t>Kmax = 1 </a:t>
            </a:r>
          </a:p>
          <a:p>
            <a:endParaRPr lang="en-US" dirty="0"/>
          </a:p>
        </p:txBody>
      </p:sp>
    </p:spTree>
    <p:extLst>
      <p:ext uri="{BB962C8B-B14F-4D97-AF65-F5344CB8AC3E}">
        <p14:creationId xmlns:p14="http://schemas.microsoft.com/office/powerpoint/2010/main" val="361949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C42B-6DC8-EA25-13B8-134B8ADF1263}"/>
              </a:ext>
            </a:extLst>
          </p:cNvPr>
          <p:cNvSpPr>
            <a:spLocks noGrp="1"/>
          </p:cNvSpPr>
          <p:nvPr>
            <p:ph type="title"/>
          </p:nvPr>
        </p:nvSpPr>
        <p:spPr/>
        <p:txBody>
          <a:bodyPr/>
          <a:lstStyle/>
          <a:p>
            <a:r>
              <a:rPr lang="en-US" dirty="0">
                <a:solidFill>
                  <a:schemeClr val="accent2"/>
                </a:solidFill>
              </a:rPr>
              <a:t>Plotting and Trend </a:t>
            </a:r>
          </a:p>
        </p:txBody>
      </p:sp>
      <p:pic>
        <p:nvPicPr>
          <p:cNvPr id="5" name="Content Placeholder 4" descr="A graph with a dotted line&#10;&#10;Description automatically generated">
            <a:extLst>
              <a:ext uri="{FF2B5EF4-FFF2-40B4-BE49-F238E27FC236}">
                <a16:creationId xmlns:a16="http://schemas.microsoft.com/office/drawing/2014/main" id="{7E29A42A-A59C-1048-79E7-F11B2C1E362F}"/>
              </a:ext>
            </a:extLst>
          </p:cNvPr>
          <p:cNvPicPr>
            <a:picLocks noGrp="1" noChangeAspect="1"/>
          </p:cNvPicPr>
          <p:nvPr>
            <p:ph idx="1"/>
          </p:nvPr>
        </p:nvPicPr>
        <p:blipFill>
          <a:blip r:embed="rId2"/>
          <a:stretch>
            <a:fillRect/>
          </a:stretch>
        </p:blipFill>
        <p:spPr>
          <a:xfrm>
            <a:off x="5819775" y="1690688"/>
            <a:ext cx="5801784" cy="4351338"/>
          </a:xfrm>
        </p:spPr>
      </p:pic>
      <p:sp>
        <p:nvSpPr>
          <p:cNvPr id="6" name="TextBox 5">
            <a:extLst>
              <a:ext uri="{FF2B5EF4-FFF2-40B4-BE49-F238E27FC236}">
                <a16:creationId xmlns:a16="http://schemas.microsoft.com/office/drawing/2014/main" id="{82FB2B5A-DF25-D4AB-03B6-42BA1DAF1060}"/>
              </a:ext>
            </a:extLst>
          </p:cNvPr>
          <p:cNvSpPr txBox="1"/>
          <p:nvPr/>
        </p:nvSpPr>
        <p:spPr>
          <a:xfrm>
            <a:off x="838200" y="2929467"/>
            <a:ext cx="4981575" cy="1477328"/>
          </a:xfrm>
          <a:prstGeom prst="rect">
            <a:avLst/>
          </a:prstGeom>
          <a:noFill/>
        </p:spPr>
        <p:txBody>
          <a:bodyPr wrap="square" rtlCol="0">
            <a:spAutoFit/>
          </a:bodyPr>
          <a:lstStyle/>
          <a:p>
            <a:pPr algn="just"/>
            <a:r>
              <a:rPr lang="en-US" b="0" i="0" u="none" strike="noStrike" dirty="0">
                <a:solidFill>
                  <a:srgbClr val="000000"/>
                </a:solidFill>
                <a:effectLst/>
                <a:latin typeface="-webkit-standard"/>
              </a:rPr>
              <a:t>Focus on the hydraulic conductivity values between 1.00E-13 and 0.01, as a pattern can be observed in this range of the graph while eliminate the other value when re-running the next simulation. </a:t>
            </a:r>
          </a:p>
          <a:p>
            <a:pPr algn="just"/>
            <a:endParaRPr lang="en-US" dirty="0"/>
          </a:p>
        </p:txBody>
      </p:sp>
    </p:spTree>
    <p:extLst>
      <p:ext uri="{BB962C8B-B14F-4D97-AF65-F5344CB8AC3E}">
        <p14:creationId xmlns:p14="http://schemas.microsoft.com/office/powerpoint/2010/main" val="248181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D215-1073-C7BA-A7EA-0173173715B9}"/>
              </a:ext>
            </a:extLst>
          </p:cNvPr>
          <p:cNvSpPr>
            <a:spLocks noGrp="1"/>
          </p:cNvSpPr>
          <p:nvPr>
            <p:ph type="title"/>
          </p:nvPr>
        </p:nvSpPr>
        <p:spPr/>
        <p:txBody>
          <a:bodyPr/>
          <a:lstStyle/>
          <a:p>
            <a:r>
              <a:rPr lang="en-US" dirty="0">
                <a:solidFill>
                  <a:schemeClr val="accent2"/>
                </a:solidFill>
              </a:rPr>
              <a:t>Proposed Approach</a:t>
            </a:r>
          </a:p>
        </p:txBody>
      </p:sp>
      <p:sp>
        <p:nvSpPr>
          <p:cNvPr id="3" name="Content Placeholder 2">
            <a:extLst>
              <a:ext uri="{FF2B5EF4-FFF2-40B4-BE49-F238E27FC236}">
                <a16:creationId xmlns:a16="http://schemas.microsoft.com/office/drawing/2014/main" id="{D6F2195E-FEF7-CA0A-BF7B-3A4B106AF34A}"/>
              </a:ext>
            </a:extLst>
          </p:cNvPr>
          <p:cNvSpPr>
            <a:spLocks noGrp="1"/>
          </p:cNvSpPr>
          <p:nvPr>
            <p:ph idx="1"/>
          </p:nvPr>
        </p:nvSpPr>
        <p:spPr/>
        <p:txBody>
          <a:bodyPr/>
          <a:lstStyle/>
          <a:p>
            <a:r>
              <a:rPr lang="en-US" b="0" i="0" u="none" strike="noStrike" dirty="0">
                <a:solidFill>
                  <a:srgbClr val="000000"/>
                </a:solidFill>
                <a:effectLst/>
                <a:latin typeface="-webkit-standard"/>
              </a:rPr>
              <a:t>Focus on the hydraulic conductivity values between 1.00E-13 and 0.01, as a pattern can be observed in this range of the graph.</a:t>
            </a:r>
          </a:p>
          <a:p>
            <a:pPr marL="0" indent="0">
              <a:buNone/>
            </a:pPr>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Divide this range into smaller intervals, as it is still quite large, and run 100 simulations for each interval.</a:t>
            </a:r>
          </a:p>
          <a:p>
            <a:pPr marL="0" indent="0">
              <a:buNone/>
            </a:pPr>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Calculate the root mean square error (RMSE) for each interval.</a:t>
            </a:r>
            <a:br>
              <a:rPr lang="en-US" dirty="0"/>
            </a:br>
            <a:r>
              <a:rPr lang="en-US" b="0" i="0" u="none" strike="noStrike" dirty="0">
                <a:solidFill>
                  <a:srgbClr val="000000"/>
                </a:solidFill>
                <a:effectLst/>
                <a:latin typeface="-webkit-standard"/>
              </a:rPr>
              <a:t>The prior distribution can then be plotted using the RMSE values.</a:t>
            </a:r>
            <a:endParaRPr lang="en-US" dirty="0"/>
          </a:p>
        </p:txBody>
      </p:sp>
    </p:spTree>
    <p:extLst>
      <p:ext uri="{BB962C8B-B14F-4D97-AF65-F5344CB8AC3E}">
        <p14:creationId xmlns:p14="http://schemas.microsoft.com/office/powerpoint/2010/main" val="417619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01CA-09D2-267C-D23A-4B68F97D3F07}"/>
              </a:ext>
            </a:extLst>
          </p:cNvPr>
          <p:cNvSpPr>
            <a:spLocks noGrp="1"/>
          </p:cNvSpPr>
          <p:nvPr>
            <p:ph type="title"/>
          </p:nvPr>
        </p:nvSpPr>
        <p:spPr/>
        <p:txBody>
          <a:bodyPr/>
          <a:lstStyle/>
          <a:p>
            <a:r>
              <a:rPr lang="en-US" b="1" dirty="0">
                <a:solidFill>
                  <a:schemeClr val="accent2"/>
                </a:solidFill>
              </a:rPr>
              <a:t>Next Week</a:t>
            </a:r>
          </a:p>
        </p:txBody>
      </p:sp>
      <p:sp>
        <p:nvSpPr>
          <p:cNvPr id="3" name="Content Placeholder 2">
            <a:extLst>
              <a:ext uri="{FF2B5EF4-FFF2-40B4-BE49-F238E27FC236}">
                <a16:creationId xmlns:a16="http://schemas.microsoft.com/office/drawing/2014/main" id="{322EA575-B91F-7E37-E0B6-CD7417F79F51}"/>
              </a:ext>
            </a:extLst>
          </p:cNvPr>
          <p:cNvSpPr>
            <a:spLocks noGrp="1"/>
          </p:cNvSpPr>
          <p:nvPr>
            <p:ph idx="1"/>
          </p:nvPr>
        </p:nvSpPr>
        <p:spPr/>
        <p:txBody>
          <a:bodyPr>
            <a:normAutofit lnSpcReduction="10000"/>
          </a:bodyPr>
          <a:lstStyle/>
          <a:p>
            <a:r>
              <a:rPr lang="en-US" dirty="0"/>
              <a:t>Prior Distribution for k</a:t>
            </a:r>
          </a:p>
          <a:p>
            <a:r>
              <a:rPr lang="en-US" dirty="0"/>
              <a:t>Prior Distribution for porosity </a:t>
            </a:r>
          </a:p>
          <a:p>
            <a:r>
              <a:rPr lang="en-US" dirty="0"/>
              <a:t>Prior distribution for vegetation (soil type)</a:t>
            </a:r>
          </a:p>
          <a:p>
            <a:r>
              <a:rPr lang="en-US" dirty="0"/>
              <a:t>Prior Distribution for water table depth </a:t>
            </a:r>
          </a:p>
          <a:p>
            <a:endParaRPr lang="en-US" dirty="0"/>
          </a:p>
          <a:p>
            <a:endParaRPr lang="en-US" dirty="0"/>
          </a:p>
          <a:p>
            <a:r>
              <a:rPr lang="en-US" dirty="0"/>
              <a:t>If there is anything else should I work on it ?</a:t>
            </a:r>
          </a:p>
          <a:p>
            <a:r>
              <a:rPr lang="en-US" dirty="0"/>
              <a:t>Amanda’s meeting</a:t>
            </a:r>
          </a:p>
          <a:p>
            <a:r>
              <a:rPr lang="en-US" dirty="0"/>
              <a:t>Extension for my homework 7  </a:t>
            </a:r>
          </a:p>
          <a:p>
            <a:pPr marL="0" indent="0">
              <a:buNone/>
            </a:pPr>
            <a:endParaRPr lang="en-US" dirty="0"/>
          </a:p>
        </p:txBody>
      </p:sp>
    </p:spTree>
    <p:extLst>
      <p:ext uri="{BB962C8B-B14F-4D97-AF65-F5344CB8AC3E}">
        <p14:creationId xmlns:p14="http://schemas.microsoft.com/office/powerpoint/2010/main" val="269604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5D0F-36C3-7C1A-2A14-66C4B6747ECC}"/>
              </a:ext>
            </a:extLst>
          </p:cNvPr>
          <p:cNvSpPr>
            <a:spLocks noGrp="1"/>
          </p:cNvSpPr>
          <p:nvPr>
            <p:ph type="title"/>
          </p:nvPr>
        </p:nvSpPr>
        <p:spPr/>
        <p:txBody>
          <a:bodyPr/>
          <a:lstStyle/>
          <a:p>
            <a:r>
              <a:rPr lang="en-US" b="1" dirty="0">
                <a:solidFill>
                  <a:schemeClr val="accent2"/>
                </a:solidFill>
              </a:rPr>
              <a:t>Objective </a:t>
            </a:r>
          </a:p>
        </p:txBody>
      </p:sp>
      <p:sp>
        <p:nvSpPr>
          <p:cNvPr id="3" name="Content Placeholder 2">
            <a:extLst>
              <a:ext uri="{FF2B5EF4-FFF2-40B4-BE49-F238E27FC236}">
                <a16:creationId xmlns:a16="http://schemas.microsoft.com/office/drawing/2014/main" id="{C47FE02A-552F-C837-83F1-E0D53885DD31}"/>
              </a:ext>
            </a:extLst>
          </p:cNvPr>
          <p:cNvSpPr>
            <a:spLocks noGrp="1"/>
          </p:cNvSpPr>
          <p:nvPr>
            <p:ph idx="1"/>
          </p:nvPr>
        </p:nvSpPr>
        <p:spPr>
          <a:xfrm>
            <a:off x="838200" y="1998550"/>
            <a:ext cx="10515600" cy="1498488"/>
          </a:xfrm>
        </p:spPr>
        <p:txBody>
          <a:bodyPr>
            <a:normAutofit lnSpcReduction="10000"/>
          </a:bodyPr>
          <a:lstStyle/>
          <a:p>
            <a:pPr marL="0" indent="0" algn="just">
              <a:buNone/>
            </a:pPr>
            <a:r>
              <a:rPr lang="en-US" b="0" i="0" u="none" strike="noStrike" dirty="0">
                <a:solidFill>
                  <a:srgbClr val="000000"/>
                </a:solidFill>
                <a:effectLst/>
                <a:latin typeface="-webkit-standard"/>
              </a:rPr>
              <a:t>The objective is to match the simulated data to the observed data by varying parameters and building the prior distribution.</a:t>
            </a:r>
            <a:br>
              <a:rPr lang="en-US" dirty="0"/>
            </a:br>
            <a:r>
              <a:rPr lang="en-US" b="0" i="0" u="none" strike="noStrike" dirty="0">
                <a:solidFill>
                  <a:srgbClr val="000000"/>
                </a:solidFill>
                <a:effectLst/>
                <a:latin typeface="-webkit-standard"/>
              </a:rPr>
              <a:t>Today, the focus is on hydraulic conductivity and its alignment with the observed data.</a:t>
            </a:r>
          </a:p>
          <a:p>
            <a:pPr marL="0" indent="0">
              <a:buNone/>
            </a:pPr>
            <a:endParaRPr lang="en-US" dirty="0"/>
          </a:p>
        </p:txBody>
      </p:sp>
    </p:spTree>
    <p:extLst>
      <p:ext uri="{BB962C8B-B14F-4D97-AF65-F5344CB8AC3E}">
        <p14:creationId xmlns:p14="http://schemas.microsoft.com/office/powerpoint/2010/main" val="367008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116E-CB09-08A8-2F2F-6662FD215AB4}"/>
              </a:ext>
            </a:extLst>
          </p:cNvPr>
          <p:cNvSpPr>
            <a:spLocks noGrp="1"/>
          </p:cNvSpPr>
          <p:nvPr>
            <p:ph type="title"/>
          </p:nvPr>
        </p:nvSpPr>
        <p:spPr>
          <a:xfrm>
            <a:off x="1098259" y="2588207"/>
            <a:ext cx="10515600" cy="1325563"/>
          </a:xfrm>
        </p:spPr>
        <p:txBody>
          <a:bodyPr/>
          <a:lstStyle/>
          <a:p>
            <a:pPr algn="ctr"/>
            <a:r>
              <a:rPr lang="en-US" b="1" dirty="0">
                <a:solidFill>
                  <a:schemeClr val="accent2"/>
                </a:solidFill>
              </a:rPr>
              <a:t>Thank you </a:t>
            </a:r>
          </a:p>
        </p:txBody>
      </p:sp>
    </p:spTree>
    <p:extLst>
      <p:ext uri="{BB962C8B-B14F-4D97-AF65-F5344CB8AC3E}">
        <p14:creationId xmlns:p14="http://schemas.microsoft.com/office/powerpoint/2010/main" val="371877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6C1-3A30-2D59-562E-D230F1D0B4A7}"/>
              </a:ext>
            </a:extLst>
          </p:cNvPr>
          <p:cNvSpPr>
            <a:spLocks noGrp="1"/>
          </p:cNvSpPr>
          <p:nvPr>
            <p:ph type="title"/>
          </p:nvPr>
        </p:nvSpPr>
        <p:spPr>
          <a:xfrm>
            <a:off x="2207003" y="2487462"/>
            <a:ext cx="10515600" cy="1325563"/>
          </a:xfrm>
        </p:spPr>
        <p:txBody>
          <a:bodyPr/>
          <a:lstStyle/>
          <a:p>
            <a:r>
              <a:rPr lang="en-US" b="1" dirty="0">
                <a:solidFill>
                  <a:schemeClr val="accent2"/>
                </a:solidFill>
              </a:rPr>
              <a:t>Part 1: Explanation of Approach</a:t>
            </a:r>
          </a:p>
        </p:txBody>
      </p:sp>
    </p:spTree>
    <p:extLst>
      <p:ext uri="{BB962C8B-B14F-4D97-AF65-F5344CB8AC3E}">
        <p14:creationId xmlns:p14="http://schemas.microsoft.com/office/powerpoint/2010/main" val="37617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F304-6DAF-BF15-215E-07CDC92BADD0}"/>
              </a:ext>
            </a:extLst>
          </p:cNvPr>
          <p:cNvSpPr>
            <a:spLocks noGrp="1"/>
          </p:cNvSpPr>
          <p:nvPr>
            <p:ph type="title"/>
          </p:nvPr>
        </p:nvSpPr>
        <p:spPr/>
        <p:txBody>
          <a:bodyPr/>
          <a:lstStyle/>
          <a:p>
            <a:r>
              <a:rPr lang="en-US" dirty="0">
                <a:solidFill>
                  <a:schemeClr val="accent2"/>
                </a:solidFill>
              </a:rPr>
              <a:t>Collection of Data</a:t>
            </a:r>
          </a:p>
        </p:txBody>
      </p:sp>
      <p:sp>
        <p:nvSpPr>
          <p:cNvPr id="3" name="Content Placeholder 2">
            <a:extLst>
              <a:ext uri="{FF2B5EF4-FFF2-40B4-BE49-F238E27FC236}">
                <a16:creationId xmlns:a16="http://schemas.microsoft.com/office/drawing/2014/main" id="{FD695E7E-A5B9-8DA1-832E-142775EA0CAA}"/>
              </a:ext>
            </a:extLst>
          </p:cNvPr>
          <p:cNvSpPr>
            <a:spLocks noGrp="1"/>
          </p:cNvSpPr>
          <p:nvPr>
            <p:ph idx="1"/>
          </p:nvPr>
        </p:nvSpPr>
        <p:spPr>
          <a:xfrm>
            <a:off x="838200" y="1825625"/>
            <a:ext cx="10515600" cy="1603375"/>
          </a:xfrm>
        </p:spPr>
        <p:txBody>
          <a:bodyPr/>
          <a:lstStyle/>
          <a:p>
            <a:pPr marL="0" indent="0">
              <a:buNone/>
            </a:pPr>
            <a:r>
              <a:rPr lang="en-US" b="0" i="0" u="none" strike="noStrike" dirty="0">
                <a:solidFill>
                  <a:srgbClr val="000000"/>
                </a:solidFill>
                <a:effectLst/>
                <a:latin typeface="-webkit-standard"/>
              </a:rPr>
              <a:t>Data was collected over a one-year period, starting on October 10, 2018, and ending on October 10, 2019, in the state of Nebraska. The AmeriFlux site for this data is US-Ne2.</a:t>
            </a:r>
            <a:endParaRPr lang="en-US" dirty="0"/>
          </a:p>
        </p:txBody>
      </p:sp>
    </p:spTree>
    <p:extLst>
      <p:ext uri="{BB962C8B-B14F-4D97-AF65-F5344CB8AC3E}">
        <p14:creationId xmlns:p14="http://schemas.microsoft.com/office/powerpoint/2010/main" val="69218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C7E23-3A5C-4456-166E-524FAC7BB56F}"/>
              </a:ext>
            </a:extLst>
          </p:cNvPr>
          <p:cNvSpPr>
            <a:spLocks noGrp="1"/>
          </p:cNvSpPr>
          <p:nvPr>
            <p:ph idx="1"/>
          </p:nvPr>
        </p:nvSpPr>
        <p:spPr>
          <a:xfrm>
            <a:off x="838199" y="2115817"/>
            <a:ext cx="10650967" cy="1313183"/>
          </a:xfrm>
        </p:spPr>
        <p:txBody>
          <a:bodyPr/>
          <a:lstStyle/>
          <a:p>
            <a:pPr marL="0" indent="0" algn="just">
              <a:buNone/>
            </a:pPr>
            <a:r>
              <a:rPr lang="en-US" b="0" i="0" u="none" strike="noStrike" dirty="0">
                <a:solidFill>
                  <a:srgbClr val="000000"/>
                </a:solidFill>
                <a:effectLst/>
                <a:latin typeface="-webkit-standard"/>
              </a:rPr>
              <a:t>A specific prior distribution has been assigned to the USNE-2 location. Each location has unique characteristics and, therefore, its own prior distribution.</a:t>
            </a:r>
          </a:p>
          <a:p>
            <a:pPr marL="0" indent="0" algn="just">
              <a:buNone/>
            </a:pP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625F66F8-996D-7D6A-CCC7-516F81ACC1E6}"/>
              </a:ext>
            </a:extLst>
          </p:cNvPr>
          <p:cNvSpPr>
            <a:spLocks noGrp="1"/>
          </p:cNvSpPr>
          <p:nvPr>
            <p:ph type="title"/>
          </p:nvPr>
        </p:nvSpPr>
        <p:spPr>
          <a:xfrm>
            <a:off x="838200" y="377505"/>
            <a:ext cx="10515600" cy="1313183"/>
          </a:xfrm>
        </p:spPr>
        <p:txBody>
          <a:bodyPr/>
          <a:lstStyle/>
          <a:p>
            <a:r>
              <a:rPr lang="en-US" dirty="0">
                <a:solidFill>
                  <a:schemeClr val="accent2"/>
                </a:solidFill>
              </a:rPr>
              <a:t>Single Column : USNe -2 </a:t>
            </a:r>
          </a:p>
        </p:txBody>
      </p:sp>
    </p:spTree>
    <p:extLst>
      <p:ext uri="{BB962C8B-B14F-4D97-AF65-F5344CB8AC3E}">
        <p14:creationId xmlns:p14="http://schemas.microsoft.com/office/powerpoint/2010/main" val="308931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BE04-C79E-D3EE-DE3C-A03B66F525FC}"/>
              </a:ext>
            </a:extLst>
          </p:cNvPr>
          <p:cNvSpPr>
            <a:spLocks noGrp="1"/>
          </p:cNvSpPr>
          <p:nvPr>
            <p:ph type="title"/>
          </p:nvPr>
        </p:nvSpPr>
        <p:spPr/>
        <p:txBody>
          <a:bodyPr/>
          <a:lstStyle/>
          <a:p>
            <a:r>
              <a:rPr lang="en-US" dirty="0">
                <a:solidFill>
                  <a:schemeClr val="accent2"/>
                </a:solidFill>
              </a:rPr>
              <a:t>USNe 2 : Prior Distribution </a:t>
            </a:r>
          </a:p>
        </p:txBody>
      </p:sp>
      <p:sp>
        <p:nvSpPr>
          <p:cNvPr id="3" name="Content Placeholder 2">
            <a:extLst>
              <a:ext uri="{FF2B5EF4-FFF2-40B4-BE49-F238E27FC236}">
                <a16:creationId xmlns:a16="http://schemas.microsoft.com/office/drawing/2014/main" id="{0333CAC9-EFA4-502B-212B-4054B549AF90}"/>
              </a:ext>
            </a:extLst>
          </p:cNvPr>
          <p:cNvSpPr>
            <a:spLocks noGrp="1"/>
          </p:cNvSpPr>
          <p:nvPr>
            <p:ph idx="1"/>
          </p:nvPr>
        </p:nvSpPr>
        <p:spPr>
          <a:xfrm>
            <a:off x="838200" y="1604812"/>
            <a:ext cx="10515600" cy="4351338"/>
          </a:xfrm>
        </p:spPr>
        <p:txBody>
          <a:bodyPr>
            <a:normAutofit fontScale="25000" lnSpcReduction="20000"/>
          </a:bodyPr>
          <a:lstStyle/>
          <a:p>
            <a:pPr marL="0" indent="0">
              <a:buNone/>
            </a:pPr>
            <a:endParaRPr lang="en-US" sz="9600" dirty="0"/>
          </a:p>
          <a:p>
            <a:pPr marL="0" indent="0" algn="l">
              <a:buNone/>
            </a:pPr>
            <a:r>
              <a:rPr lang="en-US" sz="9600" b="0" i="0" u="none" strike="noStrike" dirty="0">
                <a:solidFill>
                  <a:srgbClr val="000000"/>
                </a:solidFill>
                <a:effectLst/>
              </a:rPr>
              <a:t>The prior distribution for the following parameters will be determined :</a:t>
            </a:r>
          </a:p>
          <a:p>
            <a:pPr algn="l">
              <a:buFont typeface="Arial" panose="020B0604020202020204" pitchFamily="34" charset="0"/>
              <a:buChar char="•"/>
            </a:pPr>
            <a:r>
              <a:rPr lang="en-US" sz="9600" b="0" i="0" u="none" strike="noStrike" dirty="0">
                <a:solidFill>
                  <a:srgbClr val="000000"/>
                </a:solidFill>
                <a:effectLst/>
              </a:rPr>
              <a:t>Hydraulic Conductivity</a:t>
            </a:r>
          </a:p>
          <a:p>
            <a:pPr algn="l">
              <a:buFont typeface="Arial" panose="020B0604020202020204" pitchFamily="34" charset="0"/>
              <a:buChar char="•"/>
            </a:pPr>
            <a:r>
              <a:rPr lang="en-US" sz="9600" b="0" i="0" u="none" strike="noStrike" dirty="0">
                <a:solidFill>
                  <a:srgbClr val="000000"/>
                </a:solidFill>
                <a:effectLst/>
              </a:rPr>
              <a:t>Porosity</a:t>
            </a:r>
          </a:p>
          <a:p>
            <a:pPr algn="l">
              <a:buFont typeface="Arial" panose="020B0604020202020204" pitchFamily="34" charset="0"/>
              <a:buChar char="•"/>
            </a:pPr>
            <a:r>
              <a:rPr lang="en-US" sz="9600" b="0" i="0" u="none" strike="noStrike" dirty="0">
                <a:solidFill>
                  <a:srgbClr val="000000"/>
                </a:solidFill>
                <a:effectLst/>
              </a:rPr>
              <a:t>Water Table Depth</a:t>
            </a:r>
          </a:p>
          <a:p>
            <a:pPr algn="l">
              <a:buFont typeface="Arial" panose="020B0604020202020204" pitchFamily="34" charset="0"/>
              <a:buChar char="•"/>
            </a:pPr>
            <a:r>
              <a:rPr lang="en-US" sz="9600" b="0" i="0" u="none" strike="noStrike" dirty="0">
                <a:solidFill>
                  <a:srgbClr val="000000"/>
                </a:solidFill>
                <a:effectLst/>
              </a:rPr>
              <a:t>Soil Type</a:t>
            </a:r>
          </a:p>
          <a:p>
            <a:pPr algn="l">
              <a:buFont typeface="Arial" panose="020B0604020202020204" pitchFamily="34" charset="0"/>
              <a:buChar char="•"/>
            </a:pPr>
            <a:r>
              <a:rPr lang="en-US" sz="9600" b="0" i="0" u="none" strike="noStrike" dirty="0">
                <a:solidFill>
                  <a:srgbClr val="000000"/>
                </a:solidFill>
                <a:effectLst/>
              </a:rPr>
              <a:t>Soil Moisture</a:t>
            </a:r>
          </a:p>
          <a:p>
            <a:pPr marL="0" indent="0">
              <a:buNone/>
            </a:pPr>
            <a:endParaRPr lang="en-US" dirty="0"/>
          </a:p>
          <a:p>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br>
              <a:rPr lang="en-US" dirty="0"/>
            </a:br>
            <a:endParaRPr lang="en-US" dirty="0"/>
          </a:p>
        </p:txBody>
      </p:sp>
    </p:spTree>
    <p:extLst>
      <p:ext uri="{BB962C8B-B14F-4D97-AF65-F5344CB8AC3E}">
        <p14:creationId xmlns:p14="http://schemas.microsoft.com/office/powerpoint/2010/main" val="188892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ED03-FA6A-14C0-850B-25CC897ED473}"/>
              </a:ext>
            </a:extLst>
          </p:cNvPr>
          <p:cNvSpPr>
            <a:spLocks noGrp="1"/>
          </p:cNvSpPr>
          <p:nvPr>
            <p:ph type="title"/>
          </p:nvPr>
        </p:nvSpPr>
        <p:spPr/>
        <p:txBody>
          <a:bodyPr/>
          <a:lstStyle/>
          <a:p>
            <a:r>
              <a:rPr lang="en-US" dirty="0">
                <a:solidFill>
                  <a:schemeClr val="accent2"/>
                </a:solidFill>
              </a:rPr>
              <a:t>US Ne2 : Hydraulic Conductivity </a:t>
            </a:r>
          </a:p>
        </p:txBody>
      </p:sp>
      <p:sp>
        <p:nvSpPr>
          <p:cNvPr id="3" name="Content Placeholder 2">
            <a:extLst>
              <a:ext uri="{FF2B5EF4-FFF2-40B4-BE49-F238E27FC236}">
                <a16:creationId xmlns:a16="http://schemas.microsoft.com/office/drawing/2014/main" id="{4E06CC8F-9367-2B98-74B0-644B4C55EE7C}"/>
              </a:ext>
            </a:extLst>
          </p:cNvPr>
          <p:cNvSpPr>
            <a:spLocks noGrp="1"/>
          </p:cNvSpPr>
          <p:nvPr>
            <p:ph idx="1"/>
          </p:nvPr>
        </p:nvSpPr>
        <p:spPr>
          <a:xfrm>
            <a:off x="838200" y="2077295"/>
            <a:ext cx="10515600" cy="2054438"/>
          </a:xfrm>
        </p:spPr>
        <p:txBody>
          <a:bodyPr>
            <a:normAutofit/>
          </a:bodyPr>
          <a:lstStyle/>
          <a:p>
            <a:pPr marL="0" indent="0" algn="just">
              <a:buNone/>
            </a:pPr>
            <a:r>
              <a:rPr lang="en-US" dirty="0"/>
              <a:t>A sensitivity analysis has been conducted to assess the influence of the hydraulic conductivity on the simulated latent heat and how its variations leads to matching the observation data collected from Ameri flux.</a:t>
            </a:r>
          </a:p>
          <a:p>
            <a:pPr marL="0" indent="0" algn="just">
              <a:buNone/>
            </a:pPr>
            <a:endParaRPr lang="en-US" dirty="0"/>
          </a:p>
        </p:txBody>
      </p:sp>
    </p:spTree>
    <p:extLst>
      <p:ext uri="{BB962C8B-B14F-4D97-AF65-F5344CB8AC3E}">
        <p14:creationId xmlns:p14="http://schemas.microsoft.com/office/powerpoint/2010/main" val="345004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4270-2376-50AA-10ED-1472DAE27C3D}"/>
              </a:ext>
            </a:extLst>
          </p:cNvPr>
          <p:cNvSpPr>
            <a:spLocks noGrp="1"/>
          </p:cNvSpPr>
          <p:nvPr>
            <p:ph type="title"/>
          </p:nvPr>
        </p:nvSpPr>
        <p:spPr/>
        <p:txBody>
          <a:bodyPr/>
          <a:lstStyle/>
          <a:p>
            <a:r>
              <a:rPr lang="en-US" b="1" dirty="0">
                <a:solidFill>
                  <a:schemeClr val="accent2"/>
                </a:solidFill>
              </a:rPr>
              <a:t>US Ne2 : Hydraulic Conductivity</a:t>
            </a:r>
          </a:p>
        </p:txBody>
      </p:sp>
      <p:pic>
        <p:nvPicPr>
          <p:cNvPr id="5" name="Content Placeholder 4" descr="A diagram of a graph&#10;&#10;Description automatically generated with medium confidence">
            <a:extLst>
              <a:ext uri="{FF2B5EF4-FFF2-40B4-BE49-F238E27FC236}">
                <a16:creationId xmlns:a16="http://schemas.microsoft.com/office/drawing/2014/main" id="{FBFA5E56-7039-7773-9044-A76E48C5AFAD}"/>
              </a:ext>
            </a:extLst>
          </p:cNvPr>
          <p:cNvPicPr>
            <a:picLocks noGrp="1" noChangeAspect="1"/>
          </p:cNvPicPr>
          <p:nvPr>
            <p:ph idx="1"/>
          </p:nvPr>
        </p:nvPicPr>
        <p:blipFill>
          <a:blip r:embed="rId2"/>
          <a:srcRect l="52936"/>
          <a:stretch/>
        </p:blipFill>
        <p:spPr>
          <a:xfrm>
            <a:off x="6773333" y="1444624"/>
            <a:ext cx="4478865" cy="4879975"/>
          </a:xfrm>
        </p:spPr>
      </p:pic>
      <p:sp>
        <p:nvSpPr>
          <p:cNvPr id="6" name="TextBox 5">
            <a:extLst>
              <a:ext uri="{FF2B5EF4-FFF2-40B4-BE49-F238E27FC236}">
                <a16:creationId xmlns:a16="http://schemas.microsoft.com/office/drawing/2014/main" id="{00EBD61A-5F8E-B2A7-264B-D237AFB701B2}"/>
              </a:ext>
            </a:extLst>
          </p:cNvPr>
          <p:cNvSpPr txBox="1"/>
          <p:nvPr/>
        </p:nvSpPr>
        <p:spPr>
          <a:xfrm>
            <a:off x="939802" y="2591949"/>
            <a:ext cx="5215467" cy="2862322"/>
          </a:xfrm>
          <a:prstGeom prst="rect">
            <a:avLst/>
          </a:prstGeom>
          <a:noFill/>
        </p:spPr>
        <p:txBody>
          <a:bodyPr wrap="square" rtlCol="0">
            <a:spAutoFit/>
          </a:bodyPr>
          <a:lstStyle/>
          <a:p>
            <a:pPr algn="just"/>
            <a:r>
              <a:rPr lang="en-US" dirty="0"/>
              <a:t>The Hydraulic Conductivity that have been selected to run the simulations range between 10</a:t>
            </a:r>
            <a:r>
              <a:rPr lang="en-US" baseline="30000" dirty="0"/>
              <a:t>-13 </a:t>
            </a:r>
            <a:r>
              <a:rPr lang="en-US" dirty="0"/>
              <a:t>and 1 m/s </a:t>
            </a:r>
            <a:r>
              <a:rPr lang="en-US" baseline="30000" dirty="0"/>
              <a:t> </a:t>
            </a:r>
            <a:r>
              <a:rPr lang="en-US" dirty="0"/>
              <a:t> </a:t>
            </a:r>
          </a:p>
          <a:p>
            <a:pPr algn="just"/>
            <a:r>
              <a:rPr lang="en-US" dirty="0"/>
              <a:t>The objective of running simulation on this big range is to assess the trend of the whole possible hydraulic conductivity through plotting . Moreover, the hydraulic conductivity with high values of error will be eliminated for the next round of simulation that will be more focusing on the range where the value of error are acceptable. </a:t>
            </a:r>
          </a:p>
        </p:txBody>
      </p:sp>
    </p:spTree>
    <p:extLst>
      <p:ext uri="{BB962C8B-B14F-4D97-AF65-F5344CB8AC3E}">
        <p14:creationId xmlns:p14="http://schemas.microsoft.com/office/powerpoint/2010/main" val="110981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D977-7E41-185A-1129-97F84FB81CB6}"/>
              </a:ext>
            </a:extLst>
          </p:cNvPr>
          <p:cNvSpPr>
            <a:spLocks noGrp="1"/>
          </p:cNvSpPr>
          <p:nvPr>
            <p:ph type="title"/>
          </p:nvPr>
        </p:nvSpPr>
        <p:spPr>
          <a:xfrm>
            <a:off x="838200" y="530035"/>
            <a:ext cx="10515600" cy="1325563"/>
          </a:xfrm>
        </p:spPr>
        <p:txBody>
          <a:bodyPr/>
          <a:lstStyle/>
          <a:p>
            <a:r>
              <a:rPr lang="en-US" dirty="0">
                <a:solidFill>
                  <a:schemeClr val="accent2"/>
                </a:solidFill>
              </a:rPr>
              <a:t>US-Ne2 : Simulation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E7CB15-5212-F038-676E-472A4518FFF8}"/>
                  </a:ext>
                </a:extLst>
              </p:cNvPr>
              <p:cNvSpPr>
                <a:spLocks noGrp="1"/>
              </p:cNvSpPr>
              <p:nvPr>
                <p:ph idx="1"/>
              </p:nvPr>
            </p:nvSpPr>
            <p:spPr>
              <a:xfrm>
                <a:off x="838200" y="1976627"/>
                <a:ext cx="10515600" cy="4351338"/>
              </a:xfrm>
            </p:spPr>
            <p:txBody>
              <a:bodyPr/>
              <a:lstStyle/>
              <a:p>
                <a:r>
                  <a:rPr lang="en-US" dirty="0"/>
                  <a:t>Running 100 simulation using linear spacing:</a:t>
                </a:r>
              </a:p>
              <a:p>
                <a:pPr marL="0" indent="0">
                  <a:buNone/>
                </a:pPr>
                <a:endParaRPr lang="en-US" dirty="0"/>
              </a:p>
              <a:p>
                <a:pPr marL="0" indent="0">
                  <a:buNone/>
                </a:pPr>
                <a:endParaRPr lang="en-US" dirty="0"/>
              </a:p>
              <a:p>
                <a:pPr marL="0" indent="0" algn="ctr">
                  <a:buNone/>
                </a:pPr>
                <a:r>
                  <a:rPr lang="en-US" sz="2000" dirty="0"/>
                  <a:t>K spacing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r>
                              <a:rPr lang="en-US" b="0" i="1" smtClean="0">
                                <a:latin typeface="Cambria Math" panose="02040503050406030204" pitchFamily="18" charset="0"/>
                              </a:rPr>
                              <m:t>−</m:t>
                            </m:r>
                            <m:r>
                              <a:rPr lang="en-US" b="0" i="1" smtClean="0">
                                <a:latin typeface="Cambria Math" panose="02040503050406030204" pitchFamily="18" charset="0"/>
                              </a:rPr>
                              <m:t>𝐾𝑚𝑖𝑛</m:t>
                            </m:r>
                            <m:r>
                              <a:rPr lang="en-US" b="0" i="1" smtClean="0">
                                <a:latin typeface="Cambria Math" panose="02040503050406030204" pitchFamily="18" charset="0"/>
                              </a:rPr>
                              <m:t>)</m:t>
                            </m:r>
                          </m:e>
                        </m:func>
                      </m:num>
                      <m:den>
                        <m:r>
                          <a:rPr lang="en-US" b="0" i="1" smtClean="0">
                            <a:latin typeface="Cambria Math" panose="02040503050406030204" pitchFamily="18" charset="0"/>
                          </a:rPr>
                          <m:t>100</m:t>
                        </m:r>
                      </m:den>
                    </m:f>
                  </m:oMath>
                </a14:m>
                <a:endParaRPr lang="en-US" dirty="0"/>
              </a:p>
            </p:txBody>
          </p:sp>
        </mc:Choice>
        <mc:Fallback>
          <p:sp>
            <p:nvSpPr>
              <p:cNvPr id="3" name="Content Placeholder 2">
                <a:extLst>
                  <a:ext uri="{FF2B5EF4-FFF2-40B4-BE49-F238E27FC236}">
                    <a16:creationId xmlns:a16="http://schemas.microsoft.com/office/drawing/2014/main" id="{55E7CB15-5212-F038-676E-472A4518FFF8}"/>
                  </a:ext>
                </a:extLst>
              </p:cNvPr>
              <p:cNvSpPr>
                <a:spLocks noGrp="1" noRot="1" noChangeAspect="1" noMove="1" noResize="1" noEditPoints="1" noAdjustHandles="1" noChangeArrowheads="1" noChangeShapeType="1" noTextEdit="1"/>
              </p:cNvSpPr>
              <p:nvPr>
                <p:ph idx="1"/>
              </p:nvPr>
            </p:nvSpPr>
            <p:spPr>
              <a:xfrm>
                <a:off x="838200" y="1976627"/>
                <a:ext cx="10515600" cy="4351338"/>
              </a:xfrm>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5409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otalTime>1397</TotalTime>
  <Words>602</Words>
  <Application>Microsoft Macintosh PowerPoint</Application>
  <PresentationFormat>Widescreen</PresentationFormat>
  <Paragraphs>87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Cambria Math</vt:lpstr>
      <vt:lpstr>Office Theme</vt:lpstr>
      <vt:lpstr> </vt:lpstr>
      <vt:lpstr>Objective </vt:lpstr>
      <vt:lpstr>Part 1: Explanation of Approach</vt:lpstr>
      <vt:lpstr>Collection of Data</vt:lpstr>
      <vt:lpstr>Single Column : USNe -2 </vt:lpstr>
      <vt:lpstr>USNe 2 : Prior Distribution </vt:lpstr>
      <vt:lpstr>US Ne2 : Hydraulic Conductivity </vt:lpstr>
      <vt:lpstr>US Ne2 : Hydraulic Conductivity</vt:lpstr>
      <vt:lpstr>US-Ne2 : Simulation </vt:lpstr>
      <vt:lpstr>US Ne2 : RMSE Test </vt:lpstr>
      <vt:lpstr>Part 2: methodology </vt:lpstr>
      <vt:lpstr>Methodology</vt:lpstr>
      <vt:lpstr>Part 2 :Coding Functions</vt:lpstr>
      <vt:lpstr>Coding: Functions </vt:lpstr>
      <vt:lpstr>PowerPoint Presentation</vt:lpstr>
      <vt:lpstr>Range of Error For The Broad Range of K</vt:lpstr>
      <vt:lpstr>Plotting and Trend </vt:lpstr>
      <vt:lpstr>Proposed Approach</vt:lpstr>
      <vt:lpstr>Next Week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Joe Sawma</dc:creator>
  <cp:lastModifiedBy>Marie Joe Sawma</cp:lastModifiedBy>
  <cp:revision>5</cp:revision>
  <cp:lastPrinted>2024-11-20T23:59:34Z</cp:lastPrinted>
  <dcterms:created xsi:type="dcterms:W3CDTF">2024-09-22T01:00:30Z</dcterms:created>
  <dcterms:modified xsi:type="dcterms:W3CDTF">2024-11-20T23:59:46Z</dcterms:modified>
</cp:coreProperties>
</file>