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97" r:id="rId3"/>
    <p:sldId id="268" r:id="rId4"/>
    <p:sldId id="271" r:id="rId5"/>
    <p:sldId id="258" r:id="rId6"/>
    <p:sldId id="302" r:id="rId7"/>
    <p:sldId id="293" r:id="rId8"/>
    <p:sldId id="257" r:id="rId9"/>
    <p:sldId id="299" r:id="rId10"/>
    <p:sldId id="296" r:id="rId11"/>
    <p:sldId id="300" r:id="rId12"/>
    <p:sldId id="303" r:id="rId13"/>
    <p:sldId id="262" r:id="rId14"/>
    <p:sldId id="304" r:id="rId15"/>
    <p:sldId id="301" r:id="rId16"/>
    <p:sldId id="306" r:id="rId17"/>
    <p:sldId id="307" r:id="rId18"/>
    <p:sldId id="308" r:id="rId19"/>
    <p:sldId id="309" r:id="rId20"/>
    <p:sldId id="305" r:id="rId21"/>
    <p:sldId id="310" r:id="rId22"/>
    <p:sldId id="311" r:id="rId23"/>
    <p:sldId id="266" r:id="rId24"/>
    <p:sldId id="265" r:id="rId25"/>
    <p:sldId id="295" r:id="rId26"/>
    <p:sldId id="270" r:id="rId27"/>
    <p:sldId id="312" r:id="rId28"/>
    <p:sldId id="313" r:id="rId29"/>
    <p:sldId id="31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B9D9E1-F0D4-F14B-8F1E-8FC65773EE95}" v="143" dt="2024-12-04T20:15:49.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86"/>
    <p:restoredTop sz="94820"/>
  </p:normalViewPr>
  <p:slideViewPr>
    <p:cSldViewPr snapToGrid="0">
      <p:cViewPr varScale="1">
        <p:scale>
          <a:sx n="119" d="100"/>
          <a:sy n="119" d="100"/>
        </p:scale>
        <p:origin x="8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7717E-0CAE-5E41-A142-32284ACC6750}" type="datetimeFigureOut">
              <a:rPr lang="en-US" smtClean="0"/>
              <a:t>12/4/24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5E2261-63C2-D941-B7E2-01757B6D96FE}" type="slidenum">
              <a:rPr lang="en-US" smtClean="0"/>
              <a:t>‹#›</a:t>
            </a:fld>
            <a:endParaRPr lang="en-US"/>
          </a:p>
        </p:txBody>
      </p:sp>
    </p:spTree>
    <p:extLst>
      <p:ext uri="{BB962C8B-B14F-4D97-AF65-F5344CB8AC3E}">
        <p14:creationId xmlns:p14="http://schemas.microsoft.com/office/powerpoint/2010/main" val="2347314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13</a:t>
            </a:fld>
            <a:endParaRPr lang="en-US"/>
          </a:p>
        </p:txBody>
      </p:sp>
    </p:spTree>
    <p:extLst>
      <p:ext uri="{BB962C8B-B14F-4D97-AF65-F5344CB8AC3E}">
        <p14:creationId xmlns:p14="http://schemas.microsoft.com/office/powerpoint/2010/main" val="3794778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5E2261-63C2-D941-B7E2-01757B6D96FE}" type="slidenum">
              <a:rPr lang="en-US" smtClean="0"/>
              <a:t>23</a:t>
            </a:fld>
            <a:endParaRPr lang="en-US"/>
          </a:p>
        </p:txBody>
      </p:sp>
    </p:spTree>
    <p:extLst>
      <p:ext uri="{BB962C8B-B14F-4D97-AF65-F5344CB8AC3E}">
        <p14:creationId xmlns:p14="http://schemas.microsoft.com/office/powerpoint/2010/main" val="125279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D057-8545-5BED-6555-7173CD17D6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F83A13-FF9B-5886-294F-61B7C4D5A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1F62DF-6A0B-F12E-01BC-BA00B64BA075}"/>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5DBE9262-262A-B354-294E-A1547A4489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2F5377-A3CC-2127-DCFA-1B727F808EC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281358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DEFA1-9610-4F8A-CBD3-A6EE226F4F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5E0A27-A487-D880-F918-C77DCAB634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D19CB-FDEC-CAF3-09DC-C20EAF657656}"/>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2B8CA8B5-51D1-95BA-5AA8-A2E09FFD64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E72BE-A004-243C-24C1-6D0796464138}"/>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6910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4AB4FA-7364-AFB0-99BF-68D0C3DDD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AC5E0E-B890-F93F-2D0F-08DE74043A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40153-CD6D-4AF8-736E-0D7ED1697B58}"/>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593A10AC-5EC1-D856-82AF-F060D014A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EA3C66-53B4-1B14-A58F-075658E610C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177235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EB41B-A7E4-4163-491B-43E0D5B6F6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4BB7F2-1A73-8971-D7E8-5C9F48F597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B1AA3F-5C31-50C5-A3BC-C3546D1AA7F0}"/>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595B54C1-0211-D9FA-6477-75A70E7C4A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75013-6ECB-07C3-792A-2700976806D4}"/>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252716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EEDD-DFEE-2549-6992-598227ED8A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DB9E80-FC8D-0340-E99F-C5A468F539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336ABD-D50C-8C75-4824-52A2D0259175}"/>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801DFFDC-9C2B-B69B-06B6-D21CFED2C6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121C3-5CE3-67C2-1962-F4C7669A9875}"/>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427857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5D0-3D17-053E-823C-89D1769C68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F76FA-2716-10E2-6332-C0E888F738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3A129C-8C89-C311-EF31-F86009913E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5C72C-F2D6-A5E8-5C3F-762D2F1E43B1}"/>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6" name="Footer Placeholder 5">
            <a:extLst>
              <a:ext uri="{FF2B5EF4-FFF2-40B4-BE49-F238E27FC236}">
                <a16:creationId xmlns:a16="http://schemas.microsoft.com/office/drawing/2014/main" id="{4C5B1351-1E7D-11AA-A83C-4FB69D21B3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C3751B-3D93-C7BD-11D4-4EADBA9FA39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5533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6ECE8-432D-0589-F15A-006F21CEE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B4135F-0CF1-F1F1-DAFF-45D61292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EFA38F-D548-ACC8-997A-473F340B88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0B1A54-73CA-7767-FAED-479840293B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B45C71-8AA7-B260-8F58-9A50FA397B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B6D27-B3ED-95FF-0FF6-D73D50AEF692}"/>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8" name="Footer Placeholder 7">
            <a:extLst>
              <a:ext uri="{FF2B5EF4-FFF2-40B4-BE49-F238E27FC236}">
                <a16:creationId xmlns:a16="http://schemas.microsoft.com/office/drawing/2014/main" id="{D31D0C88-76D8-B4C8-1B71-C6032EAAE1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C2E44E-E697-1692-EFE6-5A283B64E283}"/>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488155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6315-31AA-F586-DACA-82AEA66DE4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8F7083-06D5-156E-95D3-8F184DB07A32}"/>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4" name="Footer Placeholder 3">
            <a:extLst>
              <a:ext uri="{FF2B5EF4-FFF2-40B4-BE49-F238E27FC236}">
                <a16:creationId xmlns:a16="http://schemas.microsoft.com/office/drawing/2014/main" id="{9794CDEE-0B1B-3F31-81E0-0FA2ADAA6E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F9C9EC-313D-CD55-CE90-A3727702BE2B}"/>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61462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6164BB-5E63-C769-2100-5D74AA28CBC5}"/>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3" name="Footer Placeholder 2">
            <a:extLst>
              <a:ext uri="{FF2B5EF4-FFF2-40B4-BE49-F238E27FC236}">
                <a16:creationId xmlns:a16="http://schemas.microsoft.com/office/drawing/2014/main" id="{81279324-5448-34EC-7920-A834E2F52D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59AF01-313B-7E4A-0906-D2471B694FA1}"/>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79330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8726-6056-BB47-52CF-54470F7442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B6B886-482A-8E0B-48D5-43FF72831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69764-950C-A13B-0BCC-7876F05E5E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AB9CF-1BE2-389C-AC41-E70B0965D46D}"/>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6" name="Footer Placeholder 5">
            <a:extLst>
              <a:ext uri="{FF2B5EF4-FFF2-40B4-BE49-F238E27FC236}">
                <a16:creationId xmlns:a16="http://schemas.microsoft.com/office/drawing/2014/main" id="{5B49EF53-42F6-4C69-7F36-DB2B9F0EB6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3CE393-9158-6B86-E5C6-0B4991CB0640}"/>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39412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33351-14EF-C874-2AC2-FDAB38E35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7B0C77-3100-0D7D-361C-B3CEFD0572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2F18DB-6C4F-785B-1919-B0D2BBA98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9C4F85-2207-F72F-9BE4-1B97CF307DD1}"/>
              </a:ext>
            </a:extLst>
          </p:cNvPr>
          <p:cNvSpPr>
            <a:spLocks noGrp="1"/>
          </p:cNvSpPr>
          <p:nvPr>
            <p:ph type="dt" sz="half" idx="10"/>
          </p:nvPr>
        </p:nvSpPr>
        <p:spPr/>
        <p:txBody>
          <a:bodyPr/>
          <a:lstStyle/>
          <a:p>
            <a:fld id="{330E7A92-6A87-AC43-A0F1-29A0112F27B3}" type="datetimeFigureOut">
              <a:rPr lang="en-US" smtClean="0"/>
              <a:t>12/4/24</a:t>
            </a:fld>
            <a:endParaRPr lang="en-US"/>
          </a:p>
        </p:txBody>
      </p:sp>
      <p:sp>
        <p:nvSpPr>
          <p:cNvPr id="6" name="Footer Placeholder 5">
            <a:extLst>
              <a:ext uri="{FF2B5EF4-FFF2-40B4-BE49-F238E27FC236}">
                <a16:creationId xmlns:a16="http://schemas.microsoft.com/office/drawing/2014/main" id="{1D9F7AFC-5FFD-55A8-B920-37DCA3A0B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B118FF-F4D8-4BB2-4626-DAF0D20754A9}"/>
              </a:ext>
            </a:extLst>
          </p:cNvPr>
          <p:cNvSpPr>
            <a:spLocks noGrp="1"/>
          </p:cNvSpPr>
          <p:nvPr>
            <p:ph type="sldNum" sz="quarter" idx="12"/>
          </p:nvPr>
        </p:nvSpPr>
        <p:spPr/>
        <p:txBody>
          <a:bodyPr/>
          <a:lstStyle/>
          <a:p>
            <a:fld id="{1B7DC668-CFA9-E541-94EA-9DFC1704A9A4}" type="slidenum">
              <a:rPr lang="en-US" smtClean="0"/>
              <a:t>‹#›</a:t>
            </a:fld>
            <a:endParaRPr lang="en-US"/>
          </a:p>
        </p:txBody>
      </p:sp>
    </p:spTree>
    <p:extLst>
      <p:ext uri="{BB962C8B-B14F-4D97-AF65-F5344CB8AC3E}">
        <p14:creationId xmlns:p14="http://schemas.microsoft.com/office/powerpoint/2010/main" val="1980737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0F160-BFDF-5ABD-3C22-195D03481A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380A3F-E98B-DA61-1F3C-100FC912C8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3E034-9DBD-0990-6C61-E1B5355C2E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0E7A92-6A87-AC43-A0F1-29A0112F27B3}" type="datetimeFigureOut">
              <a:rPr lang="en-US" smtClean="0"/>
              <a:t>12/4/24</a:t>
            </a:fld>
            <a:endParaRPr lang="en-US"/>
          </a:p>
        </p:txBody>
      </p:sp>
      <p:sp>
        <p:nvSpPr>
          <p:cNvPr id="5" name="Footer Placeholder 4">
            <a:extLst>
              <a:ext uri="{FF2B5EF4-FFF2-40B4-BE49-F238E27FC236}">
                <a16:creationId xmlns:a16="http://schemas.microsoft.com/office/drawing/2014/main" id="{57D9E654-32BD-6578-ACFD-82ED1ADDF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5CCF07-2890-AFC5-BBA2-2E5F679D18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7DC668-CFA9-E541-94EA-9DFC1704A9A4}" type="slidenum">
              <a:rPr lang="en-US" smtClean="0"/>
              <a:t>‹#›</a:t>
            </a:fld>
            <a:endParaRPr lang="en-US"/>
          </a:p>
        </p:txBody>
      </p:sp>
    </p:spTree>
    <p:extLst>
      <p:ext uri="{BB962C8B-B14F-4D97-AF65-F5344CB8AC3E}">
        <p14:creationId xmlns:p14="http://schemas.microsoft.com/office/powerpoint/2010/main" val="800413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7.jpeg"/><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36E3-9056-7013-624D-15D4CCF510EB}"/>
              </a:ext>
            </a:extLst>
          </p:cNvPr>
          <p:cNvSpPr>
            <a:spLocks noGrp="1"/>
          </p:cNvSpPr>
          <p:nvPr>
            <p:ph type="ctrTitle"/>
          </p:nvPr>
        </p:nvSpPr>
        <p:spPr>
          <a:xfrm>
            <a:off x="7592291" y="2834627"/>
            <a:ext cx="5865091" cy="1457113"/>
          </a:xfrm>
        </p:spPr>
        <p:txBody>
          <a:bodyPr>
            <a:normAutofit fontScale="90000"/>
          </a:bodyPr>
          <a:lstStyle/>
          <a:p>
            <a:br>
              <a:rPr lang="en-US" dirty="0"/>
            </a:br>
            <a:endParaRPr lang="en-US" dirty="0"/>
          </a:p>
        </p:txBody>
      </p:sp>
      <p:pic>
        <p:nvPicPr>
          <p:cNvPr id="1026" name="Picture 2" descr="Princeton University Logo, symbol, meaning, history, PNG, brand">
            <a:extLst>
              <a:ext uri="{FF2B5EF4-FFF2-40B4-BE49-F238E27FC236}">
                <a16:creationId xmlns:a16="http://schemas.microsoft.com/office/drawing/2014/main" id="{C4D208E2-5FD9-5CBC-0519-A2CADF188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1323" y="214989"/>
            <a:ext cx="2519219" cy="145588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340B56D-D392-BC9A-5593-EF3F80ACA133}"/>
              </a:ext>
            </a:extLst>
          </p:cNvPr>
          <p:cNvSpPr txBox="1"/>
          <p:nvPr/>
        </p:nvSpPr>
        <p:spPr>
          <a:xfrm>
            <a:off x="2910479" y="2627670"/>
            <a:ext cx="6765636" cy="1138773"/>
          </a:xfrm>
          <a:prstGeom prst="rect">
            <a:avLst/>
          </a:prstGeom>
          <a:noFill/>
        </p:spPr>
        <p:txBody>
          <a:bodyPr wrap="square">
            <a:spAutoFit/>
          </a:bodyPr>
          <a:lstStyle/>
          <a:p>
            <a:pPr algn="ctr"/>
            <a:r>
              <a:rPr lang="en-US" sz="4000" b="1" dirty="0">
                <a:solidFill>
                  <a:schemeClr val="accent2"/>
                </a:solidFill>
              </a:rPr>
              <a:t>Progress Presentation</a:t>
            </a:r>
          </a:p>
          <a:p>
            <a:pPr algn="ctr"/>
            <a:r>
              <a:rPr lang="en-US" sz="2800" b="1" dirty="0">
                <a:solidFill>
                  <a:schemeClr val="accent2"/>
                </a:solidFill>
              </a:rPr>
              <a:t>04-12-2024</a:t>
            </a:r>
            <a:endParaRPr lang="en-US" sz="5400" b="1" dirty="0">
              <a:solidFill>
                <a:schemeClr val="accent2"/>
              </a:solidFill>
            </a:endParaRPr>
          </a:p>
        </p:txBody>
      </p:sp>
      <p:sp>
        <p:nvSpPr>
          <p:cNvPr id="6" name="TextBox 5">
            <a:extLst>
              <a:ext uri="{FF2B5EF4-FFF2-40B4-BE49-F238E27FC236}">
                <a16:creationId xmlns:a16="http://schemas.microsoft.com/office/drawing/2014/main" id="{685A6A08-0E1E-622D-38A5-3B2BFEC3AC53}"/>
              </a:ext>
            </a:extLst>
          </p:cNvPr>
          <p:cNvSpPr txBox="1"/>
          <p:nvPr/>
        </p:nvSpPr>
        <p:spPr>
          <a:xfrm>
            <a:off x="645261" y="5248541"/>
            <a:ext cx="11296072" cy="369332"/>
          </a:xfrm>
          <a:prstGeom prst="rect">
            <a:avLst/>
          </a:prstGeom>
          <a:noFill/>
        </p:spPr>
        <p:txBody>
          <a:bodyPr wrap="square" rtlCol="0">
            <a:spAutoFit/>
          </a:bodyPr>
          <a:lstStyle/>
          <a:p>
            <a:r>
              <a:rPr lang="en-US" dirty="0"/>
              <a:t>Prepared by: Marie Joe Sawma	</a:t>
            </a:r>
            <a:r>
              <a:rPr lang="en-US" dirty="0">
                <a:solidFill>
                  <a:schemeClr val="accent2"/>
                </a:solidFill>
              </a:rPr>
              <a:t>	        				</a:t>
            </a:r>
            <a:r>
              <a:rPr lang="en-US" dirty="0"/>
              <a:t>  To: Dr. Reed Maxwell </a:t>
            </a:r>
          </a:p>
        </p:txBody>
      </p:sp>
    </p:spTree>
    <p:extLst>
      <p:ext uri="{BB962C8B-B14F-4D97-AF65-F5344CB8AC3E}">
        <p14:creationId xmlns:p14="http://schemas.microsoft.com/office/powerpoint/2010/main" val="347192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42916-1E5D-10BF-AC60-77CBD6B652E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solidFill>
                  <a:schemeClr val="accent2"/>
                </a:solidFill>
                <a:latin typeface="+mj-lt"/>
                <a:ea typeface="+mj-ea"/>
                <a:cs typeface="+mj-cs"/>
              </a:rPr>
              <a:t>Range of Error For K</a:t>
            </a:r>
          </a:p>
        </p:txBody>
      </p:sp>
      <p:sp>
        <p:nvSpPr>
          <p:cNvPr id="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496EDF-5F36-6E59-A059-465B86CD36F0}"/>
              </a:ext>
            </a:extLst>
          </p:cNvPr>
          <p:cNvSpPr txBox="1"/>
          <p:nvPr/>
        </p:nvSpPr>
        <p:spPr>
          <a:xfrm>
            <a:off x="630936" y="2660904"/>
            <a:ext cx="4818888" cy="3547872"/>
          </a:xfrm>
          <a:prstGeom prst="rect">
            <a:avLst/>
          </a:prstGeom>
        </p:spPr>
        <p:txBody>
          <a:bodyPr vert="horz" lIns="91440" tIns="45720" rIns="91440" bIns="45720" rtlCol="0" anchor="t">
            <a:normAutofit/>
          </a:bodyPr>
          <a:lstStyle/>
          <a:p>
            <a:pPr>
              <a:lnSpc>
                <a:spcPct val="90000"/>
              </a:lnSpc>
              <a:spcAft>
                <a:spcPts val="600"/>
              </a:spcAft>
            </a:pPr>
            <a:endParaRPr lang="en-US" sz="2000" b="1" dirty="0"/>
          </a:p>
          <a:p>
            <a:pPr indent="-228600">
              <a:lnSpc>
                <a:spcPct val="90000"/>
              </a:lnSpc>
              <a:spcAft>
                <a:spcPts val="600"/>
              </a:spcAft>
              <a:buFont typeface="Arial" panose="020B0604020202020204" pitchFamily="34" charset="0"/>
              <a:buChar char="•"/>
            </a:pPr>
            <a:r>
              <a:rPr lang="en-US" sz="2000" b="1" dirty="0"/>
              <a:t>Lower Bound : 99.958 </a:t>
            </a:r>
          </a:p>
          <a:p>
            <a:pPr indent="-228600">
              <a:lnSpc>
                <a:spcPct val="90000"/>
              </a:lnSpc>
              <a:spcAft>
                <a:spcPts val="600"/>
              </a:spcAft>
              <a:buFont typeface="Arial" panose="020B0604020202020204" pitchFamily="34" charset="0"/>
              <a:buChar char="•"/>
            </a:pPr>
            <a:r>
              <a:rPr lang="en-US" sz="2000" b="1" dirty="0"/>
              <a:t>Upper Bound : 336.828</a:t>
            </a:r>
          </a:p>
          <a:p>
            <a:pPr indent="-228600">
              <a:lnSpc>
                <a:spcPct val="90000"/>
              </a:lnSpc>
              <a:spcAft>
                <a:spcPts val="600"/>
              </a:spcAft>
              <a:buFont typeface="Arial" panose="020B0604020202020204" pitchFamily="34" charset="0"/>
              <a:buChar char="•"/>
            </a:pPr>
            <a:endParaRPr lang="en-US" sz="2000" b="1" dirty="0"/>
          </a:p>
          <a:p>
            <a:pPr algn="just">
              <a:lnSpc>
                <a:spcPct val="90000"/>
              </a:lnSpc>
              <a:spcAft>
                <a:spcPts val="600"/>
              </a:spcAft>
            </a:pPr>
            <a:r>
              <a:rPr lang="en-US" sz="2000" b="0" i="0" u="none" strike="noStrike" dirty="0">
                <a:effectLst/>
              </a:rPr>
              <a:t>Focus on the hydraulic conductivity values between 1.00E-13 m/s and 0.01 m/s, as a pattern can be observed in this range of the graph while eliminate the other value when re-running the next simulation. </a:t>
            </a:r>
          </a:p>
          <a:p>
            <a:pPr>
              <a:lnSpc>
                <a:spcPct val="90000"/>
              </a:lnSpc>
              <a:spcAft>
                <a:spcPts val="600"/>
              </a:spcAft>
            </a:pPr>
            <a:endParaRPr lang="en-US" sz="2000" b="1" dirty="0"/>
          </a:p>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endParaRPr lang="en-US" sz="2200" b="1" dirty="0"/>
          </a:p>
          <a:p>
            <a:pPr indent="-228600">
              <a:lnSpc>
                <a:spcPct val="90000"/>
              </a:lnSpc>
              <a:spcAft>
                <a:spcPts val="600"/>
              </a:spcAft>
              <a:buFont typeface="Arial" panose="020B0604020202020204" pitchFamily="34" charset="0"/>
              <a:buChar char="•"/>
            </a:pPr>
            <a:endParaRPr lang="en-US" sz="2200" b="1" dirty="0"/>
          </a:p>
        </p:txBody>
      </p:sp>
      <p:pic>
        <p:nvPicPr>
          <p:cNvPr id="5" name="Content Placeholder 4" descr="A screenshot of a spreadsheet&#10;&#10;Description automatically generated">
            <a:extLst>
              <a:ext uri="{FF2B5EF4-FFF2-40B4-BE49-F238E27FC236}">
                <a16:creationId xmlns:a16="http://schemas.microsoft.com/office/drawing/2014/main" id="{0F3CCF56-653A-5B93-7297-73669133C1A4}"/>
              </a:ext>
            </a:extLst>
          </p:cNvPr>
          <p:cNvPicPr>
            <a:picLocks noGrp="1" noChangeAspect="1"/>
          </p:cNvPicPr>
          <p:nvPr>
            <p:ph idx="1"/>
          </p:nvPr>
        </p:nvPicPr>
        <p:blipFill>
          <a:blip r:embed="rId2"/>
          <a:srcRect r="6049" b="-1"/>
          <a:stretch/>
        </p:blipFill>
        <p:spPr>
          <a:xfrm>
            <a:off x="5734429" y="1962885"/>
            <a:ext cx="6172966" cy="3794449"/>
          </a:xfrm>
          <a:prstGeom prst="rect">
            <a:avLst/>
          </a:prstGeom>
        </p:spPr>
      </p:pic>
    </p:spTree>
    <p:extLst>
      <p:ext uri="{BB962C8B-B14F-4D97-AF65-F5344CB8AC3E}">
        <p14:creationId xmlns:p14="http://schemas.microsoft.com/office/powerpoint/2010/main" val="361949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72B9D-2E0E-55ED-A4A0-7549E949E7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696901-C571-C88E-C09C-3E5D8EF37B55}"/>
              </a:ext>
            </a:extLst>
          </p:cNvPr>
          <p:cNvSpPr>
            <a:spLocks noGrp="1"/>
          </p:cNvSpPr>
          <p:nvPr>
            <p:ph idx="1"/>
          </p:nvPr>
        </p:nvSpPr>
        <p:spPr>
          <a:xfrm>
            <a:off x="1295400" y="2810932"/>
            <a:ext cx="3767667" cy="1829225"/>
          </a:xfrm>
        </p:spPr>
        <p:txBody>
          <a:bodyPr>
            <a:normAutofit lnSpcReduction="10000"/>
          </a:bodyPr>
          <a:lstStyle/>
          <a:p>
            <a:pPr marL="0" indent="0" algn="just">
              <a:buNone/>
            </a:pPr>
            <a:r>
              <a:rPr lang="en-US" b="1" dirty="0">
                <a:solidFill>
                  <a:schemeClr val="accent2"/>
                </a:solidFill>
                <a:latin typeface="Aptos" panose="020B0004020202020204" pitchFamily="34" charset="0"/>
              </a:rPr>
              <a:t>Range of the second simulation</a:t>
            </a:r>
          </a:p>
          <a:p>
            <a:pPr marL="0" indent="0" algn="just">
              <a:buNone/>
            </a:pPr>
            <a:r>
              <a:rPr lang="en-US" dirty="0">
                <a:latin typeface="Aptos" panose="020B0004020202020204" pitchFamily="34" charset="0"/>
              </a:rPr>
              <a:t>Kmin = 3.6 x 10</a:t>
            </a:r>
            <a:r>
              <a:rPr lang="en-US" baseline="30000" dirty="0">
                <a:latin typeface="Aptos" panose="020B0004020202020204" pitchFamily="34" charset="0"/>
              </a:rPr>
              <a:t>-10</a:t>
            </a:r>
            <a:r>
              <a:rPr lang="en-US" dirty="0">
                <a:latin typeface="Aptos" panose="020B0004020202020204" pitchFamily="34" charset="0"/>
              </a:rPr>
              <a:t> m/hr</a:t>
            </a:r>
          </a:p>
          <a:p>
            <a:pPr marL="0" indent="0" algn="just">
              <a:buNone/>
            </a:pPr>
            <a:r>
              <a:rPr lang="en-US" dirty="0">
                <a:latin typeface="Aptos" panose="020B0004020202020204" pitchFamily="34" charset="0"/>
              </a:rPr>
              <a:t>Kmax =  36 m/hr</a:t>
            </a: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algn="just"/>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842FC0A3-A6FA-9E68-1067-584CFFDACB2E}"/>
              </a:ext>
            </a:extLst>
          </p:cNvPr>
          <p:cNvSpPr>
            <a:spLocks noGrp="1"/>
          </p:cNvSpPr>
          <p:nvPr>
            <p:ph type="title"/>
          </p:nvPr>
        </p:nvSpPr>
        <p:spPr>
          <a:xfrm>
            <a:off x="838200" y="377505"/>
            <a:ext cx="10515600" cy="1313183"/>
          </a:xfrm>
        </p:spPr>
        <p:txBody>
          <a:bodyPr/>
          <a:lstStyle/>
          <a:p>
            <a:r>
              <a:rPr lang="en-US" b="1" dirty="0">
                <a:solidFill>
                  <a:schemeClr val="accent2"/>
                </a:solidFill>
              </a:rPr>
              <a:t>Second Simulation: Hydraulic Conductivity</a:t>
            </a:r>
          </a:p>
        </p:txBody>
      </p:sp>
      <p:pic>
        <p:nvPicPr>
          <p:cNvPr id="4" name="Picture 3" descr="A graph with a line&#10;&#10;Description automatically generated">
            <a:extLst>
              <a:ext uri="{FF2B5EF4-FFF2-40B4-BE49-F238E27FC236}">
                <a16:creationId xmlns:a16="http://schemas.microsoft.com/office/drawing/2014/main" id="{39FF5980-596E-EA4F-AD7A-93C58EF8C750}"/>
              </a:ext>
            </a:extLst>
          </p:cNvPr>
          <p:cNvPicPr>
            <a:picLocks noChangeAspect="1"/>
          </p:cNvPicPr>
          <p:nvPr/>
        </p:nvPicPr>
        <p:blipFill>
          <a:blip r:embed="rId2"/>
          <a:stretch>
            <a:fillRect/>
          </a:stretch>
        </p:blipFill>
        <p:spPr>
          <a:xfrm>
            <a:off x="6278034" y="1817218"/>
            <a:ext cx="5325533" cy="3850098"/>
          </a:xfrm>
          <a:prstGeom prst="rect">
            <a:avLst/>
          </a:prstGeom>
        </p:spPr>
      </p:pic>
    </p:spTree>
    <p:extLst>
      <p:ext uri="{BB962C8B-B14F-4D97-AF65-F5344CB8AC3E}">
        <p14:creationId xmlns:p14="http://schemas.microsoft.com/office/powerpoint/2010/main" val="345049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05BFE5-5A45-9D2B-6064-778F1544523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65DEA9-6329-6542-379F-1EFA948CDF3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dirty="0">
                <a:solidFill>
                  <a:schemeClr val="accent2"/>
                </a:solidFill>
                <a:latin typeface="+mj-lt"/>
                <a:ea typeface="+mj-ea"/>
                <a:cs typeface="+mj-cs"/>
              </a:rPr>
              <a:t>Range of Error For K</a:t>
            </a:r>
          </a:p>
        </p:txBody>
      </p:sp>
      <p:sp>
        <p:nvSpPr>
          <p:cNvPr id="4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2698B571-E617-954A-4BCF-531B0F0D7F6B}"/>
              </a:ext>
            </a:extLst>
          </p:cNvPr>
          <p:cNvSpPr>
            <a:spLocks noGrp="1"/>
          </p:cNvSpPr>
          <p:nvPr>
            <p:ph idx="1"/>
          </p:nvPr>
        </p:nvSpPr>
        <p:spPr>
          <a:xfrm>
            <a:off x="630936" y="2807208"/>
            <a:ext cx="3429000" cy="3410712"/>
          </a:xfrm>
        </p:spPr>
        <p:txBody>
          <a:bodyPr vert="horz" lIns="91440" tIns="45720" rIns="91440" bIns="45720" rtlCol="0" anchor="t">
            <a:normAutofit/>
          </a:bodyPr>
          <a:lstStyle/>
          <a:p>
            <a:pPr>
              <a:spcAft>
                <a:spcPts val="600"/>
              </a:spcAft>
            </a:pPr>
            <a:endParaRPr lang="en-US" sz="2000" b="1" dirty="0"/>
          </a:p>
          <a:p>
            <a:pPr marL="0" indent="0">
              <a:spcAft>
                <a:spcPts val="600"/>
              </a:spcAft>
              <a:buNone/>
            </a:pPr>
            <a:r>
              <a:rPr lang="en-US" sz="2000" b="0" i="0" u="none" strike="noStrike" dirty="0">
                <a:effectLst/>
              </a:rPr>
              <a:t>Focus on the hydraulic conductivity values between 1.00E-13 m/</a:t>
            </a:r>
            <a:r>
              <a:rPr lang="en-US" sz="2000" dirty="0"/>
              <a:t>hr </a:t>
            </a:r>
            <a:r>
              <a:rPr lang="en-US" sz="2000" b="0" i="0" u="none" strike="noStrike" dirty="0">
                <a:effectLst/>
              </a:rPr>
              <a:t>and 0.36 m/hr given that the error are still within the 300</a:t>
            </a:r>
            <a:endParaRPr lang="en-US" sz="2000" b="1" dirty="0"/>
          </a:p>
          <a:p>
            <a:pPr>
              <a:spcAft>
                <a:spcPts val="600"/>
              </a:spcAft>
            </a:pPr>
            <a:endParaRPr lang="en-US" sz="2000" b="1" dirty="0"/>
          </a:p>
          <a:p>
            <a:pPr>
              <a:spcAft>
                <a:spcPts val="600"/>
              </a:spcAft>
            </a:pPr>
            <a:endParaRPr lang="en-US" sz="2000" b="1" dirty="0"/>
          </a:p>
          <a:p>
            <a:pPr>
              <a:spcAft>
                <a:spcPts val="600"/>
              </a:spcAft>
            </a:pPr>
            <a:endParaRPr lang="en-US" sz="2000" b="1" dirty="0"/>
          </a:p>
        </p:txBody>
      </p:sp>
      <p:pic>
        <p:nvPicPr>
          <p:cNvPr id="4" name="Picture 3" descr="A table of numbers with black and white text&#10;&#10;Description automatically generated">
            <a:extLst>
              <a:ext uri="{FF2B5EF4-FFF2-40B4-BE49-F238E27FC236}">
                <a16:creationId xmlns:a16="http://schemas.microsoft.com/office/drawing/2014/main" id="{387E095E-CB3C-6761-6FFD-B45964B03A9D}"/>
              </a:ext>
            </a:extLst>
          </p:cNvPr>
          <p:cNvPicPr>
            <a:picLocks noChangeAspect="1"/>
          </p:cNvPicPr>
          <p:nvPr/>
        </p:nvPicPr>
        <p:blipFill>
          <a:blip r:embed="rId2"/>
          <a:stretch>
            <a:fillRect/>
          </a:stretch>
        </p:blipFill>
        <p:spPr>
          <a:xfrm>
            <a:off x="4642631" y="639520"/>
            <a:ext cx="6903720" cy="5436679"/>
          </a:xfrm>
          <a:prstGeom prst="rect">
            <a:avLst/>
          </a:prstGeom>
        </p:spPr>
      </p:pic>
    </p:spTree>
    <p:extLst>
      <p:ext uri="{BB962C8B-B14F-4D97-AF65-F5344CB8AC3E}">
        <p14:creationId xmlns:p14="http://schemas.microsoft.com/office/powerpoint/2010/main" val="1804671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ED03-FA6A-14C0-850B-25CC897ED473}"/>
              </a:ext>
            </a:extLst>
          </p:cNvPr>
          <p:cNvSpPr>
            <a:spLocks noGrp="1"/>
          </p:cNvSpPr>
          <p:nvPr>
            <p:ph type="title"/>
          </p:nvPr>
        </p:nvSpPr>
        <p:spPr/>
        <p:txBody>
          <a:bodyPr/>
          <a:lstStyle/>
          <a:p>
            <a:r>
              <a:rPr lang="en-US" b="1" dirty="0">
                <a:solidFill>
                  <a:schemeClr val="accent2"/>
                </a:solidFill>
              </a:rPr>
              <a:t>Third Simulation: Hydraulic Conductivity</a:t>
            </a:r>
          </a:p>
        </p:txBody>
      </p:sp>
      <p:sp>
        <p:nvSpPr>
          <p:cNvPr id="3" name="Content Placeholder 2">
            <a:extLst>
              <a:ext uri="{FF2B5EF4-FFF2-40B4-BE49-F238E27FC236}">
                <a16:creationId xmlns:a16="http://schemas.microsoft.com/office/drawing/2014/main" id="{4E06CC8F-9367-2B98-74B0-644B4C55EE7C}"/>
              </a:ext>
            </a:extLst>
          </p:cNvPr>
          <p:cNvSpPr>
            <a:spLocks noGrp="1"/>
          </p:cNvSpPr>
          <p:nvPr>
            <p:ph idx="1"/>
          </p:nvPr>
        </p:nvSpPr>
        <p:spPr>
          <a:xfrm>
            <a:off x="653450" y="2627628"/>
            <a:ext cx="4961467" cy="2054438"/>
          </a:xfrm>
        </p:spPr>
        <p:txBody>
          <a:bodyPr>
            <a:normAutofit/>
          </a:bodyPr>
          <a:lstStyle/>
          <a:p>
            <a:pPr marL="0" indent="0" algn="just">
              <a:buNone/>
            </a:pPr>
            <a:r>
              <a:rPr lang="en-US" dirty="0">
                <a:solidFill>
                  <a:schemeClr val="accent2"/>
                </a:solidFill>
                <a:latin typeface="Aptos" panose="020B0004020202020204" pitchFamily="34" charset="0"/>
              </a:rPr>
              <a:t>  Range of the third simulation </a:t>
            </a:r>
          </a:p>
          <a:p>
            <a:pPr marL="0" indent="0" algn="just">
              <a:buNone/>
            </a:pPr>
            <a:r>
              <a:rPr lang="en-US" dirty="0">
                <a:latin typeface="Aptos" panose="020B0004020202020204" pitchFamily="34" charset="0"/>
              </a:rPr>
              <a:t>   Kmin = 3.6 x 10</a:t>
            </a:r>
            <a:r>
              <a:rPr lang="en-US" baseline="30000" dirty="0">
                <a:latin typeface="Aptos" panose="020B0004020202020204" pitchFamily="34" charset="0"/>
              </a:rPr>
              <a:t>-10</a:t>
            </a:r>
            <a:r>
              <a:rPr lang="en-US" dirty="0">
                <a:latin typeface="Aptos" panose="020B0004020202020204" pitchFamily="34" charset="0"/>
              </a:rPr>
              <a:t> m/hr</a:t>
            </a:r>
          </a:p>
          <a:p>
            <a:pPr marL="0" indent="0" algn="just">
              <a:buNone/>
            </a:pPr>
            <a:r>
              <a:rPr lang="en-US" dirty="0">
                <a:latin typeface="Aptos" panose="020B0004020202020204" pitchFamily="34" charset="0"/>
              </a:rPr>
              <a:t>   Kmax =  0.36 m/hr</a:t>
            </a:r>
          </a:p>
          <a:p>
            <a:pPr marL="0" indent="0" algn="just">
              <a:buNone/>
            </a:pPr>
            <a:endParaRPr lang="en-US" dirty="0"/>
          </a:p>
        </p:txBody>
      </p:sp>
      <p:pic>
        <p:nvPicPr>
          <p:cNvPr id="7" name="Picture 6" descr="A graph with blue dots&#10;&#10;Description automatically generated">
            <a:extLst>
              <a:ext uri="{FF2B5EF4-FFF2-40B4-BE49-F238E27FC236}">
                <a16:creationId xmlns:a16="http://schemas.microsoft.com/office/drawing/2014/main" id="{6E52204E-4E14-C528-4EA6-B872E74C917B}"/>
              </a:ext>
            </a:extLst>
          </p:cNvPr>
          <p:cNvPicPr>
            <a:picLocks noChangeAspect="1"/>
          </p:cNvPicPr>
          <p:nvPr/>
        </p:nvPicPr>
        <p:blipFill>
          <a:blip r:embed="rId3"/>
          <a:srcRect t="1017" b="-1"/>
          <a:stretch/>
        </p:blipFill>
        <p:spPr>
          <a:xfrm>
            <a:off x="6096000" y="1921933"/>
            <a:ext cx="5708650" cy="3985338"/>
          </a:xfrm>
          <a:prstGeom prst="rect">
            <a:avLst/>
          </a:prstGeom>
        </p:spPr>
      </p:pic>
    </p:spTree>
    <p:extLst>
      <p:ext uri="{BB962C8B-B14F-4D97-AF65-F5344CB8AC3E}">
        <p14:creationId xmlns:p14="http://schemas.microsoft.com/office/powerpoint/2010/main" val="3450042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4DD78A-C82C-A705-B039-FB1641222FDC}"/>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E23C99-5BAB-EFAC-4495-51BAC6677153}"/>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dirty="0">
                <a:latin typeface="+mj-lt"/>
                <a:ea typeface="+mj-ea"/>
                <a:cs typeface="+mj-cs"/>
              </a:rPr>
              <a:t>Range of Error For K</a:t>
            </a:r>
          </a:p>
        </p:txBody>
      </p:sp>
      <p:sp>
        <p:nvSpPr>
          <p:cNvPr id="5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9EC2006-E19A-1CD7-710F-B9252CA2C85B}"/>
              </a:ext>
            </a:extLst>
          </p:cNvPr>
          <p:cNvSpPr>
            <a:spLocks noGrp="1"/>
          </p:cNvSpPr>
          <p:nvPr>
            <p:ph idx="1"/>
          </p:nvPr>
        </p:nvSpPr>
        <p:spPr>
          <a:xfrm>
            <a:off x="699587" y="3220302"/>
            <a:ext cx="4818888" cy="3547872"/>
          </a:xfrm>
        </p:spPr>
        <p:txBody>
          <a:bodyPr vert="horz" lIns="91440" tIns="45720" rIns="91440" bIns="45720" rtlCol="0" anchor="t">
            <a:normAutofit/>
          </a:bodyPr>
          <a:lstStyle/>
          <a:p>
            <a:pPr marL="0" indent="0">
              <a:spcAft>
                <a:spcPts val="600"/>
              </a:spcAft>
              <a:buNone/>
            </a:pPr>
            <a:r>
              <a:rPr lang="en-US" sz="2200" b="0" i="0" u="none" strike="noStrike" dirty="0">
                <a:effectLst/>
              </a:rPr>
              <a:t>Focus on the hydraulic conductivity values between 1.00E-5 m/</a:t>
            </a:r>
            <a:r>
              <a:rPr lang="en-US" sz="2200" dirty="0"/>
              <a:t>hr </a:t>
            </a:r>
            <a:r>
              <a:rPr lang="en-US" sz="2200" b="0" i="0" u="none" strike="noStrike" dirty="0">
                <a:effectLst/>
              </a:rPr>
              <a:t>and 0.005 m/hr</a:t>
            </a:r>
            <a:endParaRPr lang="en-US" sz="2200" b="1" dirty="0"/>
          </a:p>
          <a:p>
            <a:pPr>
              <a:spcAft>
                <a:spcPts val="600"/>
              </a:spcAft>
            </a:pPr>
            <a:endParaRPr lang="en-US" sz="2200" b="1" dirty="0"/>
          </a:p>
          <a:p>
            <a:pPr>
              <a:spcAft>
                <a:spcPts val="600"/>
              </a:spcAft>
            </a:pPr>
            <a:endParaRPr lang="en-US" sz="2200" b="1" dirty="0"/>
          </a:p>
        </p:txBody>
      </p:sp>
      <p:pic>
        <p:nvPicPr>
          <p:cNvPr id="7" name="Picture 6" descr="A table of numbers and symbols&#10;&#10;Description automatically generated">
            <a:extLst>
              <a:ext uri="{FF2B5EF4-FFF2-40B4-BE49-F238E27FC236}">
                <a16:creationId xmlns:a16="http://schemas.microsoft.com/office/drawing/2014/main" id="{CF67B52C-8DD4-6DD3-187B-05CFFBBC94B2}"/>
              </a:ext>
            </a:extLst>
          </p:cNvPr>
          <p:cNvPicPr>
            <a:picLocks noChangeAspect="1"/>
          </p:cNvPicPr>
          <p:nvPr/>
        </p:nvPicPr>
        <p:blipFill>
          <a:blip r:embed="rId2"/>
          <a:stretch>
            <a:fillRect/>
          </a:stretch>
        </p:blipFill>
        <p:spPr>
          <a:xfrm>
            <a:off x="5628217" y="1255183"/>
            <a:ext cx="5791387" cy="4653195"/>
          </a:xfrm>
          <a:prstGeom prst="rect">
            <a:avLst/>
          </a:prstGeom>
        </p:spPr>
      </p:pic>
    </p:spTree>
    <p:extLst>
      <p:ext uri="{BB962C8B-B14F-4D97-AF65-F5344CB8AC3E}">
        <p14:creationId xmlns:p14="http://schemas.microsoft.com/office/powerpoint/2010/main" val="2851786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EC3DE-F9A1-A28A-509D-2E7AA5B26C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EB1AB-35FE-5D0A-D95C-C36D63A8A63B}"/>
              </a:ext>
            </a:extLst>
          </p:cNvPr>
          <p:cNvSpPr>
            <a:spLocks noGrp="1"/>
          </p:cNvSpPr>
          <p:nvPr>
            <p:ph idx="1"/>
          </p:nvPr>
        </p:nvSpPr>
        <p:spPr>
          <a:xfrm>
            <a:off x="838200" y="2810932"/>
            <a:ext cx="4910668" cy="1557867"/>
          </a:xfrm>
        </p:spPr>
        <p:txBody>
          <a:bodyPr>
            <a:normAutofit/>
          </a:bodyPr>
          <a:lstStyle/>
          <a:p>
            <a:pPr marL="0" indent="0" algn="just">
              <a:buNone/>
            </a:pPr>
            <a:r>
              <a:rPr lang="en-US" dirty="0">
                <a:solidFill>
                  <a:schemeClr val="accent2"/>
                </a:solidFill>
                <a:latin typeface="Aptos" panose="020B0004020202020204" pitchFamily="34" charset="0"/>
              </a:rPr>
              <a:t>Range of the fourth simulation</a:t>
            </a:r>
          </a:p>
          <a:p>
            <a:pPr marL="0" indent="0" algn="just">
              <a:buNone/>
            </a:pPr>
            <a:r>
              <a:rPr lang="en-US" dirty="0">
                <a:latin typeface="Aptos" panose="020B0004020202020204" pitchFamily="34" charset="0"/>
              </a:rPr>
              <a:t>Kmin = 0.00001 m/hr</a:t>
            </a:r>
          </a:p>
          <a:p>
            <a:pPr marL="0" indent="0" algn="just">
              <a:buNone/>
            </a:pPr>
            <a:r>
              <a:rPr lang="en-US" dirty="0">
                <a:latin typeface="Aptos" panose="020B0004020202020204" pitchFamily="34" charset="0"/>
              </a:rPr>
              <a:t>Kmax =  0.005 m/hr</a:t>
            </a: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algn="just"/>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A21F52FD-F05E-B7EA-A1D5-FEF6E07C6190}"/>
              </a:ext>
            </a:extLst>
          </p:cNvPr>
          <p:cNvSpPr>
            <a:spLocks noGrp="1"/>
          </p:cNvSpPr>
          <p:nvPr>
            <p:ph type="title"/>
          </p:nvPr>
        </p:nvSpPr>
        <p:spPr>
          <a:xfrm>
            <a:off x="838200" y="377505"/>
            <a:ext cx="10515600" cy="1313183"/>
          </a:xfrm>
        </p:spPr>
        <p:txBody>
          <a:bodyPr/>
          <a:lstStyle/>
          <a:p>
            <a:r>
              <a:rPr lang="en-US" b="1" dirty="0">
                <a:solidFill>
                  <a:schemeClr val="accent2"/>
                </a:solidFill>
              </a:rPr>
              <a:t>Fourth Simulation: Hydraulic Conductivity</a:t>
            </a:r>
          </a:p>
        </p:txBody>
      </p:sp>
      <p:pic>
        <p:nvPicPr>
          <p:cNvPr id="4" name="Picture 3" descr="A graph showing the value of a number of points&#10;&#10;Description automatically generated with medium confidence">
            <a:extLst>
              <a:ext uri="{FF2B5EF4-FFF2-40B4-BE49-F238E27FC236}">
                <a16:creationId xmlns:a16="http://schemas.microsoft.com/office/drawing/2014/main" id="{1ACE81B5-5C78-7931-D3D6-D51DE5CFC9A9}"/>
              </a:ext>
            </a:extLst>
          </p:cNvPr>
          <p:cNvPicPr>
            <a:picLocks noChangeAspect="1"/>
          </p:cNvPicPr>
          <p:nvPr/>
        </p:nvPicPr>
        <p:blipFill>
          <a:blip r:embed="rId2"/>
          <a:stretch>
            <a:fillRect/>
          </a:stretch>
        </p:blipFill>
        <p:spPr>
          <a:xfrm>
            <a:off x="6096000" y="1829856"/>
            <a:ext cx="5005152" cy="3520017"/>
          </a:xfrm>
          <a:prstGeom prst="rect">
            <a:avLst/>
          </a:prstGeom>
        </p:spPr>
      </p:pic>
    </p:spTree>
    <p:extLst>
      <p:ext uri="{BB962C8B-B14F-4D97-AF65-F5344CB8AC3E}">
        <p14:creationId xmlns:p14="http://schemas.microsoft.com/office/powerpoint/2010/main" val="570957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875C63-4B6C-5A43-5F31-F812CB9C4E74}"/>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F3EFF0F1-61F3-4FF1-30A8-56CD208F4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C8283D-179B-13A1-A005-5B686E9BB6B9}"/>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b="1" kern="1200">
                <a:latin typeface="+mj-lt"/>
                <a:ea typeface="+mj-ea"/>
                <a:cs typeface="+mj-cs"/>
              </a:rPr>
              <a:t>Range of Error For K</a:t>
            </a:r>
          </a:p>
        </p:txBody>
      </p:sp>
      <p:sp>
        <p:nvSpPr>
          <p:cNvPr id="54" name="sketch line">
            <a:extLst>
              <a:ext uri="{FF2B5EF4-FFF2-40B4-BE49-F238E27FC236}">
                <a16:creationId xmlns:a16="http://schemas.microsoft.com/office/drawing/2014/main" id="{2F609A1D-23A3-9015-4C9D-7186B8FDF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18263A9-5CB1-48F8-9C07-A7952AB9B283}"/>
              </a:ext>
            </a:extLst>
          </p:cNvPr>
          <p:cNvSpPr>
            <a:spLocks noGrp="1"/>
          </p:cNvSpPr>
          <p:nvPr>
            <p:ph idx="1"/>
          </p:nvPr>
        </p:nvSpPr>
        <p:spPr>
          <a:xfrm>
            <a:off x="630936" y="2660904"/>
            <a:ext cx="4818888" cy="1335025"/>
          </a:xfrm>
        </p:spPr>
        <p:txBody>
          <a:bodyPr vert="horz" lIns="91440" tIns="45720" rIns="91440" bIns="45720" rtlCol="0" anchor="t">
            <a:normAutofit/>
          </a:bodyPr>
          <a:lstStyle/>
          <a:p>
            <a:pPr marL="0" indent="0">
              <a:spcAft>
                <a:spcPts val="600"/>
              </a:spcAft>
              <a:buNone/>
            </a:pPr>
            <a:r>
              <a:rPr lang="en-US" sz="2200" b="0" i="0" u="none" strike="noStrike" dirty="0">
                <a:effectLst/>
              </a:rPr>
              <a:t>Focus on the hydraulic conductivity values between 1.00E-5 m/</a:t>
            </a:r>
            <a:r>
              <a:rPr lang="en-US" sz="2200" dirty="0"/>
              <a:t>hr </a:t>
            </a:r>
            <a:r>
              <a:rPr lang="en-US" sz="2200" b="0" i="0" u="none" strike="noStrike" dirty="0">
                <a:effectLst/>
              </a:rPr>
              <a:t>and 0.1 m/hr</a:t>
            </a:r>
            <a:endParaRPr lang="en-US" sz="2200" b="1" dirty="0"/>
          </a:p>
          <a:p>
            <a:pPr marL="0" indent="0">
              <a:spcAft>
                <a:spcPts val="600"/>
              </a:spcAft>
              <a:buNone/>
            </a:pPr>
            <a:endParaRPr lang="en-US" sz="2200" b="1" dirty="0"/>
          </a:p>
          <a:p>
            <a:pPr>
              <a:spcAft>
                <a:spcPts val="600"/>
              </a:spcAft>
            </a:pPr>
            <a:endParaRPr lang="en-US" sz="2200" b="1" dirty="0"/>
          </a:p>
        </p:txBody>
      </p:sp>
      <p:pic>
        <p:nvPicPr>
          <p:cNvPr id="7" name="Picture 6" descr="A table of numbers and symbols&#10;&#10;Description automatically generated">
            <a:extLst>
              <a:ext uri="{FF2B5EF4-FFF2-40B4-BE49-F238E27FC236}">
                <a16:creationId xmlns:a16="http://schemas.microsoft.com/office/drawing/2014/main" id="{E93361F0-F985-C250-68C5-5649B6745EEC}"/>
              </a:ext>
            </a:extLst>
          </p:cNvPr>
          <p:cNvPicPr>
            <a:picLocks noChangeAspect="1"/>
          </p:cNvPicPr>
          <p:nvPr/>
        </p:nvPicPr>
        <p:blipFill>
          <a:blip r:embed="rId2"/>
          <a:stretch>
            <a:fillRect/>
          </a:stretch>
        </p:blipFill>
        <p:spPr>
          <a:xfrm>
            <a:off x="5628217" y="1255183"/>
            <a:ext cx="5791387" cy="4653195"/>
          </a:xfrm>
          <a:prstGeom prst="rect">
            <a:avLst/>
          </a:prstGeom>
        </p:spPr>
      </p:pic>
      <p:sp>
        <p:nvSpPr>
          <p:cNvPr id="3" name="TextBox 2">
            <a:extLst>
              <a:ext uri="{FF2B5EF4-FFF2-40B4-BE49-F238E27FC236}">
                <a16:creationId xmlns:a16="http://schemas.microsoft.com/office/drawing/2014/main" id="{B493EEB0-21F9-3396-0074-9ED82AF24622}"/>
              </a:ext>
            </a:extLst>
          </p:cNvPr>
          <p:cNvSpPr txBox="1"/>
          <p:nvPr/>
        </p:nvSpPr>
        <p:spPr>
          <a:xfrm>
            <a:off x="643278" y="5093646"/>
            <a:ext cx="2463989" cy="923330"/>
          </a:xfrm>
          <a:prstGeom prst="rect">
            <a:avLst/>
          </a:prstGeom>
          <a:noFill/>
        </p:spPr>
        <p:txBody>
          <a:bodyPr wrap="square" rtlCol="0">
            <a:spAutoFit/>
          </a:bodyPr>
          <a:lstStyle/>
          <a:p>
            <a:r>
              <a:rPr lang="en-US" b="1" dirty="0">
                <a:solidFill>
                  <a:schemeClr val="accent2"/>
                </a:solidFill>
              </a:rPr>
              <a:t>Additional notes are written on my notebook</a:t>
            </a:r>
          </a:p>
        </p:txBody>
      </p:sp>
    </p:spTree>
    <p:extLst>
      <p:ext uri="{BB962C8B-B14F-4D97-AF65-F5344CB8AC3E}">
        <p14:creationId xmlns:p14="http://schemas.microsoft.com/office/powerpoint/2010/main" val="2541342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F802-8C23-A08E-1677-7C0F53771A85}"/>
              </a:ext>
            </a:extLst>
          </p:cNvPr>
          <p:cNvSpPr>
            <a:spLocks noGrp="1"/>
          </p:cNvSpPr>
          <p:nvPr>
            <p:ph type="title"/>
          </p:nvPr>
        </p:nvSpPr>
        <p:spPr/>
        <p:txBody>
          <a:bodyPr/>
          <a:lstStyle/>
          <a:p>
            <a:r>
              <a:rPr lang="en-US" b="1" dirty="0">
                <a:solidFill>
                  <a:schemeClr val="accent2"/>
                </a:solidFill>
              </a:rPr>
              <a:t>Simulation: Prior Distribution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4502498-A4C8-2D98-A78B-B77E884E0581}"/>
                  </a:ext>
                </a:extLst>
              </p:cNvPr>
              <p:cNvSpPr>
                <a:spLocks noGrp="1"/>
              </p:cNvSpPr>
              <p:nvPr>
                <p:ph idx="1"/>
              </p:nvPr>
            </p:nvSpPr>
            <p:spPr/>
            <p:txBody>
              <a:bodyPr/>
              <a:lstStyle/>
              <a:p>
                <a:r>
                  <a:rPr lang="en-US" dirty="0"/>
                  <a:t>Defining a score for each hydraulic conductivity inverts the error value so smaller error get higher score</a:t>
                </a:r>
              </a:p>
              <a:p>
                <a:pPr marL="0" indent="0">
                  <a:buNone/>
                </a:pPr>
                <a:endParaRPr lang="en-US" dirty="0"/>
              </a:p>
              <a:p>
                <a:r>
                  <a:rPr lang="en-US" dirty="0"/>
                  <a:t>PMF (Probability Mass Function)</a:t>
                </a:r>
              </a:p>
              <a:p>
                <a:endParaRPr lang="en-US" dirty="0"/>
              </a:p>
              <a:p>
                <a:pPr marL="0" indent="0" algn="ctr">
                  <a:buNone/>
                </a:pPr>
                <a:r>
                  <a:rPr lang="en-US" dirty="0"/>
                  <a:t>pmf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𝑠𝑐𝑜𝑟𝑒</m:t>
                        </m:r>
                      </m:num>
                      <m:den>
                        <m:r>
                          <a:rPr lang="en-US" b="0" i="1" smtClean="0">
                            <a:latin typeface="Cambria Math" panose="02040503050406030204" pitchFamily="18" charset="0"/>
                          </a:rPr>
                          <m:t>𝑠𝑐𝑜𝑟𝑒</m:t>
                        </m:r>
                        <m:r>
                          <a:rPr lang="en-US" b="0" i="1" smtClean="0">
                            <a:latin typeface="Cambria Math" panose="02040503050406030204" pitchFamily="18" charset="0"/>
                          </a:rPr>
                          <m:t> </m:t>
                        </m:r>
                        <m:r>
                          <a:rPr lang="en-US" b="0" i="1" smtClean="0">
                            <a:latin typeface="Cambria Math" panose="02040503050406030204" pitchFamily="18" charset="0"/>
                          </a:rPr>
                          <m:t>𝑠𝑢𝑚</m:t>
                        </m:r>
                        <m:r>
                          <a:rPr lang="en-US" b="0" i="1" smtClean="0">
                            <a:latin typeface="Cambria Math" panose="02040503050406030204" pitchFamily="18" charset="0"/>
                          </a:rPr>
                          <m:t> </m:t>
                        </m:r>
                      </m:den>
                    </m:f>
                  </m:oMath>
                </a14:m>
                <a:endParaRPr lang="en-US" dirty="0"/>
              </a:p>
              <a:p>
                <a:pPr marL="0" indent="0" algn="ctr">
                  <a:buNone/>
                </a:pPr>
                <a:endParaRPr lang="en-US" dirty="0"/>
              </a:p>
              <a:p>
                <a:pPr marL="0" indent="0">
                  <a:buNone/>
                </a:pPr>
                <a:endParaRPr lang="en-US" dirty="0"/>
              </a:p>
              <a:p>
                <a:pPr marL="0" indent="0" algn="ctr">
                  <a:buNone/>
                </a:pPr>
                <a:endParaRPr lang="en-US" dirty="0"/>
              </a:p>
              <a:p>
                <a:pPr marL="0" indent="0" algn="ctr">
                  <a:buNone/>
                </a:pPr>
                <a:endParaRPr lang="en-US" dirty="0"/>
              </a:p>
            </p:txBody>
          </p:sp>
        </mc:Choice>
        <mc:Fallback>
          <p:sp>
            <p:nvSpPr>
              <p:cNvPr id="3" name="Content Placeholder 2">
                <a:extLst>
                  <a:ext uri="{FF2B5EF4-FFF2-40B4-BE49-F238E27FC236}">
                    <a16:creationId xmlns:a16="http://schemas.microsoft.com/office/drawing/2014/main" id="{F4502498-A4C8-2D98-A78B-B77E884E0581}"/>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US">
                    <a:noFill/>
                  </a:rPr>
                  <a:t> </a:t>
                </a:r>
              </a:p>
            </p:txBody>
          </p:sp>
        </mc:Fallback>
      </mc:AlternateContent>
    </p:spTree>
    <p:extLst>
      <p:ext uri="{BB962C8B-B14F-4D97-AF65-F5344CB8AC3E}">
        <p14:creationId xmlns:p14="http://schemas.microsoft.com/office/powerpoint/2010/main" val="1148809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F495A8-5C3B-1689-E141-5706EB172BE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dirty="0">
                <a:solidFill>
                  <a:schemeClr val="tx1"/>
                </a:solidFill>
                <a:latin typeface="+mj-lt"/>
                <a:ea typeface="+mj-ea"/>
                <a:cs typeface="+mj-cs"/>
              </a:rPr>
              <a:t>Prior Distribution Code</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program&#10;&#10;Description automatically generated">
            <a:extLst>
              <a:ext uri="{FF2B5EF4-FFF2-40B4-BE49-F238E27FC236}">
                <a16:creationId xmlns:a16="http://schemas.microsoft.com/office/drawing/2014/main" id="{6E568B01-2886-FAD7-1F21-B72082DC8E9C}"/>
              </a:ext>
            </a:extLst>
          </p:cNvPr>
          <p:cNvPicPr>
            <a:picLocks noGrp="1" noChangeAspect="1"/>
          </p:cNvPicPr>
          <p:nvPr>
            <p:ph idx="1"/>
          </p:nvPr>
        </p:nvPicPr>
        <p:blipFill>
          <a:blip r:embed="rId2"/>
          <a:stretch>
            <a:fillRect/>
          </a:stretch>
        </p:blipFill>
        <p:spPr>
          <a:xfrm>
            <a:off x="4654296" y="1295991"/>
            <a:ext cx="7214616" cy="4238586"/>
          </a:xfrm>
          <a:prstGeom prst="rect">
            <a:avLst/>
          </a:prstGeom>
        </p:spPr>
      </p:pic>
      <p:sp>
        <p:nvSpPr>
          <p:cNvPr id="6" name="TextBox 5">
            <a:extLst>
              <a:ext uri="{FF2B5EF4-FFF2-40B4-BE49-F238E27FC236}">
                <a16:creationId xmlns:a16="http://schemas.microsoft.com/office/drawing/2014/main" id="{B362B22C-6B33-7C90-5E83-2F92469347ED}"/>
              </a:ext>
            </a:extLst>
          </p:cNvPr>
          <p:cNvSpPr txBox="1"/>
          <p:nvPr/>
        </p:nvSpPr>
        <p:spPr>
          <a:xfrm>
            <a:off x="855133" y="5274733"/>
            <a:ext cx="2743200" cy="646331"/>
          </a:xfrm>
          <a:prstGeom prst="rect">
            <a:avLst/>
          </a:prstGeom>
          <a:noFill/>
        </p:spPr>
        <p:txBody>
          <a:bodyPr wrap="square" rtlCol="0">
            <a:spAutoFit/>
          </a:bodyPr>
          <a:lstStyle/>
          <a:p>
            <a:r>
              <a:rPr lang="en-US" b="1" dirty="0">
                <a:solidFill>
                  <a:schemeClr val="accent2"/>
                </a:solidFill>
              </a:rPr>
              <a:t>More notes are written on my notebook</a:t>
            </a:r>
          </a:p>
        </p:txBody>
      </p:sp>
    </p:spTree>
    <p:extLst>
      <p:ext uri="{BB962C8B-B14F-4D97-AF65-F5344CB8AC3E}">
        <p14:creationId xmlns:p14="http://schemas.microsoft.com/office/powerpoint/2010/main" val="2547544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6BA36D-DAC5-B158-8D82-7F78D74B24D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b="1" kern="1200">
                <a:solidFill>
                  <a:schemeClr val="tx1"/>
                </a:solidFill>
                <a:latin typeface="+mj-lt"/>
                <a:ea typeface="+mj-ea"/>
                <a:cs typeface="+mj-cs"/>
              </a:rPr>
              <a:t>Fourth Simulation: Prior Distribution</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67B1226B-4A34-D1CD-0544-608A5DB95D99}"/>
              </a:ext>
            </a:extLst>
          </p:cNvPr>
          <p:cNvPicPr>
            <a:picLocks noGrp="1" noChangeAspect="1"/>
          </p:cNvPicPr>
          <p:nvPr>
            <p:ph idx="1"/>
          </p:nvPr>
        </p:nvPicPr>
        <p:blipFill>
          <a:blip r:embed="rId2"/>
          <a:stretch>
            <a:fillRect/>
          </a:stretch>
        </p:blipFill>
        <p:spPr>
          <a:xfrm>
            <a:off x="4654296" y="962315"/>
            <a:ext cx="7214616" cy="4905938"/>
          </a:xfrm>
          <a:prstGeom prst="rect">
            <a:avLst/>
          </a:prstGeom>
        </p:spPr>
      </p:pic>
      <p:pic>
        <p:nvPicPr>
          <p:cNvPr id="6" name="Content Placeholder 4" descr="A graph of a number of numbers&#10;&#10;Description automatically generated with medium confidence">
            <a:extLst>
              <a:ext uri="{FF2B5EF4-FFF2-40B4-BE49-F238E27FC236}">
                <a16:creationId xmlns:a16="http://schemas.microsoft.com/office/drawing/2014/main" id="{57BC9456-FF44-8E2B-E805-4D2F575BA4C4}"/>
              </a:ext>
            </a:extLst>
          </p:cNvPr>
          <p:cNvPicPr>
            <a:picLocks noChangeAspect="1"/>
          </p:cNvPicPr>
          <p:nvPr/>
        </p:nvPicPr>
        <p:blipFill>
          <a:blip r:embed="rId2"/>
          <a:stretch>
            <a:fillRect/>
          </a:stretch>
        </p:blipFill>
        <p:spPr>
          <a:xfrm>
            <a:off x="4594038" y="976031"/>
            <a:ext cx="7214616" cy="4905938"/>
          </a:xfrm>
          <a:prstGeom prst="rect">
            <a:avLst/>
          </a:prstGeom>
        </p:spPr>
      </p:pic>
    </p:spTree>
    <p:extLst>
      <p:ext uri="{BB962C8B-B14F-4D97-AF65-F5344CB8AC3E}">
        <p14:creationId xmlns:p14="http://schemas.microsoft.com/office/powerpoint/2010/main" val="74091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5D0F-36C3-7C1A-2A14-66C4B6747ECC}"/>
              </a:ext>
            </a:extLst>
          </p:cNvPr>
          <p:cNvSpPr>
            <a:spLocks noGrp="1"/>
          </p:cNvSpPr>
          <p:nvPr>
            <p:ph type="title"/>
          </p:nvPr>
        </p:nvSpPr>
        <p:spPr/>
        <p:txBody>
          <a:bodyPr/>
          <a:lstStyle/>
          <a:p>
            <a:r>
              <a:rPr lang="en-US" b="1" dirty="0">
                <a:solidFill>
                  <a:schemeClr val="accent2"/>
                </a:solidFill>
              </a:rPr>
              <a:t>Objective </a:t>
            </a:r>
          </a:p>
        </p:txBody>
      </p:sp>
      <p:sp>
        <p:nvSpPr>
          <p:cNvPr id="3" name="Content Placeholder 2">
            <a:extLst>
              <a:ext uri="{FF2B5EF4-FFF2-40B4-BE49-F238E27FC236}">
                <a16:creationId xmlns:a16="http://schemas.microsoft.com/office/drawing/2014/main" id="{C47FE02A-552F-C837-83F1-E0D53885DD31}"/>
              </a:ext>
            </a:extLst>
          </p:cNvPr>
          <p:cNvSpPr>
            <a:spLocks noGrp="1"/>
          </p:cNvSpPr>
          <p:nvPr>
            <p:ph idx="1"/>
          </p:nvPr>
        </p:nvSpPr>
        <p:spPr>
          <a:xfrm>
            <a:off x="838200" y="1998550"/>
            <a:ext cx="10515600" cy="1498488"/>
          </a:xfrm>
        </p:spPr>
        <p:txBody>
          <a:bodyPr>
            <a:normAutofit lnSpcReduction="10000"/>
          </a:bodyPr>
          <a:lstStyle/>
          <a:p>
            <a:pPr marL="0" indent="0" algn="just">
              <a:buNone/>
            </a:pPr>
            <a:r>
              <a:rPr lang="en-US" b="0" i="0" u="none" strike="noStrike" dirty="0">
                <a:solidFill>
                  <a:srgbClr val="000000"/>
                </a:solidFill>
                <a:effectLst/>
                <a:latin typeface="-webkit-standard"/>
              </a:rPr>
              <a:t>The objective is to match the simulated data to the observed data by varying parameters and building the prior distribution.</a:t>
            </a:r>
            <a:br>
              <a:rPr lang="en-US" dirty="0"/>
            </a:br>
            <a:r>
              <a:rPr lang="en-US" b="0" i="0" u="none" strike="noStrike" dirty="0">
                <a:solidFill>
                  <a:srgbClr val="000000"/>
                </a:solidFill>
                <a:effectLst/>
                <a:latin typeface="-webkit-standard"/>
              </a:rPr>
              <a:t>Today, the focus is on hydraulic conductivity and its alignment with the observed data.</a:t>
            </a:r>
          </a:p>
          <a:p>
            <a:pPr marL="0" indent="0">
              <a:buNone/>
            </a:pPr>
            <a:endParaRPr lang="en-US" dirty="0"/>
          </a:p>
        </p:txBody>
      </p:sp>
    </p:spTree>
    <p:extLst>
      <p:ext uri="{BB962C8B-B14F-4D97-AF65-F5344CB8AC3E}">
        <p14:creationId xmlns:p14="http://schemas.microsoft.com/office/powerpoint/2010/main" val="3670081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24D0C-7496-275A-C0DF-3B8E8AA503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C3BA9-80D3-4DDC-3F39-9BFE27B3EB60}"/>
              </a:ext>
            </a:extLst>
          </p:cNvPr>
          <p:cNvSpPr>
            <a:spLocks noGrp="1"/>
          </p:cNvSpPr>
          <p:nvPr>
            <p:ph idx="1"/>
          </p:nvPr>
        </p:nvSpPr>
        <p:spPr>
          <a:xfrm>
            <a:off x="1253066" y="2869350"/>
            <a:ext cx="4495800" cy="1998983"/>
          </a:xfrm>
        </p:spPr>
        <p:txBody>
          <a:bodyPr>
            <a:normAutofit/>
          </a:bodyPr>
          <a:lstStyle/>
          <a:p>
            <a:pPr marL="0" indent="0" algn="just">
              <a:buNone/>
            </a:pPr>
            <a:r>
              <a:rPr lang="en-US" dirty="0">
                <a:latin typeface="Aptos" panose="020B0004020202020204" pitchFamily="34" charset="0"/>
              </a:rPr>
              <a:t>Kmin = 0.00001 m/hr</a:t>
            </a:r>
          </a:p>
          <a:p>
            <a:pPr marL="0" indent="0" algn="just">
              <a:buNone/>
            </a:pPr>
            <a:r>
              <a:rPr lang="en-US" dirty="0">
                <a:latin typeface="Aptos" panose="020B0004020202020204" pitchFamily="34" charset="0"/>
              </a:rPr>
              <a:t>Kmax =  0.1 m/hr</a:t>
            </a:r>
          </a:p>
          <a:p>
            <a:pPr marL="0" indent="0" algn="just">
              <a:buNone/>
            </a:pPr>
            <a:r>
              <a:rPr lang="en-US" dirty="0">
                <a:latin typeface="Aptos" panose="020B0004020202020204" pitchFamily="34" charset="0"/>
              </a:rPr>
              <a:t>simulation : 200</a:t>
            </a: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algn="just"/>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F7F1A70C-E63D-6603-357D-063FDB114D85}"/>
              </a:ext>
            </a:extLst>
          </p:cNvPr>
          <p:cNvSpPr>
            <a:spLocks noGrp="1"/>
          </p:cNvSpPr>
          <p:nvPr>
            <p:ph type="title"/>
          </p:nvPr>
        </p:nvSpPr>
        <p:spPr>
          <a:xfrm>
            <a:off x="838200" y="377505"/>
            <a:ext cx="10515600" cy="1313183"/>
          </a:xfrm>
        </p:spPr>
        <p:txBody>
          <a:bodyPr/>
          <a:lstStyle/>
          <a:p>
            <a:r>
              <a:rPr lang="en-US" b="1" dirty="0">
                <a:solidFill>
                  <a:schemeClr val="accent2"/>
                </a:solidFill>
              </a:rPr>
              <a:t>Fifth Simulation: Hydraulic Conductivity</a:t>
            </a:r>
          </a:p>
        </p:txBody>
      </p:sp>
      <p:pic>
        <p:nvPicPr>
          <p:cNvPr id="4" name="Picture 3" descr="A graph showing the value of a number of points&#10;&#10;Description automatically generated with medium confidence">
            <a:extLst>
              <a:ext uri="{FF2B5EF4-FFF2-40B4-BE49-F238E27FC236}">
                <a16:creationId xmlns:a16="http://schemas.microsoft.com/office/drawing/2014/main" id="{24E0EA43-9BF7-F8E1-39B4-F966CEAE4F13}"/>
              </a:ext>
            </a:extLst>
          </p:cNvPr>
          <p:cNvPicPr>
            <a:picLocks noChangeAspect="1"/>
          </p:cNvPicPr>
          <p:nvPr/>
        </p:nvPicPr>
        <p:blipFill>
          <a:blip r:embed="rId2"/>
          <a:stretch>
            <a:fillRect/>
          </a:stretch>
        </p:blipFill>
        <p:spPr>
          <a:xfrm>
            <a:off x="6705600" y="2238090"/>
            <a:ext cx="4715933" cy="3504426"/>
          </a:xfrm>
          <a:prstGeom prst="rect">
            <a:avLst/>
          </a:prstGeom>
        </p:spPr>
      </p:pic>
    </p:spTree>
    <p:extLst>
      <p:ext uri="{BB962C8B-B14F-4D97-AF65-F5344CB8AC3E}">
        <p14:creationId xmlns:p14="http://schemas.microsoft.com/office/powerpoint/2010/main" val="22438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1DA3AE-4980-58B0-619F-8274310291A5}"/>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E8E255-05D9-F782-D2EC-73D67BD7020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b="1" kern="1200">
                <a:latin typeface="+mj-lt"/>
                <a:ea typeface="+mj-ea"/>
                <a:cs typeface="+mj-cs"/>
              </a:rPr>
              <a:t>Range of Error For K</a:t>
            </a:r>
          </a:p>
        </p:txBody>
      </p:sp>
      <p:sp>
        <p:nvSpPr>
          <p:cNvPr id="57"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87A0FB5-0413-2196-171F-9B9ECF3F496B}"/>
              </a:ext>
            </a:extLst>
          </p:cNvPr>
          <p:cNvSpPr>
            <a:spLocks noGrp="1"/>
          </p:cNvSpPr>
          <p:nvPr>
            <p:ph idx="1"/>
          </p:nvPr>
        </p:nvSpPr>
        <p:spPr>
          <a:xfrm>
            <a:off x="630936" y="3248272"/>
            <a:ext cx="3429000" cy="1614185"/>
          </a:xfrm>
        </p:spPr>
        <p:txBody>
          <a:bodyPr vert="horz" lIns="91440" tIns="45720" rIns="91440" bIns="45720" rtlCol="0" anchor="t">
            <a:normAutofit/>
          </a:bodyPr>
          <a:lstStyle/>
          <a:p>
            <a:pPr>
              <a:spcAft>
                <a:spcPts val="600"/>
              </a:spcAft>
            </a:pPr>
            <a:endParaRPr lang="en-US" sz="2200" b="1" dirty="0"/>
          </a:p>
          <a:p>
            <a:pPr marL="0" indent="0">
              <a:spcAft>
                <a:spcPts val="600"/>
              </a:spcAft>
              <a:buNone/>
            </a:pPr>
            <a:r>
              <a:rPr lang="en-US" sz="2200" b="1" dirty="0"/>
              <a:t>Lower Bound : 99.958 </a:t>
            </a:r>
          </a:p>
          <a:p>
            <a:pPr marL="0" indent="0">
              <a:spcAft>
                <a:spcPts val="600"/>
              </a:spcAft>
              <a:buNone/>
            </a:pPr>
            <a:r>
              <a:rPr lang="en-US" sz="2200" b="1" dirty="0"/>
              <a:t>Upper Bound : 336.828</a:t>
            </a:r>
          </a:p>
          <a:p>
            <a:pPr>
              <a:spcAft>
                <a:spcPts val="600"/>
              </a:spcAft>
            </a:pPr>
            <a:endParaRPr lang="en-US" sz="2200" b="1" dirty="0"/>
          </a:p>
          <a:p>
            <a:pPr>
              <a:spcAft>
                <a:spcPts val="600"/>
              </a:spcAft>
            </a:pPr>
            <a:endParaRPr lang="en-US" sz="2200" b="1" dirty="0"/>
          </a:p>
        </p:txBody>
      </p:sp>
      <p:pic>
        <p:nvPicPr>
          <p:cNvPr id="4" name="Picture 3" descr="A table of numbers and letters&#10;&#10;Description automatically generated with medium confidence">
            <a:extLst>
              <a:ext uri="{FF2B5EF4-FFF2-40B4-BE49-F238E27FC236}">
                <a16:creationId xmlns:a16="http://schemas.microsoft.com/office/drawing/2014/main" id="{6F7F2FC5-B95D-B8D2-193C-529FB2567221}"/>
              </a:ext>
            </a:extLst>
          </p:cNvPr>
          <p:cNvPicPr>
            <a:picLocks noChangeAspect="1"/>
          </p:cNvPicPr>
          <p:nvPr/>
        </p:nvPicPr>
        <p:blipFill>
          <a:blip r:embed="rId2"/>
          <a:stretch>
            <a:fillRect/>
          </a:stretch>
        </p:blipFill>
        <p:spPr>
          <a:xfrm>
            <a:off x="4690872" y="2717122"/>
            <a:ext cx="7260186" cy="3302610"/>
          </a:xfrm>
          <a:prstGeom prst="rect">
            <a:avLst/>
          </a:prstGeom>
        </p:spPr>
      </p:pic>
    </p:spTree>
    <p:extLst>
      <p:ext uri="{BB962C8B-B14F-4D97-AF65-F5344CB8AC3E}">
        <p14:creationId xmlns:p14="http://schemas.microsoft.com/office/powerpoint/2010/main" val="31352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AFA9F-EC27-93FC-EE26-92B6FFA35742}"/>
              </a:ext>
            </a:extLst>
          </p:cNvPr>
          <p:cNvSpPr>
            <a:spLocks noGrp="1"/>
          </p:cNvSpPr>
          <p:nvPr>
            <p:ph type="title"/>
          </p:nvPr>
        </p:nvSpPr>
        <p:spPr/>
        <p:txBody>
          <a:bodyPr/>
          <a:lstStyle/>
          <a:p>
            <a:r>
              <a:rPr lang="en-US" b="1" dirty="0">
                <a:solidFill>
                  <a:schemeClr val="accent2"/>
                </a:solidFill>
              </a:rPr>
              <a:t>Prior Distribution</a:t>
            </a:r>
          </a:p>
        </p:txBody>
      </p:sp>
      <p:pic>
        <p:nvPicPr>
          <p:cNvPr id="5" name="Content Placeholder 4" descr="A graph of a number of numbers&#10;&#10;Description automatically generated">
            <a:extLst>
              <a:ext uri="{FF2B5EF4-FFF2-40B4-BE49-F238E27FC236}">
                <a16:creationId xmlns:a16="http://schemas.microsoft.com/office/drawing/2014/main" id="{08BBD22C-CD68-F7D0-8F18-6C465718542F}"/>
              </a:ext>
            </a:extLst>
          </p:cNvPr>
          <p:cNvPicPr>
            <a:picLocks noGrp="1" noChangeAspect="1"/>
          </p:cNvPicPr>
          <p:nvPr>
            <p:ph idx="1"/>
          </p:nvPr>
        </p:nvPicPr>
        <p:blipFill>
          <a:blip r:embed="rId2"/>
          <a:srcRect l="6170" t="3381" r="5299"/>
          <a:stretch/>
        </p:blipFill>
        <p:spPr>
          <a:xfrm>
            <a:off x="2641601" y="1690688"/>
            <a:ext cx="6019800" cy="4204230"/>
          </a:xfrm>
        </p:spPr>
      </p:pic>
    </p:spTree>
    <p:extLst>
      <p:ext uri="{BB962C8B-B14F-4D97-AF65-F5344CB8AC3E}">
        <p14:creationId xmlns:p14="http://schemas.microsoft.com/office/powerpoint/2010/main" val="2552423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graph with a dotted line&#10;&#10;Description automatically generated">
            <a:extLst>
              <a:ext uri="{FF2B5EF4-FFF2-40B4-BE49-F238E27FC236}">
                <a16:creationId xmlns:a16="http://schemas.microsoft.com/office/drawing/2014/main" id="{A65CAFB7-C570-4474-6D4C-D7309A1073E7}"/>
              </a:ext>
            </a:extLst>
          </p:cNvPr>
          <p:cNvPicPr>
            <a:picLocks noGrp="1" noChangeAspect="1"/>
          </p:cNvPicPr>
          <p:nvPr>
            <p:ph idx="1"/>
          </p:nvPr>
        </p:nvPicPr>
        <p:blipFill>
          <a:blip r:embed="rId3"/>
          <a:stretch>
            <a:fillRect/>
          </a:stretch>
        </p:blipFill>
        <p:spPr>
          <a:xfrm>
            <a:off x="838200" y="728134"/>
            <a:ext cx="3613680" cy="2710261"/>
          </a:xfrm>
          <a:prstGeom prst="rect">
            <a:avLst/>
          </a:prstGeom>
        </p:spPr>
      </p:pic>
      <p:sp>
        <p:nvSpPr>
          <p:cNvPr id="5" name="TextBox 4">
            <a:extLst>
              <a:ext uri="{FF2B5EF4-FFF2-40B4-BE49-F238E27FC236}">
                <a16:creationId xmlns:a16="http://schemas.microsoft.com/office/drawing/2014/main" id="{489E1108-567C-183B-0864-1CA8699929DF}"/>
              </a:ext>
            </a:extLst>
          </p:cNvPr>
          <p:cNvSpPr txBox="1"/>
          <p:nvPr/>
        </p:nvSpPr>
        <p:spPr>
          <a:xfrm>
            <a:off x="1604377" y="625561"/>
            <a:ext cx="2548467" cy="369332"/>
          </a:xfrm>
          <a:prstGeom prst="rect">
            <a:avLst/>
          </a:prstGeom>
          <a:noFill/>
        </p:spPr>
        <p:txBody>
          <a:bodyPr wrap="square" rtlCol="0">
            <a:spAutoFit/>
          </a:bodyPr>
          <a:lstStyle/>
          <a:p>
            <a:r>
              <a:rPr lang="en-US" dirty="0">
                <a:solidFill>
                  <a:schemeClr val="accent2"/>
                </a:solidFill>
              </a:rPr>
              <a:t>First Simulation</a:t>
            </a:r>
          </a:p>
        </p:txBody>
      </p:sp>
      <p:pic>
        <p:nvPicPr>
          <p:cNvPr id="6" name="Picture 5" descr="A graph with a line&#10;&#10;Description automatically generated">
            <a:extLst>
              <a:ext uri="{FF2B5EF4-FFF2-40B4-BE49-F238E27FC236}">
                <a16:creationId xmlns:a16="http://schemas.microsoft.com/office/drawing/2014/main" id="{0B1335B6-EB4C-F57C-2827-5B61DA81B90E}"/>
              </a:ext>
            </a:extLst>
          </p:cNvPr>
          <p:cNvPicPr>
            <a:picLocks noChangeAspect="1"/>
          </p:cNvPicPr>
          <p:nvPr/>
        </p:nvPicPr>
        <p:blipFill>
          <a:blip r:embed="rId4"/>
          <a:stretch>
            <a:fillRect/>
          </a:stretch>
        </p:blipFill>
        <p:spPr>
          <a:xfrm>
            <a:off x="6929969" y="886687"/>
            <a:ext cx="3447422" cy="2393155"/>
          </a:xfrm>
          <a:prstGeom prst="rect">
            <a:avLst/>
          </a:prstGeom>
        </p:spPr>
      </p:pic>
      <p:sp>
        <p:nvSpPr>
          <p:cNvPr id="8" name="TextBox 7">
            <a:extLst>
              <a:ext uri="{FF2B5EF4-FFF2-40B4-BE49-F238E27FC236}">
                <a16:creationId xmlns:a16="http://schemas.microsoft.com/office/drawing/2014/main" id="{B80A4621-1F68-0516-BE1C-E6DF6401BF7B}"/>
              </a:ext>
            </a:extLst>
          </p:cNvPr>
          <p:cNvSpPr txBox="1"/>
          <p:nvPr/>
        </p:nvSpPr>
        <p:spPr>
          <a:xfrm>
            <a:off x="7519146" y="543468"/>
            <a:ext cx="2269067" cy="369332"/>
          </a:xfrm>
          <a:prstGeom prst="rect">
            <a:avLst/>
          </a:prstGeom>
          <a:noFill/>
        </p:spPr>
        <p:txBody>
          <a:bodyPr wrap="square">
            <a:spAutoFit/>
          </a:bodyPr>
          <a:lstStyle/>
          <a:p>
            <a:r>
              <a:rPr lang="en-US" dirty="0">
                <a:solidFill>
                  <a:schemeClr val="accent2"/>
                </a:solidFill>
              </a:rPr>
              <a:t>Second Simulation</a:t>
            </a:r>
          </a:p>
        </p:txBody>
      </p:sp>
      <p:pic>
        <p:nvPicPr>
          <p:cNvPr id="9" name="Picture 8" descr="A graph with blue dots&#10;&#10;Description automatically generated">
            <a:extLst>
              <a:ext uri="{FF2B5EF4-FFF2-40B4-BE49-F238E27FC236}">
                <a16:creationId xmlns:a16="http://schemas.microsoft.com/office/drawing/2014/main" id="{7EDE2076-9F94-CF44-3426-DF532A900111}"/>
              </a:ext>
            </a:extLst>
          </p:cNvPr>
          <p:cNvPicPr>
            <a:picLocks noChangeAspect="1"/>
          </p:cNvPicPr>
          <p:nvPr/>
        </p:nvPicPr>
        <p:blipFill>
          <a:blip r:embed="rId5"/>
          <a:srcRect t="1017" b="-1"/>
          <a:stretch/>
        </p:blipFill>
        <p:spPr>
          <a:xfrm>
            <a:off x="723162" y="3847492"/>
            <a:ext cx="4046955" cy="2825271"/>
          </a:xfrm>
          <a:prstGeom prst="rect">
            <a:avLst/>
          </a:prstGeom>
        </p:spPr>
      </p:pic>
      <p:sp>
        <p:nvSpPr>
          <p:cNvPr id="13" name="TextBox 12">
            <a:extLst>
              <a:ext uri="{FF2B5EF4-FFF2-40B4-BE49-F238E27FC236}">
                <a16:creationId xmlns:a16="http://schemas.microsoft.com/office/drawing/2014/main" id="{C9D7D7F2-127C-7522-DD8D-3BDAE76BE6EE}"/>
              </a:ext>
            </a:extLst>
          </p:cNvPr>
          <p:cNvSpPr txBox="1"/>
          <p:nvPr/>
        </p:nvSpPr>
        <p:spPr>
          <a:xfrm>
            <a:off x="1604377" y="3467037"/>
            <a:ext cx="6096000" cy="369332"/>
          </a:xfrm>
          <a:prstGeom prst="rect">
            <a:avLst/>
          </a:prstGeom>
          <a:noFill/>
        </p:spPr>
        <p:txBody>
          <a:bodyPr wrap="square">
            <a:spAutoFit/>
          </a:bodyPr>
          <a:lstStyle/>
          <a:p>
            <a:r>
              <a:rPr lang="en-US" dirty="0">
                <a:solidFill>
                  <a:schemeClr val="accent2"/>
                </a:solidFill>
              </a:rPr>
              <a:t>Third Simulation</a:t>
            </a:r>
          </a:p>
        </p:txBody>
      </p:sp>
      <p:pic>
        <p:nvPicPr>
          <p:cNvPr id="16" name="Picture 15" descr="A graph showing the value of a number of points&#10;&#10;Description automatically generated with medium confidence">
            <a:extLst>
              <a:ext uri="{FF2B5EF4-FFF2-40B4-BE49-F238E27FC236}">
                <a16:creationId xmlns:a16="http://schemas.microsoft.com/office/drawing/2014/main" id="{18968C3F-C5EE-4C52-F3F9-51F64EAD6B6A}"/>
              </a:ext>
            </a:extLst>
          </p:cNvPr>
          <p:cNvPicPr>
            <a:picLocks noChangeAspect="1"/>
          </p:cNvPicPr>
          <p:nvPr/>
        </p:nvPicPr>
        <p:blipFill>
          <a:blip r:embed="rId6"/>
          <a:stretch>
            <a:fillRect/>
          </a:stretch>
        </p:blipFill>
        <p:spPr>
          <a:xfrm>
            <a:off x="7103342" y="3836369"/>
            <a:ext cx="3100673" cy="2304121"/>
          </a:xfrm>
          <a:prstGeom prst="rect">
            <a:avLst/>
          </a:prstGeom>
        </p:spPr>
      </p:pic>
      <p:sp>
        <p:nvSpPr>
          <p:cNvPr id="18" name="TextBox 17">
            <a:extLst>
              <a:ext uri="{FF2B5EF4-FFF2-40B4-BE49-F238E27FC236}">
                <a16:creationId xmlns:a16="http://schemas.microsoft.com/office/drawing/2014/main" id="{B58D2924-EE42-C3B4-D302-D2EF0A933BEF}"/>
              </a:ext>
            </a:extLst>
          </p:cNvPr>
          <p:cNvSpPr txBox="1"/>
          <p:nvPr/>
        </p:nvSpPr>
        <p:spPr>
          <a:xfrm>
            <a:off x="7740122" y="3429000"/>
            <a:ext cx="6096000" cy="369332"/>
          </a:xfrm>
          <a:prstGeom prst="rect">
            <a:avLst/>
          </a:prstGeom>
          <a:noFill/>
        </p:spPr>
        <p:txBody>
          <a:bodyPr wrap="square">
            <a:spAutoFit/>
          </a:bodyPr>
          <a:lstStyle/>
          <a:p>
            <a:r>
              <a:rPr lang="en-US" dirty="0">
                <a:solidFill>
                  <a:schemeClr val="accent2"/>
                </a:solidFill>
              </a:rPr>
              <a:t>Fourth Simulation</a:t>
            </a:r>
          </a:p>
        </p:txBody>
      </p:sp>
    </p:spTree>
    <p:extLst>
      <p:ext uri="{BB962C8B-B14F-4D97-AF65-F5344CB8AC3E}">
        <p14:creationId xmlns:p14="http://schemas.microsoft.com/office/powerpoint/2010/main" val="1540993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F469-6102-FB74-F691-15562D2B8907}"/>
              </a:ext>
            </a:extLst>
          </p:cNvPr>
          <p:cNvSpPr>
            <a:spLocks noGrp="1"/>
          </p:cNvSpPr>
          <p:nvPr>
            <p:ph type="title"/>
          </p:nvPr>
        </p:nvSpPr>
        <p:spPr/>
        <p:txBody>
          <a:bodyPr/>
          <a:lstStyle/>
          <a:p>
            <a:r>
              <a:rPr lang="en-US" dirty="0">
                <a:solidFill>
                  <a:schemeClr val="accent2"/>
                </a:solidFill>
              </a:rPr>
              <a:t>Prior Distribution </a:t>
            </a:r>
          </a:p>
        </p:txBody>
      </p:sp>
      <p:pic>
        <p:nvPicPr>
          <p:cNvPr id="4" name="Content Placeholder 4" descr="A graph of a number of numbers&#10;&#10;Description automatically generated with medium confidence">
            <a:extLst>
              <a:ext uri="{FF2B5EF4-FFF2-40B4-BE49-F238E27FC236}">
                <a16:creationId xmlns:a16="http://schemas.microsoft.com/office/drawing/2014/main" id="{D7BCAFA8-211F-743C-81BC-3281C8512640}"/>
              </a:ext>
            </a:extLst>
          </p:cNvPr>
          <p:cNvPicPr>
            <a:picLocks noChangeAspect="1"/>
          </p:cNvPicPr>
          <p:nvPr/>
        </p:nvPicPr>
        <p:blipFill>
          <a:blip r:embed="rId2"/>
          <a:stretch>
            <a:fillRect/>
          </a:stretch>
        </p:blipFill>
        <p:spPr>
          <a:xfrm>
            <a:off x="690905" y="1947333"/>
            <a:ext cx="5786230" cy="3934636"/>
          </a:xfrm>
          <a:prstGeom prst="rect">
            <a:avLst/>
          </a:prstGeom>
        </p:spPr>
      </p:pic>
      <p:sp>
        <p:nvSpPr>
          <p:cNvPr id="6" name="TextBox 5">
            <a:extLst>
              <a:ext uri="{FF2B5EF4-FFF2-40B4-BE49-F238E27FC236}">
                <a16:creationId xmlns:a16="http://schemas.microsoft.com/office/drawing/2014/main" id="{A15A211F-3673-148D-47A8-00A1FCA3366C}"/>
              </a:ext>
            </a:extLst>
          </p:cNvPr>
          <p:cNvSpPr txBox="1"/>
          <p:nvPr/>
        </p:nvSpPr>
        <p:spPr>
          <a:xfrm>
            <a:off x="2438400" y="5865773"/>
            <a:ext cx="6096000" cy="369332"/>
          </a:xfrm>
          <a:prstGeom prst="rect">
            <a:avLst/>
          </a:prstGeom>
          <a:noFill/>
        </p:spPr>
        <p:txBody>
          <a:bodyPr wrap="square">
            <a:spAutoFit/>
          </a:bodyPr>
          <a:lstStyle/>
          <a:p>
            <a:r>
              <a:rPr lang="en-US" dirty="0">
                <a:solidFill>
                  <a:schemeClr val="accent2"/>
                </a:solidFill>
              </a:rPr>
              <a:t>Fourth Simulation</a:t>
            </a:r>
          </a:p>
        </p:txBody>
      </p:sp>
      <p:pic>
        <p:nvPicPr>
          <p:cNvPr id="7" name="Content Placeholder 4" descr="A graph of a number of numbers&#10;&#10;Description automatically generated">
            <a:extLst>
              <a:ext uri="{FF2B5EF4-FFF2-40B4-BE49-F238E27FC236}">
                <a16:creationId xmlns:a16="http://schemas.microsoft.com/office/drawing/2014/main" id="{FD4CF8DC-F6FC-99CD-5991-A4529C04821A}"/>
              </a:ext>
            </a:extLst>
          </p:cNvPr>
          <p:cNvPicPr>
            <a:picLocks noChangeAspect="1"/>
          </p:cNvPicPr>
          <p:nvPr/>
        </p:nvPicPr>
        <p:blipFill>
          <a:blip r:embed="rId3"/>
          <a:srcRect l="6170" t="3381" r="5299"/>
          <a:stretch/>
        </p:blipFill>
        <p:spPr>
          <a:xfrm>
            <a:off x="6096000" y="1867570"/>
            <a:ext cx="6019800" cy="4014399"/>
          </a:xfrm>
          <a:prstGeom prst="rect">
            <a:avLst/>
          </a:prstGeom>
        </p:spPr>
      </p:pic>
      <p:sp>
        <p:nvSpPr>
          <p:cNvPr id="11" name="TextBox 10">
            <a:extLst>
              <a:ext uri="{FF2B5EF4-FFF2-40B4-BE49-F238E27FC236}">
                <a16:creationId xmlns:a16="http://schemas.microsoft.com/office/drawing/2014/main" id="{17FAE20D-B6DD-CC64-E7E9-0EC6D1FE47F7}"/>
              </a:ext>
            </a:extLst>
          </p:cNvPr>
          <p:cNvSpPr txBox="1"/>
          <p:nvPr/>
        </p:nvSpPr>
        <p:spPr>
          <a:xfrm>
            <a:off x="8449733" y="5869001"/>
            <a:ext cx="6096000" cy="369332"/>
          </a:xfrm>
          <a:prstGeom prst="rect">
            <a:avLst/>
          </a:prstGeom>
          <a:noFill/>
        </p:spPr>
        <p:txBody>
          <a:bodyPr wrap="square">
            <a:spAutoFit/>
          </a:bodyPr>
          <a:lstStyle/>
          <a:p>
            <a:r>
              <a:rPr lang="en-US" dirty="0">
                <a:solidFill>
                  <a:schemeClr val="accent2"/>
                </a:solidFill>
              </a:rPr>
              <a:t>Fifth Simulation</a:t>
            </a:r>
          </a:p>
        </p:txBody>
      </p:sp>
    </p:spTree>
    <p:extLst>
      <p:ext uri="{BB962C8B-B14F-4D97-AF65-F5344CB8AC3E}">
        <p14:creationId xmlns:p14="http://schemas.microsoft.com/office/powerpoint/2010/main" val="1650536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6107-31F1-7F6B-E1C5-3E4700ECB117}"/>
              </a:ext>
            </a:extLst>
          </p:cNvPr>
          <p:cNvSpPr>
            <a:spLocks noGrp="1"/>
          </p:cNvSpPr>
          <p:nvPr>
            <p:ph type="title"/>
          </p:nvPr>
        </p:nvSpPr>
        <p:spPr/>
        <p:txBody>
          <a:bodyPr/>
          <a:lstStyle/>
          <a:p>
            <a:r>
              <a:rPr lang="en-US" b="1" dirty="0">
                <a:solidFill>
                  <a:schemeClr val="accent2"/>
                </a:solidFill>
              </a:rPr>
              <a:t>Refining The Prior Distribution</a:t>
            </a:r>
          </a:p>
        </p:txBody>
      </p:sp>
      <p:sp>
        <p:nvSpPr>
          <p:cNvPr id="3" name="Content Placeholder 2">
            <a:extLst>
              <a:ext uri="{FF2B5EF4-FFF2-40B4-BE49-F238E27FC236}">
                <a16:creationId xmlns:a16="http://schemas.microsoft.com/office/drawing/2014/main" id="{6DCDE66D-5A2C-FAE7-063A-28BFEDF7D8E8}"/>
              </a:ext>
            </a:extLst>
          </p:cNvPr>
          <p:cNvSpPr>
            <a:spLocks noGrp="1"/>
          </p:cNvSpPr>
          <p:nvPr>
            <p:ph idx="1"/>
          </p:nvPr>
        </p:nvSpPr>
        <p:spPr>
          <a:xfrm>
            <a:off x="838200" y="1825625"/>
            <a:ext cx="10515600" cy="3584575"/>
          </a:xfrm>
        </p:spPr>
        <p:txBody>
          <a:bodyPr/>
          <a:lstStyle/>
          <a:p>
            <a:pPr marL="0" indent="0">
              <a:buNone/>
            </a:pPr>
            <a:r>
              <a:rPr lang="en-US" dirty="0"/>
              <a:t>To refine the prior distribution for hydraulic conductivity, it is essential to consider the results of the fourth and the fifth simulation where the error between the observation and the simulated data has been decreased significantly. </a:t>
            </a:r>
          </a:p>
          <a:p>
            <a:pPr marL="0" indent="0">
              <a:buNone/>
            </a:pPr>
            <a:endParaRPr lang="en-US" dirty="0"/>
          </a:p>
          <a:p>
            <a:pPr marL="0" indent="0">
              <a:buNone/>
            </a:pPr>
            <a:r>
              <a:rPr lang="en-US" dirty="0"/>
              <a:t>After determining the range of the hydraulic conductivity, we will increase the density of values withing the interval selected by running more simulations within this range. </a:t>
            </a:r>
          </a:p>
        </p:txBody>
      </p:sp>
      <p:sp>
        <p:nvSpPr>
          <p:cNvPr id="4" name="TextBox 3">
            <a:extLst>
              <a:ext uri="{FF2B5EF4-FFF2-40B4-BE49-F238E27FC236}">
                <a16:creationId xmlns:a16="http://schemas.microsoft.com/office/drawing/2014/main" id="{2A204F7D-5780-C977-5E9C-A9576073FF38}"/>
              </a:ext>
            </a:extLst>
          </p:cNvPr>
          <p:cNvSpPr txBox="1"/>
          <p:nvPr/>
        </p:nvSpPr>
        <p:spPr>
          <a:xfrm>
            <a:off x="838200" y="6123543"/>
            <a:ext cx="2404533" cy="369332"/>
          </a:xfrm>
          <a:prstGeom prst="rect">
            <a:avLst/>
          </a:prstGeom>
          <a:noFill/>
        </p:spPr>
        <p:txBody>
          <a:bodyPr wrap="square" rtlCol="0">
            <a:spAutoFit/>
          </a:bodyPr>
          <a:lstStyle/>
          <a:p>
            <a:r>
              <a:rPr lang="en-US" b="1" dirty="0">
                <a:solidFill>
                  <a:schemeClr val="accent2"/>
                </a:solidFill>
              </a:rPr>
              <a:t>Highlighted  notes </a:t>
            </a:r>
          </a:p>
        </p:txBody>
      </p:sp>
    </p:spTree>
    <p:extLst>
      <p:ext uri="{BB962C8B-B14F-4D97-AF65-F5344CB8AC3E}">
        <p14:creationId xmlns:p14="http://schemas.microsoft.com/office/powerpoint/2010/main" val="1492538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6315-43EC-210B-E4FE-09F5510D243C}"/>
              </a:ext>
            </a:extLst>
          </p:cNvPr>
          <p:cNvSpPr>
            <a:spLocks noGrp="1"/>
          </p:cNvSpPr>
          <p:nvPr>
            <p:ph type="title"/>
          </p:nvPr>
        </p:nvSpPr>
        <p:spPr>
          <a:xfrm>
            <a:off x="838200" y="525992"/>
            <a:ext cx="10515600" cy="1325563"/>
          </a:xfrm>
        </p:spPr>
        <p:txBody>
          <a:bodyPr/>
          <a:lstStyle/>
          <a:p>
            <a:r>
              <a:rPr lang="en-US" b="1" dirty="0">
                <a:solidFill>
                  <a:schemeClr val="accent2"/>
                </a:solidFill>
              </a:rPr>
              <a:t>Discussion of Baseline Condition </a:t>
            </a:r>
          </a:p>
        </p:txBody>
      </p:sp>
      <p:sp>
        <p:nvSpPr>
          <p:cNvPr id="3" name="Content Placeholder 2">
            <a:extLst>
              <a:ext uri="{FF2B5EF4-FFF2-40B4-BE49-F238E27FC236}">
                <a16:creationId xmlns:a16="http://schemas.microsoft.com/office/drawing/2014/main" id="{9E3E9402-F059-53E1-B06B-A717D6C20406}"/>
              </a:ext>
            </a:extLst>
          </p:cNvPr>
          <p:cNvSpPr>
            <a:spLocks noGrp="1"/>
          </p:cNvSpPr>
          <p:nvPr>
            <p:ph idx="1"/>
          </p:nvPr>
        </p:nvSpPr>
        <p:spPr>
          <a:xfrm>
            <a:off x="838200" y="2133600"/>
            <a:ext cx="10515600" cy="2988734"/>
          </a:xfrm>
        </p:spPr>
        <p:txBody>
          <a:bodyPr>
            <a:normAutofit/>
          </a:bodyPr>
          <a:lstStyle/>
          <a:p>
            <a:pPr marL="0" indent="0">
              <a:buNone/>
            </a:pPr>
            <a:r>
              <a:rPr lang="en-US" dirty="0"/>
              <a:t>The prior distribution for hydraulic conductivity has been generated based on specific conditions, namely porosity and a define water table depth. The baseline conditions play a critical role in shaping the resulting prior distribution. If these conditions were altered –such as modifying the porosity or selecting water table depth – the resulting prior distribution for k could differ significantly.</a:t>
            </a:r>
          </a:p>
          <a:p>
            <a:endParaRPr lang="en-US" dirty="0"/>
          </a:p>
        </p:txBody>
      </p:sp>
    </p:spTree>
    <p:extLst>
      <p:ext uri="{BB962C8B-B14F-4D97-AF65-F5344CB8AC3E}">
        <p14:creationId xmlns:p14="http://schemas.microsoft.com/office/powerpoint/2010/main" val="1045888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5F5D9-9ED3-5084-4F31-99D657DEB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D8367-564B-21EE-8423-A2E370D55FED}"/>
              </a:ext>
            </a:extLst>
          </p:cNvPr>
          <p:cNvSpPr>
            <a:spLocks noGrp="1"/>
          </p:cNvSpPr>
          <p:nvPr>
            <p:ph type="title"/>
          </p:nvPr>
        </p:nvSpPr>
        <p:spPr>
          <a:xfrm>
            <a:off x="838200" y="847726"/>
            <a:ext cx="10515600" cy="1325563"/>
          </a:xfrm>
        </p:spPr>
        <p:txBody>
          <a:bodyPr/>
          <a:lstStyle/>
          <a:p>
            <a:r>
              <a:rPr lang="en-US" b="1" dirty="0">
                <a:solidFill>
                  <a:schemeClr val="accent2"/>
                </a:solidFill>
              </a:rPr>
              <a:t>Discussion of Soil Type </a:t>
            </a:r>
          </a:p>
        </p:txBody>
      </p:sp>
      <p:sp>
        <p:nvSpPr>
          <p:cNvPr id="3" name="Content Placeholder 2">
            <a:extLst>
              <a:ext uri="{FF2B5EF4-FFF2-40B4-BE49-F238E27FC236}">
                <a16:creationId xmlns:a16="http://schemas.microsoft.com/office/drawing/2014/main" id="{ECC6C315-31C2-26AE-98A0-77BECE8C97FE}"/>
              </a:ext>
            </a:extLst>
          </p:cNvPr>
          <p:cNvSpPr>
            <a:spLocks noGrp="1"/>
          </p:cNvSpPr>
          <p:nvPr>
            <p:ph idx="1"/>
          </p:nvPr>
        </p:nvSpPr>
        <p:spPr>
          <a:xfrm>
            <a:off x="838200" y="2429934"/>
            <a:ext cx="10515600" cy="1786467"/>
          </a:xfrm>
        </p:spPr>
        <p:txBody>
          <a:bodyPr>
            <a:normAutofit/>
          </a:bodyPr>
          <a:lstStyle/>
          <a:p>
            <a:pPr marL="0" indent="0">
              <a:buNone/>
            </a:pPr>
            <a:r>
              <a:rPr lang="en-US" dirty="0"/>
              <a:t>When discussing type of soil, it means that the focus on the environmental soil (bare soil , vegetated soil , soil with a specific land use) .</a:t>
            </a:r>
          </a:p>
        </p:txBody>
      </p:sp>
      <p:sp>
        <p:nvSpPr>
          <p:cNvPr id="5" name="TextBox 4">
            <a:extLst>
              <a:ext uri="{FF2B5EF4-FFF2-40B4-BE49-F238E27FC236}">
                <a16:creationId xmlns:a16="http://schemas.microsoft.com/office/drawing/2014/main" id="{BEA1615F-BA87-7085-8E7A-8007F74FEBC1}"/>
              </a:ext>
            </a:extLst>
          </p:cNvPr>
          <p:cNvSpPr txBox="1"/>
          <p:nvPr/>
        </p:nvSpPr>
        <p:spPr>
          <a:xfrm>
            <a:off x="838200" y="5558379"/>
            <a:ext cx="2082800" cy="369332"/>
          </a:xfrm>
          <a:prstGeom prst="rect">
            <a:avLst/>
          </a:prstGeom>
          <a:noFill/>
        </p:spPr>
        <p:txBody>
          <a:bodyPr wrap="square">
            <a:spAutoFit/>
          </a:bodyPr>
          <a:lstStyle/>
          <a:p>
            <a:r>
              <a:rPr lang="en-US" b="1" dirty="0">
                <a:solidFill>
                  <a:schemeClr val="accent2"/>
                </a:solidFill>
              </a:rPr>
              <a:t>Highlighted  notes </a:t>
            </a:r>
          </a:p>
        </p:txBody>
      </p:sp>
    </p:spTree>
    <p:extLst>
      <p:ext uri="{BB962C8B-B14F-4D97-AF65-F5344CB8AC3E}">
        <p14:creationId xmlns:p14="http://schemas.microsoft.com/office/powerpoint/2010/main" val="823727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FC1B-A786-A748-2320-852722F50CC7}"/>
              </a:ext>
            </a:extLst>
          </p:cNvPr>
          <p:cNvSpPr>
            <a:spLocks noGrp="1"/>
          </p:cNvSpPr>
          <p:nvPr>
            <p:ph type="title"/>
          </p:nvPr>
        </p:nvSpPr>
        <p:spPr>
          <a:xfrm>
            <a:off x="838200" y="796925"/>
            <a:ext cx="10515600" cy="1325563"/>
          </a:xfrm>
        </p:spPr>
        <p:txBody>
          <a:bodyPr/>
          <a:lstStyle/>
          <a:p>
            <a:r>
              <a:rPr lang="en-US" b="1" dirty="0">
                <a:solidFill>
                  <a:schemeClr val="accent2"/>
                </a:solidFill>
              </a:rPr>
              <a:t>Discussion of Porosity for Baseline Condition </a:t>
            </a:r>
          </a:p>
        </p:txBody>
      </p:sp>
      <p:sp>
        <p:nvSpPr>
          <p:cNvPr id="3" name="Content Placeholder 2">
            <a:extLst>
              <a:ext uri="{FF2B5EF4-FFF2-40B4-BE49-F238E27FC236}">
                <a16:creationId xmlns:a16="http://schemas.microsoft.com/office/drawing/2014/main" id="{D16683A6-2D65-116C-2CE9-1D83BCA4CE2F}"/>
              </a:ext>
            </a:extLst>
          </p:cNvPr>
          <p:cNvSpPr>
            <a:spLocks noGrp="1"/>
          </p:cNvSpPr>
          <p:nvPr>
            <p:ph idx="1"/>
          </p:nvPr>
        </p:nvSpPr>
        <p:spPr>
          <a:xfrm>
            <a:off x="838200" y="2452159"/>
            <a:ext cx="10515600" cy="1815042"/>
          </a:xfrm>
        </p:spPr>
        <p:txBody>
          <a:bodyPr/>
          <a:lstStyle/>
          <a:p>
            <a:pPr marL="0" indent="0">
              <a:buNone/>
            </a:pPr>
            <a:r>
              <a:rPr lang="en-US" dirty="0"/>
              <a:t>When starting the simulation to explore the impact of porosity , the baseline of hydraulic conductivity  and water table depth should be the same as the baseline condition to ensure that any observed variations in the error is attributed solely to change in porosity .</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F2DCB9E6-7DFA-69CA-B69F-870BC355BCEF}"/>
              </a:ext>
            </a:extLst>
          </p:cNvPr>
          <p:cNvSpPr txBox="1"/>
          <p:nvPr/>
        </p:nvSpPr>
        <p:spPr>
          <a:xfrm>
            <a:off x="838200" y="5572667"/>
            <a:ext cx="6096000" cy="369332"/>
          </a:xfrm>
          <a:prstGeom prst="rect">
            <a:avLst/>
          </a:prstGeom>
          <a:noFill/>
        </p:spPr>
        <p:txBody>
          <a:bodyPr wrap="square">
            <a:spAutoFit/>
          </a:bodyPr>
          <a:lstStyle/>
          <a:p>
            <a:r>
              <a:rPr lang="en-US" b="1" dirty="0">
                <a:solidFill>
                  <a:schemeClr val="accent2"/>
                </a:solidFill>
              </a:rPr>
              <a:t>Highlighted  notes </a:t>
            </a:r>
          </a:p>
        </p:txBody>
      </p:sp>
    </p:spTree>
    <p:extLst>
      <p:ext uri="{BB962C8B-B14F-4D97-AF65-F5344CB8AC3E}">
        <p14:creationId xmlns:p14="http://schemas.microsoft.com/office/powerpoint/2010/main" val="3388511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B64B3-D33F-1F05-D767-BF21C57758F9}"/>
              </a:ext>
            </a:extLst>
          </p:cNvPr>
          <p:cNvSpPr>
            <a:spLocks noGrp="1"/>
          </p:cNvSpPr>
          <p:nvPr>
            <p:ph type="title"/>
          </p:nvPr>
        </p:nvSpPr>
        <p:spPr/>
        <p:txBody>
          <a:bodyPr/>
          <a:lstStyle/>
          <a:p>
            <a:r>
              <a:rPr lang="en-US" b="1" dirty="0">
                <a:solidFill>
                  <a:schemeClr val="accent2"/>
                </a:solidFill>
              </a:rPr>
              <a:t>Proposed Approach </a:t>
            </a:r>
          </a:p>
        </p:txBody>
      </p:sp>
      <p:sp>
        <p:nvSpPr>
          <p:cNvPr id="3" name="Content Placeholder 2">
            <a:extLst>
              <a:ext uri="{FF2B5EF4-FFF2-40B4-BE49-F238E27FC236}">
                <a16:creationId xmlns:a16="http://schemas.microsoft.com/office/drawing/2014/main" id="{BDC4B68E-9B4D-73C4-8A1E-9416A72CD73D}"/>
              </a:ext>
            </a:extLst>
          </p:cNvPr>
          <p:cNvSpPr>
            <a:spLocks noGrp="1"/>
          </p:cNvSpPr>
          <p:nvPr>
            <p:ph idx="1"/>
          </p:nvPr>
        </p:nvSpPr>
        <p:spPr>
          <a:xfrm>
            <a:off x="838200" y="1825625"/>
            <a:ext cx="10515600" cy="1205442"/>
          </a:xfrm>
        </p:spPr>
        <p:txBody>
          <a:bodyPr>
            <a:normAutofit lnSpcReduction="10000"/>
          </a:bodyPr>
          <a:lstStyle/>
          <a:p>
            <a:pPr marL="0" indent="0">
              <a:buNone/>
            </a:pPr>
            <a:r>
              <a:rPr lang="en-US" dirty="0"/>
              <a:t>Run the hydraulic conductivity simulation on a different HUC to determine if the pattern remains consistent but with a translation or shift in its behavior .</a:t>
            </a:r>
          </a:p>
        </p:txBody>
      </p:sp>
      <p:sp>
        <p:nvSpPr>
          <p:cNvPr id="5" name="TextBox 4">
            <a:extLst>
              <a:ext uri="{FF2B5EF4-FFF2-40B4-BE49-F238E27FC236}">
                <a16:creationId xmlns:a16="http://schemas.microsoft.com/office/drawing/2014/main" id="{108059D1-0CBD-F700-23DC-CB010DE83A24}"/>
              </a:ext>
            </a:extLst>
          </p:cNvPr>
          <p:cNvSpPr txBox="1"/>
          <p:nvPr/>
        </p:nvSpPr>
        <p:spPr>
          <a:xfrm>
            <a:off x="838200" y="5234001"/>
            <a:ext cx="6096000" cy="369332"/>
          </a:xfrm>
          <a:prstGeom prst="rect">
            <a:avLst/>
          </a:prstGeom>
          <a:noFill/>
        </p:spPr>
        <p:txBody>
          <a:bodyPr wrap="square">
            <a:spAutoFit/>
          </a:bodyPr>
          <a:lstStyle/>
          <a:p>
            <a:r>
              <a:rPr lang="en-US" b="1" dirty="0">
                <a:solidFill>
                  <a:schemeClr val="accent2"/>
                </a:solidFill>
              </a:rPr>
              <a:t>Highlighted  notes </a:t>
            </a:r>
          </a:p>
        </p:txBody>
      </p:sp>
    </p:spTree>
    <p:extLst>
      <p:ext uri="{BB962C8B-B14F-4D97-AF65-F5344CB8AC3E}">
        <p14:creationId xmlns:p14="http://schemas.microsoft.com/office/powerpoint/2010/main" val="7945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BA6C1-3A30-2D59-562E-D230F1D0B4A7}"/>
              </a:ext>
            </a:extLst>
          </p:cNvPr>
          <p:cNvSpPr>
            <a:spLocks noGrp="1"/>
          </p:cNvSpPr>
          <p:nvPr>
            <p:ph type="title"/>
          </p:nvPr>
        </p:nvSpPr>
        <p:spPr>
          <a:xfrm>
            <a:off x="2207003" y="2487462"/>
            <a:ext cx="10515600" cy="1325563"/>
          </a:xfrm>
        </p:spPr>
        <p:txBody>
          <a:bodyPr/>
          <a:lstStyle/>
          <a:p>
            <a:r>
              <a:rPr lang="en-US" b="1" dirty="0">
                <a:solidFill>
                  <a:schemeClr val="accent2"/>
                </a:solidFill>
              </a:rPr>
              <a:t>Part 1: Explanation of Approach</a:t>
            </a:r>
          </a:p>
        </p:txBody>
      </p:sp>
    </p:spTree>
    <p:extLst>
      <p:ext uri="{BB962C8B-B14F-4D97-AF65-F5344CB8AC3E}">
        <p14:creationId xmlns:p14="http://schemas.microsoft.com/office/powerpoint/2010/main" val="3761716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7F304-6DAF-BF15-215E-07CDC92BADD0}"/>
              </a:ext>
            </a:extLst>
          </p:cNvPr>
          <p:cNvSpPr>
            <a:spLocks noGrp="1"/>
          </p:cNvSpPr>
          <p:nvPr>
            <p:ph type="title"/>
          </p:nvPr>
        </p:nvSpPr>
        <p:spPr/>
        <p:txBody>
          <a:bodyPr/>
          <a:lstStyle/>
          <a:p>
            <a:r>
              <a:rPr lang="en-US" b="1" dirty="0">
                <a:solidFill>
                  <a:schemeClr val="accent2"/>
                </a:solidFill>
              </a:rPr>
              <a:t>Collection of Data</a:t>
            </a:r>
          </a:p>
        </p:txBody>
      </p:sp>
      <p:sp>
        <p:nvSpPr>
          <p:cNvPr id="3" name="Content Placeholder 2">
            <a:extLst>
              <a:ext uri="{FF2B5EF4-FFF2-40B4-BE49-F238E27FC236}">
                <a16:creationId xmlns:a16="http://schemas.microsoft.com/office/drawing/2014/main" id="{FD695E7E-A5B9-8DA1-832E-142775EA0CAA}"/>
              </a:ext>
            </a:extLst>
          </p:cNvPr>
          <p:cNvSpPr>
            <a:spLocks noGrp="1"/>
          </p:cNvSpPr>
          <p:nvPr>
            <p:ph idx="1"/>
          </p:nvPr>
        </p:nvSpPr>
        <p:spPr>
          <a:xfrm>
            <a:off x="838200" y="1825625"/>
            <a:ext cx="10515600" cy="1603375"/>
          </a:xfrm>
        </p:spPr>
        <p:txBody>
          <a:bodyPr/>
          <a:lstStyle/>
          <a:p>
            <a:pPr marL="0" indent="0">
              <a:buNone/>
            </a:pPr>
            <a:r>
              <a:rPr lang="en-US" b="0" i="0" u="none" strike="noStrike" dirty="0">
                <a:solidFill>
                  <a:srgbClr val="000000"/>
                </a:solidFill>
                <a:effectLst/>
                <a:latin typeface="-webkit-standard"/>
              </a:rPr>
              <a:t>Data was collected over a one-year period, starting on October 10, 2018, and ending on October 10, 2019, in the state of Nebraska. The AmeriFlux site for this data is US-Ne2.</a:t>
            </a:r>
            <a:endParaRPr lang="en-US" dirty="0"/>
          </a:p>
        </p:txBody>
      </p:sp>
    </p:spTree>
    <p:extLst>
      <p:ext uri="{BB962C8B-B14F-4D97-AF65-F5344CB8AC3E}">
        <p14:creationId xmlns:p14="http://schemas.microsoft.com/office/powerpoint/2010/main" val="69218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C7E23-3A5C-4456-166E-524FAC7BB56F}"/>
              </a:ext>
            </a:extLst>
          </p:cNvPr>
          <p:cNvSpPr>
            <a:spLocks noGrp="1"/>
          </p:cNvSpPr>
          <p:nvPr>
            <p:ph idx="1"/>
          </p:nvPr>
        </p:nvSpPr>
        <p:spPr>
          <a:xfrm>
            <a:off x="838199" y="2115817"/>
            <a:ext cx="10650967" cy="1313183"/>
          </a:xfrm>
        </p:spPr>
        <p:txBody>
          <a:bodyPr/>
          <a:lstStyle/>
          <a:p>
            <a:pPr marL="0" indent="0" algn="just">
              <a:buNone/>
            </a:pPr>
            <a:r>
              <a:rPr lang="en-US" dirty="0">
                <a:latin typeface="Aptos" panose="020B0004020202020204" pitchFamily="34" charset="0"/>
              </a:rPr>
              <a:t>To be able to capture the range of Hydraulic conductivity effectively, we conducted five simulations in total. This approach was chosen to ensure the identification of pattern for the data. </a:t>
            </a:r>
          </a:p>
        </p:txBody>
      </p:sp>
      <p:sp>
        <p:nvSpPr>
          <p:cNvPr id="5" name="Title 4">
            <a:extLst>
              <a:ext uri="{FF2B5EF4-FFF2-40B4-BE49-F238E27FC236}">
                <a16:creationId xmlns:a16="http://schemas.microsoft.com/office/drawing/2014/main" id="{625F66F8-996D-7D6A-CCC7-516F81ACC1E6}"/>
              </a:ext>
            </a:extLst>
          </p:cNvPr>
          <p:cNvSpPr>
            <a:spLocks noGrp="1"/>
          </p:cNvSpPr>
          <p:nvPr>
            <p:ph type="title"/>
          </p:nvPr>
        </p:nvSpPr>
        <p:spPr>
          <a:xfrm>
            <a:off x="838200" y="377505"/>
            <a:ext cx="10515600" cy="1313183"/>
          </a:xfrm>
        </p:spPr>
        <p:txBody>
          <a:bodyPr/>
          <a:lstStyle/>
          <a:p>
            <a:r>
              <a:rPr lang="en-US" b="1" dirty="0">
                <a:solidFill>
                  <a:schemeClr val="accent2"/>
                </a:solidFill>
              </a:rPr>
              <a:t>Single Column : USNe -2 </a:t>
            </a:r>
          </a:p>
        </p:txBody>
      </p:sp>
    </p:spTree>
    <p:extLst>
      <p:ext uri="{BB962C8B-B14F-4D97-AF65-F5344CB8AC3E}">
        <p14:creationId xmlns:p14="http://schemas.microsoft.com/office/powerpoint/2010/main" val="308931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CCD8-98B5-AC04-716D-03827776E528}"/>
              </a:ext>
            </a:extLst>
          </p:cNvPr>
          <p:cNvSpPr>
            <a:spLocks noGrp="1"/>
          </p:cNvSpPr>
          <p:nvPr>
            <p:ph type="title"/>
          </p:nvPr>
        </p:nvSpPr>
        <p:spPr/>
        <p:txBody>
          <a:bodyPr/>
          <a:lstStyle/>
          <a:p>
            <a:r>
              <a:rPr lang="en-US" b="1" dirty="0">
                <a:solidFill>
                  <a:schemeClr val="accent2"/>
                </a:solidFill>
              </a:rPr>
              <a:t>Discussion of Soil Type : Hydraulic Conductivity</a:t>
            </a:r>
          </a:p>
        </p:txBody>
      </p:sp>
      <p:sp>
        <p:nvSpPr>
          <p:cNvPr id="3" name="Content Placeholder 2">
            <a:extLst>
              <a:ext uri="{FF2B5EF4-FFF2-40B4-BE49-F238E27FC236}">
                <a16:creationId xmlns:a16="http://schemas.microsoft.com/office/drawing/2014/main" id="{918D707D-6056-FF07-AEF9-B94815ECF89F}"/>
              </a:ext>
            </a:extLst>
          </p:cNvPr>
          <p:cNvSpPr>
            <a:spLocks noGrp="1"/>
          </p:cNvSpPr>
          <p:nvPr>
            <p:ph idx="1"/>
          </p:nvPr>
        </p:nvSpPr>
        <p:spPr>
          <a:xfrm>
            <a:off x="838200" y="1969559"/>
            <a:ext cx="10515600" cy="1603375"/>
          </a:xfrm>
        </p:spPr>
        <p:txBody>
          <a:bodyPr/>
          <a:lstStyle/>
          <a:p>
            <a:pPr marL="0" indent="0">
              <a:buNone/>
            </a:pPr>
            <a:r>
              <a:rPr lang="en-US" dirty="0"/>
              <a:t>The range of hydraulic conductivity selected for the initial simulations were designed to account for the different types of soil present whether sandy, loam, clay, rock.</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62951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E4270-2376-50AA-10ED-1472DAE27C3D}"/>
              </a:ext>
            </a:extLst>
          </p:cNvPr>
          <p:cNvSpPr>
            <a:spLocks noGrp="1"/>
          </p:cNvSpPr>
          <p:nvPr>
            <p:ph type="title"/>
          </p:nvPr>
        </p:nvSpPr>
        <p:spPr/>
        <p:txBody>
          <a:bodyPr/>
          <a:lstStyle/>
          <a:p>
            <a:r>
              <a:rPr lang="en-US" b="1" dirty="0">
                <a:solidFill>
                  <a:schemeClr val="accent2"/>
                </a:solidFill>
              </a:rPr>
              <a:t>US Ne2 : Hydraulic Conductivity</a:t>
            </a:r>
          </a:p>
        </p:txBody>
      </p:sp>
      <p:pic>
        <p:nvPicPr>
          <p:cNvPr id="5" name="Content Placeholder 4" descr="A diagram of a graph&#10;&#10;Description automatically generated with medium confidence">
            <a:extLst>
              <a:ext uri="{FF2B5EF4-FFF2-40B4-BE49-F238E27FC236}">
                <a16:creationId xmlns:a16="http://schemas.microsoft.com/office/drawing/2014/main" id="{FBFA5E56-7039-7773-9044-A76E48C5AFAD}"/>
              </a:ext>
            </a:extLst>
          </p:cNvPr>
          <p:cNvPicPr>
            <a:picLocks noGrp="1" noChangeAspect="1"/>
          </p:cNvPicPr>
          <p:nvPr>
            <p:ph idx="1"/>
          </p:nvPr>
        </p:nvPicPr>
        <p:blipFill>
          <a:blip r:embed="rId2"/>
          <a:srcRect l="52936"/>
          <a:stretch/>
        </p:blipFill>
        <p:spPr>
          <a:xfrm>
            <a:off x="6773333" y="1444624"/>
            <a:ext cx="4478865" cy="4879975"/>
          </a:xfrm>
        </p:spPr>
      </p:pic>
      <p:sp>
        <p:nvSpPr>
          <p:cNvPr id="6" name="TextBox 5">
            <a:extLst>
              <a:ext uri="{FF2B5EF4-FFF2-40B4-BE49-F238E27FC236}">
                <a16:creationId xmlns:a16="http://schemas.microsoft.com/office/drawing/2014/main" id="{00EBD61A-5F8E-B2A7-264B-D237AFB701B2}"/>
              </a:ext>
            </a:extLst>
          </p:cNvPr>
          <p:cNvSpPr txBox="1"/>
          <p:nvPr/>
        </p:nvSpPr>
        <p:spPr>
          <a:xfrm>
            <a:off x="939802" y="2591949"/>
            <a:ext cx="5215467" cy="2862322"/>
          </a:xfrm>
          <a:prstGeom prst="rect">
            <a:avLst/>
          </a:prstGeom>
          <a:noFill/>
        </p:spPr>
        <p:txBody>
          <a:bodyPr wrap="square" rtlCol="0">
            <a:spAutoFit/>
          </a:bodyPr>
          <a:lstStyle/>
          <a:p>
            <a:pPr algn="just"/>
            <a:r>
              <a:rPr lang="en-US" dirty="0"/>
              <a:t>The Hydraulic Conductivity that have been selected to run the simulations range between 10</a:t>
            </a:r>
            <a:r>
              <a:rPr lang="en-US" baseline="30000" dirty="0"/>
              <a:t>-13 </a:t>
            </a:r>
            <a:r>
              <a:rPr lang="en-US" dirty="0"/>
              <a:t>and 1 m/s </a:t>
            </a:r>
            <a:r>
              <a:rPr lang="en-US" baseline="30000" dirty="0"/>
              <a:t> </a:t>
            </a:r>
            <a:r>
              <a:rPr lang="en-US" dirty="0"/>
              <a:t> </a:t>
            </a:r>
          </a:p>
          <a:p>
            <a:pPr algn="just"/>
            <a:r>
              <a:rPr lang="en-US" dirty="0"/>
              <a:t>The objective of running simulation on this big range is to assess the trend of the whole possible hydraulic conductivity through plotting . Moreover, the hydraulic conductivity with high values of error will be eliminated for the next round of simulation that will be more focusing on the range where the value of error are acceptable. </a:t>
            </a:r>
          </a:p>
        </p:txBody>
      </p:sp>
    </p:spTree>
    <p:extLst>
      <p:ext uri="{BB962C8B-B14F-4D97-AF65-F5344CB8AC3E}">
        <p14:creationId xmlns:p14="http://schemas.microsoft.com/office/powerpoint/2010/main" val="110981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BE04-C79E-D3EE-DE3C-A03B66F525FC}"/>
              </a:ext>
            </a:extLst>
          </p:cNvPr>
          <p:cNvSpPr>
            <a:spLocks noGrp="1"/>
          </p:cNvSpPr>
          <p:nvPr>
            <p:ph type="title"/>
          </p:nvPr>
        </p:nvSpPr>
        <p:spPr/>
        <p:txBody>
          <a:bodyPr/>
          <a:lstStyle/>
          <a:p>
            <a:r>
              <a:rPr lang="en-US" b="1" dirty="0">
                <a:solidFill>
                  <a:schemeClr val="accent2"/>
                </a:solidFill>
              </a:rPr>
              <a:t>Simulation of Hydraulic Conductivity </a:t>
            </a:r>
          </a:p>
        </p:txBody>
      </p:sp>
      <p:sp>
        <p:nvSpPr>
          <p:cNvPr id="3" name="Content Placeholder 2">
            <a:extLst>
              <a:ext uri="{FF2B5EF4-FFF2-40B4-BE49-F238E27FC236}">
                <a16:creationId xmlns:a16="http://schemas.microsoft.com/office/drawing/2014/main" id="{0333CAC9-EFA4-502B-212B-4054B549AF90}"/>
              </a:ext>
            </a:extLst>
          </p:cNvPr>
          <p:cNvSpPr>
            <a:spLocks noGrp="1"/>
          </p:cNvSpPr>
          <p:nvPr>
            <p:ph idx="1"/>
          </p:nvPr>
        </p:nvSpPr>
        <p:spPr>
          <a:xfrm>
            <a:off x="838200" y="1845203"/>
            <a:ext cx="10515600" cy="4351338"/>
          </a:xfrm>
        </p:spPr>
        <p:txBody>
          <a:bodyPr>
            <a:normAutofit/>
          </a:bodyPr>
          <a:lstStyle/>
          <a:p>
            <a:pPr marL="0" indent="0">
              <a:buNone/>
            </a:pPr>
            <a:r>
              <a:rPr lang="en-US" b="0" i="0" u="none" strike="noStrike" dirty="0">
                <a:solidFill>
                  <a:srgbClr val="000000"/>
                </a:solidFill>
                <a:effectLst/>
                <a:latin typeface="-webkit-standard"/>
              </a:rPr>
              <a:t>For each simulation, the files were reviewed to ensure they completed successfully and did not encounter any errors.</a:t>
            </a:r>
            <a:endParaRPr lang="en-US" dirty="0"/>
          </a:p>
          <a:p>
            <a:endParaRPr lang="en-US" dirty="0"/>
          </a:p>
          <a:p>
            <a:pPr marL="0" indent="0">
              <a:buNone/>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br>
              <a:rPr lang="en-US" dirty="0"/>
            </a:br>
            <a:endParaRPr lang="en-US" dirty="0"/>
          </a:p>
        </p:txBody>
      </p:sp>
    </p:spTree>
    <p:extLst>
      <p:ext uri="{BB962C8B-B14F-4D97-AF65-F5344CB8AC3E}">
        <p14:creationId xmlns:p14="http://schemas.microsoft.com/office/powerpoint/2010/main" val="1888924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F7694-1371-E22E-5948-60CAEB21B9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CF5D5-D826-CB43-F5D5-6D5D8A4C3A8E}"/>
              </a:ext>
            </a:extLst>
          </p:cNvPr>
          <p:cNvSpPr>
            <a:spLocks noGrp="1"/>
          </p:cNvSpPr>
          <p:nvPr>
            <p:ph idx="1"/>
          </p:nvPr>
        </p:nvSpPr>
        <p:spPr>
          <a:xfrm>
            <a:off x="838200" y="2989582"/>
            <a:ext cx="5825068" cy="3490913"/>
          </a:xfrm>
        </p:spPr>
        <p:txBody>
          <a:bodyPr>
            <a:normAutofit/>
          </a:bodyPr>
          <a:lstStyle/>
          <a:p>
            <a:pPr marL="0" indent="0" algn="just">
              <a:buNone/>
            </a:pPr>
            <a:r>
              <a:rPr lang="en-US" b="1" dirty="0">
                <a:solidFill>
                  <a:schemeClr val="accent2"/>
                </a:solidFill>
                <a:latin typeface="Aptos" panose="020B0004020202020204" pitchFamily="34" charset="0"/>
              </a:rPr>
              <a:t>Range of the first simulation</a:t>
            </a:r>
          </a:p>
          <a:p>
            <a:pPr marL="0" indent="0" algn="just">
              <a:buNone/>
            </a:pPr>
            <a:r>
              <a:rPr lang="en-US" dirty="0">
                <a:latin typeface="Aptos" panose="020B0004020202020204" pitchFamily="34" charset="0"/>
              </a:rPr>
              <a:t>Kmin = 3.6 x 10</a:t>
            </a:r>
            <a:r>
              <a:rPr lang="en-US" baseline="30000" dirty="0">
                <a:latin typeface="Aptos" panose="020B0004020202020204" pitchFamily="34" charset="0"/>
              </a:rPr>
              <a:t>-10</a:t>
            </a:r>
            <a:r>
              <a:rPr lang="en-US" dirty="0">
                <a:latin typeface="Aptos" panose="020B0004020202020204" pitchFamily="34" charset="0"/>
              </a:rPr>
              <a:t> m/hr</a:t>
            </a:r>
          </a:p>
          <a:p>
            <a:pPr marL="0" indent="0" algn="just">
              <a:buNone/>
            </a:pPr>
            <a:r>
              <a:rPr lang="en-US" dirty="0">
                <a:latin typeface="Aptos" panose="020B0004020202020204" pitchFamily="34" charset="0"/>
              </a:rPr>
              <a:t>Kmax = 3600 m/hr</a:t>
            </a: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algn="just"/>
            <a:endParaRPr lang="en-US" dirty="0">
              <a:latin typeface="Aptos" panose="020B0004020202020204" pitchFamily="34" charset="0"/>
            </a:endParaRPr>
          </a:p>
          <a:p>
            <a:pPr marL="0" indent="0" algn="just">
              <a:buNone/>
            </a:pPr>
            <a:endParaRPr lang="en-US" dirty="0">
              <a:latin typeface="Aptos" panose="020B0004020202020204" pitchFamily="34" charset="0"/>
            </a:endParaRPr>
          </a:p>
          <a:p>
            <a:pPr marL="0" indent="0" algn="just">
              <a:buNone/>
            </a:pPr>
            <a:endParaRPr lang="en-US" dirty="0">
              <a:latin typeface="Aptos" panose="020B0004020202020204" pitchFamily="34" charset="0"/>
            </a:endParaRPr>
          </a:p>
        </p:txBody>
      </p:sp>
      <p:sp>
        <p:nvSpPr>
          <p:cNvPr id="5" name="Title 4">
            <a:extLst>
              <a:ext uri="{FF2B5EF4-FFF2-40B4-BE49-F238E27FC236}">
                <a16:creationId xmlns:a16="http://schemas.microsoft.com/office/drawing/2014/main" id="{1559427C-FD5D-84A8-E469-8C1CBA05BF18}"/>
              </a:ext>
            </a:extLst>
          </p:cNvPr>
          <p:cNvSpPr>
            <a:spLocks noGrp="1"/>
          </p:cNvSpPr>
          <p:nvPr>
            <p:ph type="title"/>
          </p:nvPr>
        </p:nvSpPr>
        <p:spPr>
          <a:xfrm>
            <a:off x="838200" y="377505"/>
            <a:ext cx="10515600" cy="1313183"/>
          </a:xfrm>
        </p:spPr>
        <p:txBody>
          <a:bodyPr/>
          <a:lstStyle/>
          <a:p>
            <a:r>
              <a:rPr lang="en-US" b="1" dirty="0">
                <a:solidFill>
                  <a:schemeClr val="accent2"/>
                </a:solidFill>
              </a:rPr>
              <a:t>First Simulation : Hydraulic Conductivity</a:t>
            </a:r>
          </a:p>
        </p:txBody>
      </p:sp>
      <p:pic>
        <p:nvPicPr>
          <p:cNvPr id="2" name="Content Placeholder 4" descr="A graph with a dotted line&#10;&#10;Description automatically generated">
            <a:extLst>
              <a:ext uri="{FF2B5EF4-FFF2-40B4-BE49-F238E27FC236}">
                <a16:creationId xmlns:a16="http://schemas.microsoft.com/office/drawing/2014/main" id="{59E7EA27-E0E9-FC9F-1DC8-51E88285522A}"/>
              </a:ext>
            </a:extLst>
          </p:cNvPr>
          <p:cNvPicPr>
            <a:picLocks noChangeAspect="1"/>
          </p:cNvPicPr>
          <p:nvPr/>
        </p:nvPicPr>
        <p:blipFill>
          <a:blip r:embed="rId2"/>
          <a:stretch>
            <a:fillRect/>
          </a:stretch>
        </p:blipFill>
        <p:spPr>
          <a:xfrm>
            <a:off x="7381877" y="2090417"/>
            <a:ext cx="4654549" cy="3490912"/>
          </a:xfrm>
          <a:prstGeom prst="rect">
            <a:avLst/>
          </a:prstGeom>
        </p:spPr>
      </p:pic>
    </p:spTree>
    <p:extLst>
      <p:ext uri="{BB962C8B-B14F-4D97-AF65-F5344CB8AC3E}">
        <p14:creationId xmlns:p14="http://schemas.microsoft.com/office/powerpoint/2010/main" val="4000713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ff60116-7431-425d-b5af-077d7791bda4}" enabled="0" method="" siteId="{2ff60116-7431-425d-b5af-077d7791bda4}" removed="1"/>
</clbl:labelList>
</file>

<file path=docProps/app.xml><?xml version="1.0" encoding="utf-8"?>
<Properties xmlns="http://schemas.openxmlformats.org/officeDocument/2006/extended-properties" xmlns:vt="http://schemas.openxmlformats.org/officeDocument/2006/docPropsVTypes">
  <TotalTime>2490</TotalTime>
  <Words>877</Words>
  <Application>Microsoft Macintosh PowerPoint</Application>
  <PresentationFormat>Widescreen</PresentationFormat>
  <Paragraphs>119</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-webkit-standard</vt:lpstr>
      <vt:lpstr>Aptos</vt:lpstr>
      <vt:lpstr>Aptos Display</vt:lpstr>
      <vt:lpstr>Arial</vt:lpstr>
      <vt:lpstr>Cambria Math</vt:lpstr>
      <vt:lpstr>Office Theme</vt:lpstr>
      <vt:lpstr> </vt:lpstr>
      <vt:lpstr>Objective </vt:lpstr>
      <vt:lpstr>Part 1: Explanation of Approach</vt:lpstr>
      <vt:lpstr>Collection of Data</vt:lpstr>
      <vt:lpstr>Single Column : USNe -2 </vt:lpstr>
      <vt:lpstr>Discussion of Soil Type : Hydraulic Conductivity</vt:lpstr>
      <vt:lpstr>US Ne2 : Hydraulic Conductivity</vt:lpstr>
      <vt:lpstr>Simulation of Hydraulic Conductivity </vt:lpstr>
      <vt:lpstr>First Simulation : Hydraulic Conductivity</vt:lpstr>
      <vt:lpstr>Range of Error For K</vt:lpstr>
      <vt:lpstr>Second Simulation: Hydraulic Conductivity</vt:lpstr>
      <vt:lpstr>Range of Error For K</vt:lpstr>
      <vt:lpstr>Third Simulation: Hydraulic Conductivity</vt:lpstr>
      <vt:lpstr>Range of Error For K</vt:lpstr>
      <vt:lpstr>Fourth Simulation: Hydraulic Conductivity</vt:lpstr>
      <vt:lpstr>Range of Error For K</vt:lpstr>
      <vt:lpstr>Simulation: Prior Distribution </vt:lpstr>
      <vt:lpstr>Prior Distribution Code</vt:lpstr>
      <vt:lpstr>Fourth Simulation: Prior Distribution</vt:lpstr>
      <vt:lpstr>Fifth Simulation: Hydraulic Conductivity</vt:lpstr>
      <vt:lpstr>Range of Error For K</vt:lpstr>
      <vt:lpstr>Prior Distribution</vt:lpstr>
      <vt:lpstr>PowerPoint Presentation</vt:lpstr>
      <vt:lpstr>Prior Distribution </vt:lpstr>
      <vt:lpstr>Refining The Prior Distribution</vt:lpstr>
      <vt:lpstr>Discussion of Baseline Condition </vt:lpstr>
      <vt:lpstr>Discussion of Soil Type </vt:lpstr>
      <vt:lpstr>Discussion of Porosity for Baseline Condition </vt:lpstr>
      <vt:lpstr>Proposed Approach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Marie Joe Sawma</dc:creator>
  <cp:lastModifiedBy>Marie Joe Sawma</cp:lastModifiedBy>
  <cp:revision>5</cp:revision>
  <dcterms:created xsi:type="dcterms:W3CDTF">2024-09-22T01:00:30Z</dcterms:created>
  <dcterms:modified xsi:type="dcterms:W3CDTF">2024-12-05T01:53:29Z</dcterms:modified>
</cp:coreProperties>
</file>