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7"/>
  </p:notesMasterIdLst>
  <p:sldIdLst>
    <p:sldId id="423" r:id="rId3"/>
    <p:sldId id="425" r:id="rId4"/>
    <p:sldId id="426" r:id="rId5"/>
    <p:sldId id="378" r:id="rId6"/>
    <p:sldId id="379" r:id="rId7"/>
    <p:sldId id="380" r:id="rId8"/>
    <p:sldId id="381" r:id="rId9"/>
    <p:sldId id="382" r:id="rId10"/>
    <p:sldId id="383" r:id="rId11"/>
    <p:sldId id="427" r:id="rId12"/>
    <p:sldId id="392" r:id="rId13"/>
    <p:sldId id="428" r:id="rId14"/>
    <p:sldId id="429" r:id="rId15"/>
    <p:sldId id="394" r:id="rId16"/>
    <p:sldId id="257" r:id="rId17"/>
    <p:sldId id="260" r:id="rId18"/>
    <p:sldId id="261" r:id="rId19"/>
    <p:sldId id="263" r:id="rId20"/>
    <p:sldId id="264" r:id="rId21"/>
    <p:sldId id="265" r:id="rId22"/>
    <p:sldId id="266" r:id="rId23"/>
    <p:sldId id="268" r:id="rId24"/>
    <p:sldId id="269" r:id="rId25"/>
    <p:sldId id="395" r:id="rId26"/>
    <p:sldId id="271" r:id="rId27"/>
    <p:sldId id="284" r:id="rId28"/>
    <p:sldId id="282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405" r:id="rId37"/>
    <p:sldId id="406" r:id="rId38"/>
    <p:sldId id="409" r:id="rId39"/>
    <p:sldId id="410" r:id="rId40"/>
    <p:sldId id="411" r:id="rId41"/>
    <p:sldId id="412" r:id="rId42"/>
    <p:sldId id="413" r:id="rId43"/>
    <p:sldId id="414" r:id="rId44"/>
    <p:sldId id="430" r:id="rId45"/>
    <p:sldId id="40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90"/>
  </p:normalViewPr>
  <p:slideViewPr>
    <p:cSldViewPr snapToGrid="0">
      <p:cViewPr varScale="1">
        <p:scale>
          <a:sx n="151" d="100"/>
          <a:sy n="15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F8C0-B5FC-3640-8593-6058ABB74C6A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8DBF1-6C05-B146-B278-2C61EBA6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E2261-63C2-D941-B7E2-01757B6D96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628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BFBB-16F1-DC5A-22D1-57C172673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45BCE0-F3E2-D6E4-B7FD-48C51727D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846DCD-E4BC-3C42-07E2-268815DC2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DEA64-DB24-1338-BEA4-1D5084BE3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E2261-63C2-D941-B7E2-01757B6D96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897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20029-5ADB-5C28-28D5-25EDE0515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C7AAD-8DE2-ED17-42EE-ADA4B4E8B7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BF0127-CACC-5634-070E-663B12C83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90E9D-8A26-F34D-60BD-3EBD5312C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0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F36-55BF-6850-0F36-E53798553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64E5B-141B-01D8-C6BD-BF3CB3B1D9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1D384-ABB9-2374-3D1F-1262665B9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73007-B524-33D6-B022-889DDC6CE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9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5D577-F978-8643-5E99-3EBD69DF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9255B-FC0A-9553-4265-C765A819C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B0837B-C26E-43DC-9B3C-C741BC00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0D346-165E-5ACC-8210-0777D2D2A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42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C6A7F-A48E-904B-170C-BC51B2C0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CDF7B2-E2EB-5076-6820-77593A21C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93CFCE-A53A-FF0A-9D99-89612C84B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FE5A2-8E0F-7453-E2F3-3C41370E3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7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48228-BE1C-4FA4-D426-2AC29816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D9B2B0-6999-6EA9-44EE-02DF6B66F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46298-EF1F-836A-736F-E3E3E0CD7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B2CC2-256E-4778-8686-BC98F6F7F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7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D6354-D826-5AC0-5F04-2D2993DFE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94844-A3C5-2D4E-0AB8-B0792BD95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E15EE-D230-92C0-8F77-3B0359D58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777FF-B6B1-70B3-1210-1E9A8B06A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87B4-0831-4E8B-072D-EAC8DF0FD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06C2A-4EE8-8942-A930-6F045F6F5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F4DDE-C404-B327-EAB5-E05BC5346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B4275-DFFE-4809-0F09-4CAC6C97B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9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24517-7E6B-F29C-337E-E97FCA9B5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998EB3-5B3E-5107-2370-FE1AFF566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4E9BCE-1155-DC1E-6B75-B140156E4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F6A7C-817D-30C1-22EA-68AA6D60BA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3BC1B-BD6E-1D5B-3F3C-F6832BA5B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6E077-2492-88FA-B093-110020412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8C3BB-9F72-875F-BB2F-BC7A5B215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5CFF3-B90F-BB71-F425-E3ACE9EC2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E2261-63C2-D941-B7E2-01757B6D96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91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86A43-EB38-84FA-1B58-1E31827A0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EC31E-40DD-3FE5-A76B-6C34E2AE47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AAD11C-1329-034A-4C65-89318A719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3680-31E2-D2DC-3FD9-5F81B0060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E2261-63C2-D941-B7E2-01757B6D96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85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3D3C-86EE-43A3-EA55-CA7C76CF5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5E342D-CFE3-C50C-92A3-9F74C3A6CA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8ECCB-C01E-F90D-4361-16B859553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F874-0693-8C8F-B477-C16A31FC0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E2261-63C2-D941-B7E2-01757B6D96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36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3A3D5-4242-9464-12DC-B8EFC3CD6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DF85B2-3426-03A9-7AD0-729B66E981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ED429-B480-2807-F0B0-0FCE32CB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6C609-372D-BDB7-8490-1AC6433A5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E2261-63C2-D941-B7E2-01757B6D96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91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0BF23-4AE9-0CFC-02AE-06C41F7DB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4BE94-20FE-F95C-85FD-611EF6929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147F6-B9FA-DFAF-9FF3-C7A308CCE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CEA0-C2EC-BD67-8AC0-309E8C844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E2261-63C2-D941-B7E2-01757B6D96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82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C5970-7A1F-7F40-5F88-D819E3DBA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D842B-7E44-9474-F3F8-FEC93CC55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C81F2-E26E-BD47-33DF-8A623F8CF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385E-6117-FC65-D1A0-54FD555C7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E2261-63C2-D941-B7E2-01757B6D96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663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34D6-725A-9444-1043-BB24C1FC6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92A526-F402-D9E2-D3FE-7DF87EE33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32CBC8-3B07-7EC5-4793-A697A700A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81908-9BC8-C78C-F0A6-CADC1873C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E2261-63C2-D941-B7E2-01757B6D96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103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7DDD1-2365-C2A9-CAFB-3F2BBF685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70DC5-3CAD-574B-B03C-7797FB658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3846C0-BE38-33BD-0992-926D2AF64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400 simulations </a:t>
            </a:r>
          </a:p>
          <a:p>
            <a:r>
              <a:rPr lang="en-US" dirty="0"/>
              <a:t>Posterior distribution  that is presented is from the first iteration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D809-09B1-FAFD-CBAB-2B7BDBB17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3FDC-1166-79E5-58F5-D42025C83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1594F-0D8C-3736-14A9-1A625261C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31131-71E8-64B6-4E98-3D9F7C89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FC41-46AD-2C15-A26A-26C78D69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23DC-8C70-31C0-309F-D33DB033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BE93-227D-E88E-04B4-F3D46ED2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44C47-5953-C3DC-51A4-41A231DFB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3EC8-808F-B264-6DA5-843F0A00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4F70-756C-03A4-843A-9DFFD53C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26C2-9D90-445A-FA34-DB37D38F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8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35B3A-1A21-E8C4-F6EA-7838407C3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785A3-2897-AFF3-E8CA-5F95E7498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F469F-29E1-5CD1-8BD4-B98DA036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D9C3-325E-BC41-0CDD-CCD7F41E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1E64-1593-E298-580B-B10A9649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53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D057-8545-5BED-6555-7173CD17D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83A13-FF9B-5886-294F-61B7C4D5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62DF-6A0B-F12E-01BC-BA00B64B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9262-262A-B354-294E-A1547A44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5377-A3CC-2127-DCFA-1B727F80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B41B-A7E4-4163-491B-43E0D5B6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B7F2-1A73-8971-D7E8-5C9F48F5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AA3F-5C31-50C5-A3BC-C3546D1A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54C1-0211-D9FA-6477-75A70E7C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5013-6ECB-07C3-792A-27009768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6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EEDD-DFEE-2549-6992-598227ED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9E80-FC8D-0340-E99F-C5A468F5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36ABD-D50C-8C75-4824-52A2D025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FFDC-9C2B-B69B-06B6-D21CFED2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1C3-5CE3-67C2-1962-F4C7669A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0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C5D0-3D17-053E-823C-89D1769C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76FA-2716-10E2-6332-C0E888F73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A129C-8C89-C311-EF31-F8600991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5C72C-F2D6-A5E8-5C3F-762D2F1E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1351-1E7D-11AA-A83C-4FB69D21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3751B-3D93-C7BD-11D4-4EADBA9F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94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ECE8-432D-0589-F15A-006F21CE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135F-0CF1-F1F1-DAFF-45D61292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A38F-D548-ACC8-997A-473F340B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B1A54-73CA-7767-FAED-479840293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45C71-8AA7-B260-8F58-9A50FA397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B6D27-B3ED-95FF-0FF6-D73D50AE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D0C88-76D8-B4C8-1B71-C6032EAA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2E44E-E697-1692-EFE6-5A283B64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3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6315-31AA-F586-DACA-82AEA66D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7083-06D5-156E-95D3-8F184DB0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4CDEE-0B1B-3F31-81E0-0FA2ADAA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9C9EC-313D-CD55-CE90-A3727702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6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164BB-5E63-C769-2100-5D74AA28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79324-5448-34EC-7920-A834E2F5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9AF01-313B-7E4A-0906-D2471B69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8726-6056-BB47-52CF-54470F74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B886-482A-8E0B-48D5-43FF7283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69764-950C-A13B-0BCC-7876F05E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AB9CF-1BE2-389C-AC41-E70B0965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EF53-42F6-4C69-7F36-DB2B9F0E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CE393-9158-6B86-E5C6-0B4991C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BFF3-2421-2349-6150-D769552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D3DD-C784-F202-DCCB-F5A6A5FF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C8FF-A39A-B1F8-43FF-C1856041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2BBF-AFD7-B5A7-43FD-A50EA12A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08B9-7F31-87CB-F3BA-8E7ED26C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1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3351-14EF-C874-2AC2-FDAB38E3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B0C77-3100-0D7D-361C-B3CEFD057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F18DB-6C4F-785B-1919-B0D2BBA98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C4F85-2207-F72F-9BE4-1B97CF30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F7AFC-5FFD-55A8-B920-37DCA3A0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118FF-F4D8-4BB2-4626-DAF0D207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5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EFA1-9610-4F8A-CBD3-A6EE226F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E0A27-A487-D880-F918-C77DCAB6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19CB-FDEC-CAF3-09DC-C20EAF65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A8B5-51D1-95BA-5AA8-A2E09FF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72BE-A004-243C-24C1-6D079646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3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AB4FA-7364-AFB0-99BF-68D0C3DDD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C5E0E-B890-F93F-2D0F-08DE74043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0153-CD6D-4AF8-736E-0D7ED169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10AC-5EC1-D856-82AF-F060D014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3C66-53B4-1B14-A58F-075658E6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A386-1199-65F8-F63C-CB2A2C97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051F-39BC-8BE6-CE0F-96CF6CFE1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AA09-EA9E-F2B7-09CA-4AFC4B57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64B3E-2391-B182-8002-7F8FFF21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CCF87-0C95-83D2-C2E0-A55D00DF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9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4884-6763-33C5-3E15-05129D77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EE6A-0B45-A4B5-0694-B3C8097AE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1C896-3DF5-AFAE-D0D9-287029129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00C79-8891-B3FC-A3F7-C917EBEE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77E1D-AE2D-C9B1-8BC1-33ED4C9E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BE34C-9D06-B75C-7079-CFA31C5C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6ABB-7BE6-B339-F6AE-1BAB95F1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B6C8-A392-6306-4E4B-07A6280B9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62CC1-41E4-DE23-3333-99E974D7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D4EDC-CE65-53D3-FC8A-43178C8D6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5FAB8-5A30-ABD6-6CED-2B40F0BE1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B5DD0-8411-CB00-9334-8A336FCE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1038D-6A36-434D-4D59-8F18BE61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22978-B124-C862-D721-F5E96AC5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BB9E-EC93-C82F-8534-F4F0280E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6A2A1-58D7-31FD-734A-D5CEF6D0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B6FBE-EB55-49FA-0B22-DB39D37F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2BE5-3EEF-02FD-9069-1F64ED20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5FCAC-5B8E-6AE2-71CD-1762B65B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BC4E8-2A46-EEB0-0588-7296067B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7477A-DD9E-F734-048A-572545DD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77E4-5FA7-5006-BAB5-47A57DDA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F5FA-4E1F-6A9E-89A8-C5087E44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518B9-C0C0-A08A-F3CC-4702B57AF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6BEB2-7029-9754-2C52-925CB00E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8DC39-0B27-A927-CCA2-6EDB9220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2A1B9-4F4A-E6F9-1B61-1B01C73E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3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9D76-F604-0668-3BCF-05491CAE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BBE98-CDFF-D3CB-79CA-2E54543FA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59964-0805-801A-75FE-18DC5C96E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320BC-4D88-B0F3-1579-F0390E70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7EA5C-86A9-0201-8311-0E713197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4D904-C4A2-A157-A321-024F1206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1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B6E50-6C24-855D-85E0-DB9F10FB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F794C-D8B2-3923-C194-8BFC21DD1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E36A-5B17-9628-A509-78615ECE1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E0E2C-C425-E14A-8992-8A08B98AA82A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BA8AC-CD1F-2993-371E-8074728C9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3647-C25C-3FA1-059E-3DBFFD9CB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9C2AE-622E-6543-BF02-B52BA176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0F160-BFDF-5ABD-3C22-195D0348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0A3F-E98B-DA61-1F3C-100FC912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E034-9DBD-0990-6C61-E1B5355C2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7A92-6A87-AC43-A0F1-29A0112F27B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E654-32BD-6578-ACFD-82ED1ADDF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CF07-2890-AFC5-BBA2-2E5F679D1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5CC72-BCE1-732A-9252-C9ECD8E06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83A-3007-4045-BBBC-FF64848CC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2291" y="2834627"/>
            <a:ext cx="5865091" cy="145711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 descr="Princeton University Logo, symbol, meaning, history, PNG, brand">
            <a:extLst>
              <a:ext uri="{FF2B5EF4-FFF2-40B4-BE49-F238E27FC236}">
                <a16:creationId xmlns:a16="http://schemas.microsoft.com/office/drawing/2014/main" id="{B98C34D3-710A-F103-DD40-DB9A8BF2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23" y="347510"/>
            <a:ext cx="2519219" cy="145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D88AD-0B57-EE25-9EA3-8889B265EB54}"/>
              </a:ext>
            </a:extLst>
          </p:cNvPr>
          <p:cNvSpPr txBox="1"/>
          <p:nvPr/>
        </p:nvSpPr>
        <p:spPr>
          <a:xfrm>
            <a:off x="2910479" y="2627670"/>
            <a:ext cx="67656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Individual Meeting</a:t>
            </a:r>
          </a:p>
          <a:p>
            <a:pPr algn="ctr"/>
            <a:r>
              <a:rPr lang="en-US" sz="4000" b="1" dirty="0"/>
              <a:t>Spring Term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D5E70-0E8F-135B-A1E5-AF80353CA086}"/>
              </a:ext>
            </a:extLst>
          </p:cNvPr>
          <p:cNvSpPr txBox="1"/>
          <p:nvPr/>
        </p:nvSpPr>
        <p:spPr>
          <a:xfrm>
            <a:off x="-390617" y="4682846"/>
            <a:ext cx="1129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 	</a:t>
            </a:r>
            <a:r>
              <a:rPr lang="en-US" sz="2400" dirty="0"/>
              <a:t>Year 2024 -2025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5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3C78-1326-B633-39A2-55B15F1C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429C-54E1-C44B-A71B-8159EFA1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Posterior Density Estimation for the Manning’s given that the observed is the streamflow from </a:t>
            </a:r>
            <a:r>
              <a:rPr lang="en-US" dirty="0" err="1"/>
              <a:t>Hydrodata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D7143-E37F-2F53-55A6-7CF0BF08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HUC 02070001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map of a river&#10;&#10;AI-generated content may be incorrect.">
            <a:extLst>
              <a:ext uri="{FF2B5EF4-FFF2-40B4-BE49-F238E27FC236}">
                <a16:creationId xmlns:a16="http://schemas.microsoft.com/office/drawing/2014/main" id="{DB43BD89-A6E9-425C-009F-FE3D1567C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051282"/>
            <a:ext cx="6846363" cy="460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8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6B8F-C87B-B977-19A4-4B741972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Manning’s Value and Land Cover</a:t>
            </a:r>
            <a:endParaRPr lang="en-US" dirty="0"/>
          </a:p>
        </p:txBody>
      </p:sp>
      <p:pic>
        <p:nvPicPr>
          <p:cNvPr id="4" name="Content Placeholder 4" descr="A table with text on it&#10;&#10;AI-generated content may be incorrect.">
            <a:extLst>
              <a:ext uri="{FF2B5EF4-FFF2-40B4-BE49-F238E27FC236}">
                <a16:creationId xmlns:a16="http://schemas.microsoft.com/office/drawing/2014/main" id="{74F3712C-D7FB-595B-A844-59D14B5DC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50" y="1969294"/>
            <a:ext cx="6565900" cy="4064000"/>
          </a:xfrm>
        </p:spPr>
      </p:pic>
    </p:spTree>
    <p:extLst>
      <p:ext uri="{BB962C8B-B14F-4D97-AF65-F5344CB8AC3E}">
        <p14:creationId xmlns:p14="http://schemas.microsoft.com/office/powerpoint/2010/main" val="417383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0"/>
            <a:ext cx="4617491" cy="6858000"/>
          </a:xfrm>
          <a:prstGeom prst="rect">
            <a:avLst/>
          </a:prstGeom>
          <a:ln>
            <a:noFill/>
          </a:ln>
          <a:effectLst>
            <a:outerShdw blurRad="203200" dist="88900" dir="2154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-1"/>
            <a:ext cx="4617491" cy="5136739"/>
          </a:xfrm>
          <a:prstGeom prst="rect">
            <a:avLst/>
          </a:prstGeom>
          <a:ln>
            <a:noFill/>
          </a:ln>
          <a:effectLst>
            <a:outerShdw blurRad="177800" dist="1016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6036E-FFF3-1BBD-F0E5-C2EF5FC9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87" y="617921"/>
            <a:ext cx="3482041" cy="3988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Elevation Mapping</a:t>
            </a:r>
          </a:p>
        </p:txBody>
      </p:sp>
      <p:pic>
        <p:nvPicPr>
          <p:cNvPr id="4" name="Content Placeholder 4" descr="A map of elevation and elevation&#10;&#10;AI-generated content may be incorrect.">
            <a:extLst>
              <a:ext uri="{FF2B5EF4-FFF2-40B4-BE49-F238E27FC236}">
                <a16:creationId xmlns:a16="http://schemas.microsoft.com/office/drawing/2014/main" id="{4B27CBB7-A830-59BD-F4C3-4643053C6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555" y="617921"/>
            <a:ext cx="4869138" cy="57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A83-E175-951F-A7B8-A5CBD9E0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Prior Distribution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4E5DF-FC01-923A-3D42-FED7248A1E2F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/>
              </a:rPr>
              <a:t>The prior distribution is initially defined as a </a:t>
            </a:r>
            <a:r>
              <a:rPr lang="en-US" sz="2000" b="1" dirty="0">
                <a:effectLst/>
              </a:rPr>
              <a:t>uniform </a:t>
            </a:r>
            <a:r>
              <a:rPr lang="en-US" sz="2000" dirty="0">
                <a:effectLst/>
              </a:rPr>
              <a:t>distribution, constructed based on Manning’s values derived from the static input data.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/>
              </a:rPr>
              <a:t>Its range is determined as follows: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 </a:t>
            </a:r>
            <a:r>
              <a:rPr lang="en-US" sz="2000" b="1" dirty="0">
                <a:effectLst/>
              </a:rPr>
              <a:t>lower bound </a:t>
            </a:r>
            <a:r>
              <a:rPr lang="en-US" sz="2000" dirty="0">
                <a:effectLst/>
              </a:rPr>
              <a:t>is set as the Manning’s value divided by a scalar of  </a:t>
            </a:r>
            <a:r>
              <a:rPr lang="en-US" sz="2000" b="1" dirty="0">
                <a:effectLst/>
              </a:rPr>
              <a:t>2</a:t>
            </a:r>
            <a:r>
              <a:rPr lang="en-US" sz="2000" dirty="0">
                <a:effectLst/>
              </a:rPr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The </a:t>
            </a:r>
            <a:r>
              <a:rPr lang="en-US" sz="2000" b="1" dirty="0">
                <a:effectLst/>
              </a:rPr>
              <a:t>upper bound </a:t>
            </a:r>
            <a:r>
              <a:rPr lang="en-US" sz="2000" dirty="0">
                <a:effectLst/>
              </a:rPr>
              <a:t>is set as the Manning’s value multiplied by </a:t>
            </a:r>
            <a:r>
              <a:rPr lang="en-US" sz="2000" b="1" dirty="0">
                <a:effectLst/>
              </a:rPr>
              <a:t>2</a:t>
            </a:r>
            <a:r>
              <a:rPr lang="en-US" sz="2000" dirty="0">
                <a:effectLst/>
              </a:rPr>
              <a:t>.</a:t>
            </a:r>
          </a:p>
        </p:txBody>
      </p:sp>
      <p:pic>
        <p:nvPicPr>
          <p:cNvPr id="5" name="Content Placeholder 4" descr="A table of numbers with text&#10;&#10;AI-generated content may be incorrect.">
            <a:extLst>
              <a:ext uri="{FF2B5EF4-FFF2-40B4-BE49-F238E27FC236}">
                <a16:creationId xmlns:a16="http://schemas.microsoft.com/office/drawing/2014/main" id="{186BCAA6-34AB-26D3-C5F1-71443071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8" t="15616" r="2" b="2"/>
          <a:stretch/>
        </p:blipFill>
        <p:spPr>
          <a:xfrm>
            <a:off x="6099048" y="1876114"/>
            <a:ext cx="5458968" cy="310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6CD80-9B1D-0CCF-B4DD-D4FDCD43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M0: Posterior Distribution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A graph of a line graph&#10;&#10;AI-generated content may be incorrect.">
            <a:extLst>
              <a:ext uri="{FF2B5EF4-FFF2-40B4-BE49-F238E27FC236}">
                <a16:creationId xmlns:a16="http://schemas.microsoft.com/office/drawing/2014/main" id="{72BCED75-0970-A6FF-0826-84ABD759F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760312"/>
            <a:ext cx="6846363" cy="51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09F2BF-7FD3-05DB-8195-449928D0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8A01C-E6CE-5B50-5884-FE5208E7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M1: Posterior Distribution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4" descr="A graph of a city&#10;&#10;AI-generated content may be incorrect.">
            <a:extLst>
              <a:ext uri="{FF2B5EF4-FFF2-40B4-BE49-F238E27FC236}">
                <a16:creationId xmlns:a16="http://schemas.microsoft.com/office/drawing/2014/main" id="{456E6832-3AF8-C020-C4E3-23607869A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760312"/>
            <a:ext cx="6846363" cy="51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085F0-5C72-A445-B3BD-3CA87827E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8E706-D731-872B-D697-FD2B5C70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M2: Posterior Distribution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graph of a line graph&#10;&#10;AI-generated content may be incorrect.">
            <a:extLst>
              <a:ext uri="{FF2B5EF4-FFF2-40B4-BE49-F238E27FC236}">
                <a16:creationId xmlns:a16="http://schemas.microsoft.com/office/drawing/2014/main" id="{6A388A55-21CD-9FB0-586E-52BDDC4E6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777428"/>
            <a:ext cx="6846363" cy="515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57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9F3958-26FF-5FB0-EA9A-AA44CA15B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97593-FEAE-E9D5-7771-03851F21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M3: Posterior Distribution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graph of a line graph&#10;&#10;AI-generated content may be incorrect.">
            <a:extLst>
              <a:ext uri="{FF2B5EF4-FFF2-40B4-BE49-F238E27FC236}">
                <a16:creationId xmlns:a16="http://schemas.microsoft.com/office/drawing/2014/main" id="{CC5401E1-A5B1-6870-A783-D241F3790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717522"/>
            <a:ext cx="6846363" cy="52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5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D854D-9944-4D21-7FE8-6D559C94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1E34B-5C5C-A258-E37A-2FD09C36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M4: Posterior Distribution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2F7469A8-28E5-9B71-F63E-03360DAA0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717522"/>
            <a:ext cx="6846363" cy="52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16C1-11D8-EEE4-2E79-892B8928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7EDB-BC73-EB47-8A14-4F9F793A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STIX Two Text" pitchFamily="2" charset="0"/>
              </a:rPr>
              <a:t>Training SBI to learn the relationship between </a:t>
            </a:r>
            <a:r>
              <a:rPr lang="en-US" b="1" dirty="0">
                <a:solidFill>
                  <a:srgbClr val="000000"/>
                </a:solidFill>
                <a:effectLst/>
                <a:latin typeface="STIX Two Text" pitchFamily="2" charset="0"/>
              </a:rPr>
              <a:t>Manning’s values </a:t>
            </a:r>
            <a:r>
              <a:rPr lang="en-US" dirty="0">
                <a:solidFill>
                  <a:srgbClr val="000000"/>
                </a:solidFill>
                <a:effectLst/>
                <a:latin typeface="STIX Two Text" pitchFamily="2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effectLst/>
                <a:latin typeface="STIX Two Text" pitchFamily="2" charset="0"/>
              </a:rPr>
              <a:t>streamflow data </a:t>
            </a:r>
            <a:r>
              <a:rPr lang="en-US" dirty="0">
                <a:solidFill>
                  <a:srgbClr val="000000"/>
                </a:solidFill>
                <a:effectLst/>
                <a:latin typeface="STIX Two Text" pitchFamily="2" charset="0"/>
              </a:rPr>
              <a:t>from Baseline run.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2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C4F53-B94D-07B0-4D47-A41964A9C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B83CA-9C9B-27C4-175D-C6BD18E8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M5: Posterior Distribution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graph of a city&#10;&#10;AI-generated content may be incorrect.">
            <a:extLst>
              <a:ext uri="{FF2B5EF4-FFF2-40B4-BE49-F238E27FC236}">
                <a16:creationId xmlns:a16="http://schemas.microsoft.com/office/drawing/2014/main" id="{EAB1BB4B-C3DC-E462-9DCA-D75D656B0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717522"/>
            <a:ext cx="6846363" cy="52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3F35E-C5C3-1F17-E959-22ECE9F44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13FDF-7D6E-EE3C-FA72-45859276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M6: Posterior Distribution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graph of a line graph&#10;&#10;AI-generated content may be incorrect.">
            <a:extLst>
              <a:ext uri="{FF2B5EF4-FFF2-40B4-BE49-F238E27FC236}">
                <a16:creationId xmlns:a16="http://schemas.microsoft.com/office/drawing/2014/main" id="{EC6C7E03-9098-D553-33CE-6D5984582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743196"/>
            <a:ext cx="6846363" cy="52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91A2D-C2BA-88D0-1F76-1435130D5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60D0-1583-BF75-1015-D8F8CA81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M7: Posterior Distribution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E29A7B52-7F82-3169-852C-939E027B2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717522"/>
            <a:ext cx="6846363" cy="52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2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152DD-1FA0-C365-08C3-C1C90D83D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5DE7A-8398-13E1-2AB6-514005B0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M8: Posterior Distribution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18B07130-87CC-3261-D7E7-05D9C61F2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4608" y="760312"/>
            <a:ext cx="6846363" cy="51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3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2678-51EB-3313-189A-1AB314A9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 dirty="0"/>
              <a:t>Calibrating The Prior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D612-1262-0FA9-ADEC-19675B41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effectLst/>
                <a:latin typeface="STIX Two Text" pitchFamily="2" charset="0"/>
              </a:rPr>
              <a:t>To expand the boundaries and facilitate broader exploration of the parameter, the </a:t>
            </a:r>
            <a:r>
              <a:rPr lang="en-US" sz="2200" b="1" dirty="0">
                <a:effectLst/>
                <a:latin typeface="STIX Two Text" pitchFamily="2" charset="0"/>
              </a:rPr>
              <a:t>scalar has now been increased to 4</a:t>
            </a:r>
            <a:r>
              <a:rPr lang="en-US" sz="2200" dirty="0">
                <a:effectLst/>
                <a:latin typeface="STIX Two Text" pitchFamily="2" charset="0"/>
              </a:rPr>
              <a:t>. </a:t>
            </a:r>
          </a:p>
          <a:p>
            <a:r>
              <a:rPr lang="en-US" sz="2200" dirty="0">
                <a:effectLst/>
                <a:latin typeface="STIX Two Text" pitchFamily="2" charset="0"/>
              </a:rPr>
              <a:t>This adjustment effectively </a:t>
            </a:r>
            <a:r>
              <a:rPr lang="en-US" sz="2200" b="1" dirty="0">
                <a:effectLst/>
                <a:latin typeface="STIX Two Text" pitchFamily="2" charset="0"/>
              </a:rPr>
              <a:t>doubles the prior range</a:t>
            </a:r>
            <a:r>
              <a:rPr lang="en-US" sz="2200" dirty="0">
                <a:effectLst/>
                <a:latin typeface="STIX Two Text" pitchFamily="2" charset="0"/>
              </a:rPr>
              <a:t>, ensuring a more comprehensive coverage of possible Manning’s values and enhancing the flexibility of the model.</a:t>
            </a:r>
          </a:p>
          <a:p>
            <a:endParaRPr lang="en-US" sz="2200" dirty="0"/>
          </a:p>
        </p:txBody>
      </p:sp>
      <p:pic>
        <p:nvPicPr>
          <p:cNvPr id="5" name="Picture 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2DD1A798-BB06-F394-EA7F-48856FEB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69" y="1776544"/>
            <a:ext cx="5458968" cy="39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00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97EC8-8975-7A17-7674-884B668D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Calibrating the prior </a:t>
            </a:r>
            <a:b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ditstribution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620144-F47A-F144-B483-A3A2142DB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A512-7862-00B0-7CB4-1F83804B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M0: Posterior Distribution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D2888692-A911-C88D-BCFA-E9346EAC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17522"/>
            <a:ext cx="6846363" cy="52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78AA49-CA09-1247-E324-3675D8483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70DB-B99D-8FD4-1F9F-C6A0A448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M1: Posterior Distribution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 descr="A graph of a number of colored lines&#10;&#10;AI-generated content may be incorrect.">
            <a:extLst>
              <a:ext uri="{FF2B5EF4-FFF2-40B4-BE49-F238E27FC236}">
                <a16:creationId xmlns:a16="http://schemas.microsoft.com/office/drawing/2014/main" id="{63870D5B-6F9D-E424-DADF-6046B5C0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17522"/>
            <a:ext cx="6846363" cy="52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2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BBAE16-BF98-56DF-5663-4FB846965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C3CE-48EE-D4E8-2772-96CB22A1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M2: Posterior Distribution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8C462A4-D527-C612-6B5C-74FAB0B1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26080"/>
            <a:ext cx="6846363" cy="525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84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87609D-1F15-4345-78EB-549AEEFE3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44B46-241D-2ABF-06EF-1ACCBE50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M3: Posterior Distribution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893F61F0-622F-7E2F-8B4F-633161E2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17522"/>
            <a:ext cx="6846363" cy="52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9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close-up of a graph&#10;&#10;AI-generated content may be incorrect.">
            <a:extLst>
              <a:ext uri="{FF2B5EF4-FFF2-40B4-BE49-F238E27FC236}">
                <a16:creationId xmlns:a16="http://schemas.microsoft.com/office/drawing/2014/main" id="{746AAB5D-FCC1-3FEC-676D-98CF935B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20" y="846076"/>
            <a:ext cx="3637179" cy="5165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CC053-30FA-D37F-A996-977B32D65FE7}"/>
              </a:ext>
            </a:extLst>
          </p:cNvPr>
          <p:cNvSpPr txBox="1"/>
          <p:nvPr/>
        </p:nvSpPr>
        <p:spPr>
          <a:xfrm>
            <a:off x="1819571" y="3059668"/>
            <a:ext cx="3637179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1" dirty="0"/>
              <a:t>HUC : 02070001</a:t>
            </a:r>
          </a:p>
        </p:txBody>
      </p:sp>
    </p:spTree>
    <p:extLst>
      <p:ext uri="{BB962C8B-B14F-4D97-AF65-F5344CB8AC3E}">
        <p14:creationId xmlns:p14="http://schemas.microsoft.com/office/powerpoint/2010/main" val="56255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8E89A-6A5F-A3FE-5428-2BF0191EC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0EB5C-0185-983A-073B-A55DAC20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M4: Posterior Distribution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4A707AE4-FFF9-A0BC-65C6-AB899463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17522"/>
            <a:ext cx="6846363" cy="52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2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A75D8-1207-C321-696F-A155606EC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ABCCC-6095-6F84-741D-FAC1E3139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M5: Posterior Distribution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E604EA9-0EE1-C439-0E98-FAFB778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60312"/>
            <a:ext cx="6846363" cy="51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68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7FD16B-782A-895F-FAAE-AB4C6EFB2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F075B-1837-312B-5364-6A17B885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M6: Posterior Distribution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02D690A6-5787-D998-DF45-2F8991913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17522"/>
            <a:ext cx="6846363" cy="52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38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835BA8-43F5-1483-7654-F351F7CB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57264-BFE9-6DDB-545E-FEEBE1A6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M7: Posterior Distribution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920EDC9-6F0A-A496-929D-2F3C092C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43196"/>
            <a:ext cx="6846363" cy="52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95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5AE98E-ADB1-FD55-8B7B-3D75DA930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BAE86-081F-11A5-336C-42E25CEF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M8: Posterior Distribution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E37CF2C0-08F7-C134-52EA-0A202236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760312"/>
            <a:ext cx="6846363" cy="518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21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7252-6CBF-7DA6-84D4-1437C59C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Ensemble 1: Manning’s values with the highest density estimation</a:t>
            </a:r>
          </a:p>
        </p:txBody>
      </p:sp>
      <p:pic>
        <p:nvPicPr>
          <p:cNvPr id="5" name="Picture 4" descr="A table of values with numbers and letters&#10;&#10;AI-generated content may be incorrect.">
            <a:extLst>
              <a:ext uri="{FF2B5EF4-FFF2-40B4-BE49-F238E27FC236}">
                <a16:creationId xmlns:a16="http://schemas.microsoft.com/office/drawing/2014/main" id="{EEC762FE-95E1-F50F-7006-377BB5F7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12" y="2354239"/>
            <a:ext cx="499757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57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61E7-F12F-C0E0-3B54-7DE87D3B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89" y="-195821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Hydrograph Ensemble 1 </a:t>
            </a:r>
          </a:p>
        </p:txBody>
      </p:sp>
      <p:pic>
        <p:nvPicPr>
          <p:cNvPr id="9" name="Picture 8" descr="A graph showing a line of stream flow&#10;&#10;AI-generated content may be incorrect.">
            <a:extLst>
              <a:ext uri="{FF2B5EF4-FFF2-40B4-BE49-F238E27FC236}">
                <a16:creationId xmlns:a16="http://schemas.microsoft.com/office/drawing/2014/main" id="{F2FEEDCE-8805-B37E-70F9-E93E4784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34" b="15092"/>
          <a:stretch/>
        </p:blipFill>
        <p:spPr>
          <a:xfrm>
            <a:off x="3449654" y="3674304"/>
            <a:ext cx="5666914" cy="2205288"/>
          </a:xfrm>
          <a:prstGeom prst="rect">
            <a:avLst/>
          </a:prstGeom>
        </p:spPr>
      </p:pic>
      <p:pic>
        <p:nvPicPr>
          <p:cNvPr id="7" name="Picture 6" descr="A graph of a stream flow&#10;&#10;AI-generated content may be incorrect.">
            <a:extLst>
              <a:ext uri="{FF2B5EF4-FFF2-40B4-BE49-F238E27FC236}">
                <a16:creationId xmlns:a16="http://schemas.microsoft.com/office/drawing/2014/main" id="{F0268182-B5AA-5EB0-5C2C-9E783ED7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267"/>
          <a:stretch/>
        </p:blipFill>
        <p:spPr>
          <a:xfrm>
            <a:off x="3339926" y="1063739"/>
            <a:ext cx="6005242" cy="22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05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3661-91A7-0C49-841D-4E88DB08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Hydrograph Ensemble 1 </a:t>
            </a:r>
            <a:endParaRPr lang="en-US" dirty="0"/>
          </a:p>
        </p:txBody>
      </p:sp>
      <p:pic>
        <p:nvPicPr>
          <p:cNvPr id="6" name="Picture 5" descr="A graph showing the number of streams&#10;&#10;AI-generated content may be incorrect.">
            <a:extLst>
              <a:ext uri="{FF2B5EF4-FFF2-40B4-BE49-F238E27FC236}">
                <a16:creationId xmlns:a16="http://schemas.microsoft.com/office/drawing/2014/main" id="{E33CD324-3968-14AE-8160-AB83FFAB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72" y="1505204"/>
            <a:ext cx="6375400" cy="2311400"/>
          </a:xfrm>
          <a:prstGeom prst="rect">
            <a:avLst/>
          </a:prstGeom>
        </p:spPr>
      </p:pic>
      <p:pic>
        <p:nvPicPr>
          <p:cNvPr id="8" name="Picture 7" descr="A graph of a stream flow&#10;&#10;AI-generated content may be incorrect.">
            <a:extLst>
              <a:ext uri="{FF2B5EF4-FFF2-40B4-BE49-F238E27FC236}">
                <a16:creationId xmlns:a16="http://schemas.microsoft.com/office/drawing/2014/main" id="{F436FC61-D988-85BD-F401-44768B73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342"/>
          <a:stretch/>
        </p:blipFill>
        <p:spPr>
          <a:xfrm>
            <a:off x="3194304" y="3816604"/>
            <a:ext cx="6553200" cy="248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37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B4B2-3964-A1BA-6962-3D3B1690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Hydrograph Ensemble 1 </a:t>
            </a:r>
          </a:p>
        </p:txBody>
      </p:sp>
      <p:pic>
        <p:nvPicPr>
          <p:cNvPr id="9" name="Picture 8" descr="A graph showing the number of streamflows&#10;&#10;AI-generated content may be incorrect.">
            <a:extLst>
              <a:ext uri="{FF2B5EF4-FFF2-40B4-BE49-F238E27FC236}">
                <a16:creationId xmlns:a16="http://schemas.microsoft.com/office/drawing/2014/main" id="{A6EEB303-82C1-8ABF-4164-A0E52C44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178"/>
          <a:stretch/>
        </p:blipFill>
        <p:spPr>
          <a:xfrm>
            <a:off x="2866390" y="1690688"/>
            <a:ext cx="6184900" cy="2414778"/>
          </a:xfrm>
          <a:prstGeom prst="rect">
            <a:avLst/>
          </a:prstGeom>
        </p:spPr>
      </p:pic>
      <p:pic>
        <p:nvPicPr>
          <p:cNvPr id="11" name="Picture 10" descr="A graph of a stream flow&#10;&#10;AI-generated content may be incorrect.">
            <a:extLst>
              <a:ext uri="{FF2B5EF4-FFF2-40B4-BE49-F238E27FC236}">
                <a16:creationId xmlns:a16="http://schemas.microsoft.com/office/drawing/2014/main" id="{50E58734-187F-FA5B-D791-F7CBDF3179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265"/>
          <a:stretch/>
        </p:blipFill>
        <p:spPr>
          <a:xfrm>
            <a:off x="2656078" y="4105466"/>
            <a:ext cx="6743700" cy="22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31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566F-7DB1-6712-BE45-8D885F640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57CA-EB9E-03F4-B379-334F1E83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Ensemble 2: Manning’s values with the highest density estimation</a:t>
            </a:r>
          </a:p>
        </p:txBody>
      </p:sp>
      <p:pic>
        <p:nvPicPr>
          <p:cNvPr id="3" name="Content Placeholder 4" descr="A table of values for a company&#10;&#10;AI-generated content may be incorrect.">
            <a:extLst>
              <a:ext uri="{FF2B5EF4-FFF2-40B4-BE49-F238E27FC236}">
                <a16:creationId xmlns:a16="http://schemas.microsoft.com/office/drawing/2014/main" id="{85FF3ABC-3FB9-4E30-5A62-1D31F0949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383" y="2083506"/>
            <a:ext cx="4985673" cy="45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0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0ECE-8FAA-1419-26C8-91E76E68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7" y="2890945"/>
            <a:ext cx="3937986" cy="731144"/>
          </a:xfrm>
        </p:spPr>
        <p:txBody>
          <a:bodyPr/>
          <a:lstStyle/>
          <a:p>
            <a:pPr marL="0" indent="0">
              <a:buNone/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Density Plot for M</a:t>
            </a:r>
            <a:r>
              <a:rPr lang="en-US" sz="2800" b="1" kern="1200" baseline="-25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0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dirty="0"/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426C1D62-02AB-B41E-07EC-796840CA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473" y="1096949"/>
            <a:ext cx="6833848" cy="46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34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7F0DC-E709-2E49-873D-6C14F797E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17FF-626B-36FA-CD9E-E9D3F9A9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89" y="-195821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Hydrograph Ensemble 2</a:t>
            </a:r>
          </a:p>
        </p:txBody>
      </p:sp>
      <p:pic>
        <p:nvPicPr>
          <p:cNvPr id="10" name="Picture 9" descr="A graph showing the mean stream flow&#10;&#10;AI-generated content may be incorrect.">
            <a:extLst>
              <a:ext uri="{FF2B5EF4-FFF2-40B4-BE49-F238E27FC236}">
                <a16:creationId xmlns:a16="http://schemas.microsoft.com/office/drawing/2014/main" id="{D3BDB7BE-CDC6-601F-600B-72A7ECF2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57" y="1269456"/>
            <a:ext cx="5981700" cy="2298700"/>
          </a:xfrm>
          <a:prstGeom prst="rect">
            <a:avLst/>
          </a:prstGeom>
        </p:spPr>
      </p:pic>
      <p:pic>
        <p:nvPicPr>
          <p:cNvPr id="12" name="Picture 11" descr="A graph of a line graph&#10;&#10;AI-generated content may be incorrect.">
            <a:extLst>
              <a:ext uri="{FF2B5EF4-FFF2-40B4-BE49-F238E27FC236}">
                <a16:creationId xmlns:a16="http://schemas.microsoft.com/office/drawing/2014/main" id="{48D23643-8526-76DA-00AD-6C6791B1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143" y="3568156"/>
            <a:ext cx="60452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0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07BB3-441F-EC72-57CC-82FE90899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1FFC-2E2F-CEA2-7391-B154D19F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89" y="-195821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Hydrograph Ensemble 2</a:t>
            </a:r>
          </a:p>
        </p:txBody>
      </p:sp>
      <p:pic>
        <p:nvPicPr>
          <p:cNvPr id="4" name="Picture 3" descr="A graph of a stream flow&#10;&#10;AI-generated content may be incorrect.">
            <a:extLst>
              <a:ext uri="{FF2B5EF4-FFF2-40B4-BE49-F238E27FC236}">
                <a16:creationId xmlns:a16="http://schemas.microsoft.com/office/drawing/2014/main" id="{7BA4CA00-938E-9605-6581-02AB9E2F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217" y="1282585"/>
            <a:ext cx="6184900" cy="2247900"/>
          </a:xfrm>
          <a:prstGeom prst="rect">
            <a:avLst/>
          </a:prstGeom>
        </p:spPr>
      </p:pic>
      <p:pic>
        <p:nvPicPr>
          <p:cNvPr id="6" name="Picture 5" descr="A graph of a stream flow&#10;&#10;AI-generated content may be incorrect.">
            <a:extLst>
              <a:ext uri="{FF2B5EF4-FFF2-40B4-BE49-F238E27FC236}">
                <a16:creationId xmlns:a16="http://schemas.microsoft.com/office/drawing/2014/main" id="{D85EEE7E-2F3E-CDB5-25B8-326EB339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67" y="3653443"/>
            <a:ext cx="6121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01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17EBF-C329-EE48-E032-AE405856B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BE49-0965-D5F0-59A1-2BB26ED8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89" y="-195821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Hydrograph Ensemble 2</a:t>
            </a:r>
          </a:p>
        </p:txBody>
      </p:sp>
      <p:pic>
        <p:nvPicPr>
          <p:cNvPr id="5" name="Picture 4" descr="A graph showing the daily mean streamflow&#10;&#10;AI-generated content may be incorrect.">
            <a:extLst>
              <a:ext uri="{FF2B5EF4-FFF2-40B4-BE49-F238E27FC236}">
                <a16:creationId xmlns:a16="http://schemas.microsoft.com/office/drawing/2014/main" id="{E2923994-5E42-3EBF-6D1C-2D42E074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672"/>
          <a:stretch/>
        </p:blipFill>
        <p:spPr>
          <a:xfrm>
            <a:off x="3116325" y="1008495"/>
            <a:ext cx="5956300" cy="2420505"/>
          </a:xfrm>
          <a:prstGeom prst="rect">
            <a:avLst/>
          </a:prstGeom>
        </p:spPr>
      </p:pic>
      <p:pic>
        <p:nvPicPr>
          <p:cNvPr id="8" name="Picture 7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61E1B40A-7CD8-2260-22B7-EAD8A549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225" y="3487305"/>
            <a:ext cx="5994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2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5899-09FB-833C-B3EB-55B56ED0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41E1-5D3D-26C5-6E6D-95AE3B5D0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Noise Distribution for the first ensemble as well as for the second ensemble after calibrating the prior distribution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8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5861-E457-E3D0-46ED-15CFD6BE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Noise Distribution </a:t>
            </a:r>
          </a:p>
        </p:txBody>
      </p:sp>
      <p:pic>
        <p:nvPicPr>
          <p:cNvPr id="18" name="Content Placeholder 17" descr="A graph showing the number of noise distribution&#10;&#10;AI-generated content may be incorrect.">
            <a:extLst>
              <a:ext uri="{FF2B5EF4-FFF2-40B4-BE49-F238E27FC236}">
                <a16:creationId xmlns:a16="http://schemas.microsoft.com/office/drawing/2014/main" id="{568DF2FF-1B73-67B5-4682-0AF39A1AD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734639"/>
            <a:ext cx="6846363" cy="52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40DF-148E-980D-B62E-8C43DF12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33" y="2512382"/>
            <a:ext cx="3875843" cy="834500"/>
          </a:xfrm>
        </p:spPr>
        <p:txBody>
          <a:bodyPr>
            <a:normAutofit/>
          </a:bodyPr>
          <a:lstStyle/>
          <a:p>
            <a:r>
              <a:rPr lang="en-US" sz="3600" b="1" dirty="0"/>
              <a:t>Density plot for M</a:t>
            </a:r>
            <a:r>
              <a:rPr lang="en-US" sz="3600" b="1" baseline="-25000" dirty="0"/>
              <a:t>1</a:t>
            </a:r>
            <a:endParaRPr lang="en-US" sz="3600" dirty="0"/>
          </a:p>
        </p:txBody>
      </p:sp>
      <p:pic>
        <p:nvPicPr>
          <p:cNvPr id="5" name="Content Placeholder 4" descr="A graph of density plot for parameters&#10;&#10;AI-generated content may be incorrect.">
            <a:extLst>
              <a:ext uri="{FF2B5EF4-FFF2-40B4-BE49-F238E27FC236}">
                <a16:creationId xmlns:a16="http://schemas.microsoft.com/office/drawing/2014/main" id="{BE889D46-3B36-1CFF-A18C-8A5625AA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4" r="16166"/>
          <a:stretch/>
        </p:blipFill>
        <p:spPr>
          <a:xfrm>
            <a:off x="5403126" y="761420"/>
            <a:ext cx="5700999" cy="46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40BF89-1B7B-C262-09DD-4D9207A627C7}"/>
              </a:ext>
            </a:extLst>
          </p:cNvPr>
          <p:cNvSpPr txBox="1"/>
          <p:nvPr/>
        </p:nvSpPr>
        <p:spPr>
          <a:xfrm>
            <a:off x="1032029" y="2967335"/>
            <a:ext cx="2794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Density plot for M</a:t>
            </a:r>
            <a:r>
              <a:rPr lang="en-US" sz="2400" b="1" baseline="-25000" dirty="0"/>
              <a:t>2</a:t>
            </a:r>
            <a:endParaRPr lang="en-US" sz="2400" dirty="0"/>
          </a:p>
        </p:txBody>
      </p:sp>
      <p:pic>
        <p:nvPicPr>
          <p:cNvPr id="6" name="Picture 5" descr="A graph of a number of colored lines&#10;&#10;AI-generated content may be incorrect.">
            <a:extLst>
              <a:ext uri="{FF2B5EF4-FFF2-40B4-BE49-F238E27FC236}">
                <a16:creationId xmlns:a16="http://schemas.microsoft.com/office/drawing/2014/main" id="{6105C3D6-2951-6B82-3F1A-24CC4299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399" y="1039887"/>
            <a:ext cx="7163601" cy="45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2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FFCCC9-9179-3FE7-A09B-BA3A609DB5A9}"/>
              </a:ext>
            </a:extLst>
          </p:cNvPr>
          <p:cNvSpPr txBox="1"/>
          <p:nvPr/>
        </p:nvSpPr>
        <p:spPr>
          <a:xfrm>
            <a:off x="1165194" y="2891446"/>
            <a:ext cx="2927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Density plot for M</a:t>
            </a:r>
            <a:r>
              <a:rPr lang="en-US" sz="2400" b="1" baseline="-25000" dirty="0"/>
              <a:t>3</a:t>
            </a:r>
            <a:endParaRPr lang="en-US" sz="2400" dirty="0"/>
          </a:p>
        </p:txBody>
      </p:sp>
      <p:pic>
        <p:nvPicPr>
          <p:cNvPr id="6" name="Picture 5" descr="A diagram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718C3319-DA38-CD4E-93D1-2D5DC6B1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62" y="932155"/>
            <a:ext cx="6488665" cy="45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331CCB-601F-04FE-5681-D2ADEF1FC028}"/>
              </a:ext>
            </a:extLst>
          </p:cNvPr>
          <p:cNvSpPr txBox="1"/>
          <p:nvPr/>
        </p:nvSpPr>
        <p:spPr>
          <a:xfrm>
            <a:off x="987641" y="3104510"/>
            <a:ext cx="3122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Density plot for M</a:t>
            </a:r>
            <a:r>
              <a:rPr lang="en-US" sz="2400" b="1" baseline="-25000" dirty="0"/>
              <a:t>4</a:t>
            </a:r>
            <a:endParaRPr lang="en-US" sz="2400" dirty="0"/>
          </a:p>
        </p:txBody>
      </p:sp>
      <p:pic>
        <p:nvPicPr>
          <p:cNvPr id="6" name="Picture 5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B5F9AA9C-CF5F-C016-8A5F-A2F0DA5A3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40" y="936394"/>
            <a:ext cx="7772400" cy="49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C01B33-92EA-0D17-8DC9-E8B8174828CC}"/>
              </a:ext>
            </a:extLst>
          </p:cNvPr>
          <p:cNvSpPr txBox="1"/>
          <p:nvPr/>
        </p:nvSpPr>
        <p:spPr>
          <a:xfrm>
            <a:off x="952129" y="2900310"/>
            <a:ext cx="3048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Density plot for M</a:t>
            </a:r>
            <a:r>
              <a:rPr lang="en-US" sz="2400" b="1" baseline="-25000" dirty="0"/>
              <a:t>5</a:t>
            </a:r>
            <a:endParaRPr lang="en-US" sz="2400" dirty="0"/>
          </a:p>
        </p:txBody>
      </p:sp>
      <p:pic>
        <p:nvPicPr>
          <p:cNvPr id="6" name="Picture 5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6B9C9ECD-892C-FE0F-1218-91099D77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87" y="835782"/>
            <a:ext cx="7424613" cy="50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9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577</Words>
  <Application>Microsoft Macintosh PowerPoint</Application>
  <PresentationFormat>Widescreen</PresentationFormat>
  <Paragraphs>116</Paragraphs>
  <Slides>44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-webkit-standard</vt:lpstr>
      <vt:lpstr>Aptos</vt:lpstr>
      <vt:lpstr>Aptos Display</vt:lpstr>
      <vt:lpstr>Arial</vt:lpstr>
      <vt:lpstr>Calibri</vt:lpstr>
      <vt:lpstr>STIX Two Text</vt:lpstr>
      <vt:lpstr>Office Theme</vt:lpstr>
      <vt:lpstr>1_Office Theme</vt:lpstr>
      <vt:lpstr> </vt:lpstr>
      <vt:lpstr>Objective: </vt:lpstr>
      <vt:lpstr>PowerPoint Presentation</vt:lpstr>
      <vt:lpstr>PowerPoint Presentation</vt:lpstr>
      <vt:lpstr>Density plot for M1</vt:lpstr>
      <vt:lpstr>PowerPoint Presentation</vt:lpstr>
      <vt:lpstr>PowerPoint Presentation</vt:lpstr>
      <vt:lpstr>PowerPoint Presentation</vt:lpstr>
      <vt:lpstr>PowerPoint Presentation</vt:lpstr>
      <vt:lpstr>Objective</vt:lpstr>
      <vt:lpstr>HUC 02070001</vt:lpstr>
      <vt:lpstr>Manning’s Value and Land Cover</vt:lpstr>
      <vt:lpstr>Elevation Mapping</vt:lpstr>
      <vt:lpstr>Prior Distribution </vt:lpstr>
      <vt:lpstr>M0: Posterior Distribution </vt:lpstr>
      <vt:lpstr>M1: Posterior Distribution </vt:lpstr>
      <vt:lpstr>M2: Posterior Distribution </vt:lpstr>
      <vt:lpstr>M3: Posterior Distribution </vt:lpstr>
      <vt:lpstr>M4: Posterior Distribution </vt:lpstr>
      <vt:lpstr>M5: Posterior Distribution </vt:lpstr>
      <vt:lpstr>M6: Posterior Distribution </vt:lpstr>
      <vt:lpstr>M7: Posterior Distribution </vt:lpstr>
      <vt:lpstr>M8: Posterior Distribution </vt:lpstr>
      <vt:lpstr>Calibrating The Prior Distribution</vt:lpstr>
      <vt:lpstr>After Calibrating the prior  ditstribution</vt:lpstr>
      <vt:lpstr>M0: Posterior Distribution </vt:lpstr>
      <vt:lpstr>M1: Posterior Distribution </vt:lpstr>
      <vt:lpstr>M2: Posterior Distribution </vt:lpstr>
      <vt:lpstr>M3: Posterior Distribution </vt:lpstr>
      <vt:lpstr>M4: Posterior Distribution </vt:lpstr>
      <vt:lpstr>M5: Posterior Distribution </vt:lpstr>
      <vt:lpstr>M6: Posterior Distribution </vt:lpstr>
      <vt:lpstr>M7: Posterior Distribution </vt:lpstr>
      <vt:lpstr>M8: Posterior Distribution </vt:lpstr>
      <vt:lpstr>Ensemble 1: Manning’s values with the highest density estimation</vt:lpstr>
      <vt:lpstr>Hydrograph Ensemble 1 </vt:lpstr>
      <vt:lpstr>Hydrograph Ensemble 1 </vt:lpstr>
      <vt:lpstr>Hydrograph Ensemble 1 </vt:lpstr>
      <vt:lpstr>Ensemble 2: Manning’s values with the highest density estimation</vt:lpstr>
      <vt:lpstr>Hydrograph Ensemble 2</vt:lpstr>
      <vt:lpstr>Hydrograph Ensemble 2</vt:lpstr>
      <vt:lpstr>Hydrograph Ensemble 2</vt:lpstr>
      <vt:lpstr>Objective</vt:lpstr>
      <vt:lpstr>Noise Distribution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Joe Sawma</dc:creator>
  <cp:lastModifiedBy>Marie Joe Sawma</cp:lastModifiedBy>
  <cp:revision>1</cp:revision>
  <dcterms:created xsi:type="dcterms:W3CDTF">2025-04-01T20:10:03Z</dcterms:created>
  <dcterms:modified xsi:type="dcterms:W3CDTF">2025-04-01T21:19:19Z</dcterms:modified>
</cp:coreProperties>
</file>