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2" r:id="rId5"/>
    <p:sldId id="264" r:id="rId6"/>
    <p:sldId id="259" r:id="rId7"/>
    <p:sldId id="261" r:id="rId8"/>
    <p:sldId id="268" r:id="rId9"/>
    <p:sldId id="269" r:id="rId10"/>
    <p:sldId id="25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4609" autoAdjust="0"/>
  </p:normalViewPr>
  <p:slideViewPr>
    <p:cSldViewPr snapToGrid="0">
      <p:cViewPr>
        <p:scale>
          <a:sx n="66" d="100"/>
          <a:sy n="66" d="100"/>
        </p:scale>
        <p:origin x="26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7133D-55C9-4874-BCC6-0BCACF988CB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2368C-5F09-400D-A881-793A424D5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511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368C-5F09-400D-A881-793A424D5E8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90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3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40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57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4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60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7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90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37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30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DB5-F27D-4F2A-AE2B-99995A1A4B9F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35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3ADB5-F27D-4F2A-AE2B-99995A1A4B9F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164F3-0E20-4BD1-A6A5-0EF03A7FA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13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조</a:t>
            </a:r>
            <a:r>
              <a:rPr lang="en-US" altLang="ko-KR" dirty="0"/>
              <a:t> </a:t>
            </a:r>
            <a:r>
              <a:rPr lang="ko-KR" altLang="en-US" dirty="0" smtClean="0"/>
              <a:t>중간발표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292503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2019-07-06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진행현황</a:t>
            </a:r>
            <a:r>
              <a:rPr lang="en-US" altLang="ko-KR" dirty="0" smtClean="0"/>
              <a:t>(2) – </a:t>
            </a:r>
            <a:r>
              <a:rPr lang="ko-KR" altLang="en-US" dirty="0" smtClean="0"/>
              <a:t>구체적인 목표 설정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83681"/>
            <a:ext cx="11208657" cy="2644776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“Toy program”</a:t>
            </a:r>
          </a:p>
          <a:p>
            <a:pPr marL="0" indent="0">
              <a:buNone/>
            </a:pPr>
            <a:r>
              <a:rPr lang="ko-KR" altLang="en-US" sz="3600" dirty="0" smtClean="0"/>
              <a:t>  </a:t>
            </a:r>
            <a:r>
              <a:rPr lang="en-US" altLang="ko-KR" sz="3600" dirty="0" smtClean="0"/>
              <a:t>- </a:t>
            </a:r>
            <a:r>
              <a:rPr lang="ko-KR" altLang="en-US" sz="3600" dirty="0" smtClean="0"/>
              <a:t>임상현장에서 쉽게 사용 가능한 </a:t>
            </a:r>
            <a:r>
              <a:rPr lang="en-US" altLang="ko-KR" sz="3600" dirty="0"/>
              <a:t> </a:t>
            </a:r>
            <a:endParaRPr lang="en-US" altLang="ko-KR" sz="3600" dirty="0" smtClean="0"/>
          </a:p>
          <a:p>
            <a:pPr marL="0" indent="0">
              <a:buNone/>
            </a:pPr>
            <a:r>
              <a:rPr lang="en-US" altLang="ko-KR" sz="3600" dirty="0"/>
              <a:t> </a:t>
            </a:r>
            <a:r>
              <a:rPr lang="en-US" altLang="ko-KR" sz="3600" dirty="0" smtClean="0"/>
              <a:t>    </a:t>
            </a:r>
            <a:r>
              <a:rPr lang="en-US" altLang="ko-KR" sz="3600" b="1" dirty="0" smtClean="0">
                <a:solidFill>
                  <a:srgbClr val="C00000"/>
                </a:solidFill>
              </a:rPr>
              <a:t>obesity risk score calculator </a:t>
            </a:r>
            <a:r>
              <a:rPr lang="ko-KR" altLang="en-US" sz="3600" dirty="0" smtClean="0"/>
              <a:t>만들기</a:t>
            </a:r>
            <a:endParaRPr lang="en-US" altLang="ko-KR" sz="3600" dirty="0" smtClean="0"/>
          </a:p>
          <a:p>
            <a:pPr marL="0" indent="0">
              <a:buNone/>
            </a:pPr>
            <a:r>
              <a:rPr lang="en-US" altLang="ko-KR" sz="3600" dirty="0" smtClean="0"/>
              <a:t> - </a:t>
            </a:r>
            <a:r>
              <a:rPr lang="en-US" altLang="ko-KR" sz="3600" u="sng" dirty="0" smtClean="0"/>
              <a:t>CPBMI </a:t>
            </a:r>
            <a:r>
              <a:rPr lang="ko-KR" altLang="en-US" sz="3600" u="sng" dirty="0" smtClean="0"/>
              <a:t>교육과정에서 배운 </a:t>
            </a:r>
            <a:r>
              <a:rPr lang="en-US" altLang="ko-KR" sz="3600" u="sng" dirty="0" smtClean="0"/>
              <a:t>coding </a:t>
            </a:r>
            <a:r>
              <a:rPr lang="ko-KR" altLang="en-US" sz="3600" u="sng" dirty="0" err="1" smtClean="0"/>
              <a:t>활용가능</a:t>
            </a:r>
            <a:endParaRPr lang="ko-KR" altLang="en-US" sz="36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1" y="4750478"/>
            <a:ext cx="10515600" cy="1316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 smtClean="0"/>
              <a:t>“Toy program” </a:t>
            </a:r>
            <a:r>
              <a:rPr lang="ko-KR" altLang="en-US" sz="4000" b="1" dirty="0" smtClean="0"/>
              <a:t>테스트할 수 있는 </a:t>
            </a:r>
            <a:endParaRPr lang="en-US" altLang="ko-KR" sz="4000" b="1" dirty="0" smtClean="0"/>
          </a:p>
          <a:p>
            <a:pPr marL="0" indent="0">
              <a:buNone/>
            </a:pPr>
            <a:r>
              <a:rPr lang="en-US" altLang="ko-KR" sz="4000" b="1" dirty="0"/>
              <a:t> </a:t>
            </a:r>
            <a:r>
              <a:rPr lang="en-US" altLang="ko-KR" sz="4000" b="1" dirty="0" smtClean="0"/>
              <a:t>  open access data </a:t>
            </a:r>
            <a:r>
              <a:rPr lang="ko-KR" altLang="en-US" sz="4000" b="1" dirty="0" smtClean="0"/>
              <a:t>찾기</a:t>
            </a:r>
            <a:endParaRPr lang="en-US" altLang="ko-K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04160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4143" cy="1325563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진행현황</a:t>
            </a:r>
            <a:r>
              <a:rPr lang="en-US" altLang="ko-KR" smtClean="0"/>
              <a:t>(3) </a:t>
            </a:r>
            <a:br>
              <a:rPr lang="en-US" altLang="ko-KR" smtClean="0"/>
            </a:br>
            <a:r>
              <a:rPr lang="en-US" altLang="ko-KR" smtClean="0"/>
              <a:t>: </a:t>
            </a:r>
            <a:r>
              <a:rPr lang="en-US" altLang="ko-KR" sz="4000" smtClean="0"/>
              <a:t>obesity-related clinical info + SNP info dataset</a:t>
            </a:r>
            <a:endParaRPr lang="ko-KR" altLang="en-US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611" y="2519160"/>
            <a:ext cx="9007332" cy="35095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2388" y="1843314"/>
            <a:ext cx="653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 smtClean="0"/>
              <a:t>Start point: </a:t>
            </a:r>
            <a:r>
              <a:rPr lang="en-US" altLang="ko-KR" sz="2800" b="1" dirty="0" err="1" smtClean="0"/>
              <a:t>ToppGene</a:t>
            </a:r>
            <a:r>
              <a:rPr lang="en-US" altLang="ko-KR" sz="2800" b="1" dirty="0" smtClean="0"/>
              <a:t>  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621486" y="6371771"/>
            <a:ext cx="357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Joseph et al., </a:t>
            </a:r>
            <a:r>
              <a:rPr lang="en-US" altLang="ko-KR" dirty="0" err="1" smtClean="0"/>
              <a:t>Plos</a:t>
            </a:r>
            <a:r>
              <a:rPr lang="en-US" altLang="ko-KR" dirty="0" smtClean="0"/>
              <a:t> One, 2018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92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진행현황</a:t>
            </a:r>
            <a:r>
              <a:rPr lang="en-US" altLang="ko-KR" dirty="0" smtClean="0"/>
              <a:t>(5): To do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6869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Python</a:t>
            </a:r>
          </a:p>
          <a:p>
            <a:r>
              <a:rPr lang="en-US" altLang="ko-KR" dirty="0" smtClean="0"/>
              <a:t>Steps</a:t>
            </a:r>
          </a:p>
          <a:p>
            <a:pPr marL="514350" indent="-514350">
              <a:buAutoNum type="arabicParenR"/>
            </a:pPr>
            <a:r>
              <a:rPr lang="ko-KR" altLang="en-US" sz="2400" dirty="0" smtClean="0"/>
              <a:t>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체중 </a:t>
            </a:r>
            <a:r>
              <a:rPr lang="en-US" altLang="ko-KR" sz="2400" dirty="0" smtClean="0">
                <a:sym typeface="Wingdings" panose="05000000000000000000" pitchFamily="2" charset="2"/>
              </a:rPr>
              <a:t> </a:t>
            </a:r>
            <a:r>
              <a:rPr lang="en-US" altLang="ko-KR" sz="2400" dirty="0" smtClean="0"/>
              <a:t>BMI calculation</a:t>
            </a:r>
          </a:p>
          <a:p>
            <a:pPr marL="514350" indent="-514350">
              <a:buAutoNum type="arabicParenR"/>
            </a:pPr>
            <a:r>
              <a:rPr lang="en-US" altLang="ko-KR" sz="2400" dirty="0" smtClean="0"/>
              <a:t>Obesity-related SNP info   </a:t>
            </a:r>
          </a:p>
          <a:p>
            <a:pPr marL="0" indent="0">
              <a:buNone/>
            </a:pPr>
            <a:r>
              <a:rPr lang="en-US" altLang="ko-KR" sz="2400" dirty="0" smtClean="0"/>
              <a:t>      - SNP1: 0,1,2 / </a:t>
            </a:r>
            <a:r>
              <a:rPr lang="en-US" altLang="ko-KR" sz="2400" dirty="0" smtClean="0"/>
              <a:t>SNP2: 0,1,2 / … </a:t>
            </a:r>
          </a:p>
          <a:p>
            <a:pPr marL="0" indent="0">
              <a:buNone/>
            </a:pPr>
            <a:r>
              <a:rPr lang="en-US" altLang="ko-KR" sz="2400" dirty="0" smtClean="0"/>
              <a:t>      - Polygenic risk score </a:t>
            </a:r>
          </a:p>
          <a:p>
            <a:pPr marL="0" indent="0">
              <a:buNone/>
            </a:pPr>
            <a:r>
              <a:rPr lang="en-US" altLang="ko-KR" sz="2400" dirty="0" smtClean="0"/>
              <a:t>        * How to read BMI and genotype data from excel file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3) 1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2 </a:t>
            </a:r>
            <a:r>
              <a:rPr lang="ko-KR" altLang="en-US" sz="2400" dirty="0" smtClean="0"/>
              <a:t>정보 기반 </a:t>
            </a:r>
            <a:r>
              <a:rPr lang="en-US" altLang="ko-KR" sz="2400" dirty="0" smtClean="0"/>
              <a:t>obesity risk score </a:t>
            </a:r>
            <a:r>
              <a:rPr lang="ko-KR" altLang="en-US" sz="2400" dirty="0" smtClean="0"/>
              <a:t>산출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4) Risk stratification </a:t>
            </a:r>
            <a:r>
              <a:rPr lang="ko-KR" altLang="en-US" sz="2400" dirty="0" smtClean="0"/>
              <a:t>결과 </a:t>
            </a:r>
            <a:r>
              <a:rPr lang="en-US" altLang="ko-KR" sz="2400" dirty="0" smtClean="0"/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2709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7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조 주제 및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EMR + Genome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임상정보와</a:t>
            </a:r>
            <a:r>
              <a:rPr lang="ko-KR" altLang="en-US" dirty="0" smtClean="0"/>
              <a:t> 유전체 정보의 </a:t>
            </a:r>
            <a:r>
              <a:rPr lang="ko-KR" altLang="en-US" dirty="0" err="1" smtClean="0"/>
              <a:t>통합분석을</a:t>
            </a:r>
            <a:r>
              <a:rPr lang="ko-KR" altLang="en-US" dirty="0" smtClean="0"/>
              <a:t> 통한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1) </a:t>
            </a:r>
            <a:r>
              <a:rPr lang="ko-KR" altLang="en-US" dirty="0" err="1" smtClean="0"/>
              <a:t>임상문제</a:t>
            </a:r>
            <a:r>
              <a:rPr lang="ko-KR" altLang="en-US" dirty="0" smtClean="0"/>
              <a:t> 해결과제를 도출하고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2) </a:t>
            </a:r>
            <a:r>
              <a:rPr lang="ko-KR" altLang="en-US" dirty="0" smtClean="0"/>
              <a:t>문제해결 과정을 도출한다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4811" y="4702629"/>
            <a:ext cx="8137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Precision Medicine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Prediction &amp; Personalized Intervention</a:t>
            </a:r>
          </a:p>
        </p:txBody>
      </p:sp>
    </p:spTree>
    <p:extLst>
      <p:ext uri="{BB962C8B-B14F-4D97-AF65-F5344CB8AC3E}">
        <p14:creationId xmlns:p14="http://schemas.microsoft.com/office/powerpoint/2010/main" val="26015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진행현황</a:t>
            </a:r>
            <a:r>
              <a:rPr lang="ko-KR" altLang="en-US" dirty="0" smtClean="0"/>
              <a:t> </a:t>
            </a:r>
            <a:r>
              <a:rPr lang="en-US" altLang="ko-KR" dirty="0" smtClean="0"/>
              <a:t>(1) - </a:t>
            </a:r>
            <a:r>
              <a:rPr lang="ko-KR" altLang="en-US" dirty="0" err="1" smtClean="0"/>
              <a:t>주제도출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377612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김명수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비뇨기과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김선숙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가정의학과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김홍규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안과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노명균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병리과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변민수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정신건강의학과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서제현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안과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설보람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안과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신성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이식외과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28588" y="3042588"/>
            <a:ext cx="33030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/>
              <a:t>비만</a:t>
            </a:r>
            <a:endParaRPr lang="ko-KR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53901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연구주제 제안 </a:t>
            </a:r>
            <a:r>
              <a:rPr lang="en-US" altLang="ko-KR" dirty="0" smtClean="0"/>
              <a:t>by clinician’s request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445945" y="3069858"/>
            <a:ext cx="4243076" cy="1574842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pitchFamily="50" charset="-127"/>
              </a:rPr>
              <a:t>BMI(</a:t>
            </a:r>
            <a:r>
              <a:rPr lang="ko-KR" altLang="en-US" sz="2400" dirty="0" err="1">
                <a:ea typeface="굴림" pitchFamily="50" charset="-127"/>
              </a:rPr>
              <a:t>체질량</a:t>
            </a:r>
            <a:r>
              <a:rPr lang="ko-KR" altLang="en-US" sz="2400" dirty="0">
                <a:ea typeface="굴림" pitchFamily="50" charset="-127"/>
              </a:rPr>
              <a:t> 지수</a:t>
            </a:r>
            <a:r>
              <a:rPr lang="en-US" altLang="ko-KR" sz="2400" dirty="0">
                <a:ea typeface="굴림" pitchFamily="50" charset="-127"/>
              </a:rPr>
              <a:t>)</a:t>
            </a:r>
            <a:r>
              <a:rPr lang="ko-KR" altLang="en-US" sz="2400" dirty="0">
                <a:ea typeface="굴림" pitchFamily="50" charset="-127"/>
              </a:rPr>
              <a:t>에 따라서</a:t>
            </a:r>
            <a:endParaRPr lang="en-US" altLang="ko-KR" sz="2400" dirty="0">
              <a:ea typeface="굴림" pitchFamily="50" charset="-127"/>
            </a:endParaRPr>
          </a:p>
          <a:p>
            <a:pPr eaLnBrk="1" hangingPunct="1"/>
            <a:r>
              <a:rPr lang="ko-KR" altLang="en-US" sz="2400" dirty="0" err="1" smtClean="0">
                <a:ea typeface="굴림" pitchFamily="50" charset="-127"/>
              </a:rPr>
              <a:t>허리둘레에</a:t>
            </a:r>
            <a:r>
              <a:rPr lang="ko-KR" altLang="en-US" sz="2400" dirty="0" smtClean="0">
                <a:ea typeface="굴림" pitchFamily="50" charset="-127"/>
              </a:rPr>
              <a:t> </a:t>
            </a:r>
            <a:r>
              <a:rPr lang="ko-KR" altLang="en-US" sz="2400" dirty="0">
                <a:ea typeface="굴림" pitchFamily="50" charset="-127"/>
              </a:rPr>
              <a:t>따라서</a:t>
            </a:r>
            <a:endParaRPr lang="en-US" altLang="ko-KR" sz="2400" dirty="0">
              <a:ea typeface="굴림" pitchFamily="50" charset="-127"/>
            </a:endParaRPr>
          </a:p>
          <a:p>
            <a:r>
              <a:rPr lang="ko-KR" altLang="en-US" sz="2400" dirty="0" smtClean="0">
                <a:ea typeface="굴림" pitchFamily="50" charset="-127"/>
              </a:rPr>
              <a:t>체지방에 따라서</a:t>
            </a:r>
            <a:endParaRPr lang="en-US" altLang="ko-KR" baseline="30000" dirty="0" smtClean="0"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0150" y="2014389"/>
            <a:ext cx="3217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기존 비만의 정의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311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Text Placeholder 2"/>
          <p:cNvSpPr txBox="1">
            <a:spLocks/>
          </p:cNvSpPr>
          <p:nvPr/>
        </p:nvSpPr>
        <p:spPr bwMode="auto">
          <a:xfrm>
            <a:off x="0" y="6472682"/>
            <a:ext cx="914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0" tIns="0" rIns="127000" bIns="635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dirty="0">
                <a:latin typeface="Helvetica" panose="020B0604020202020204" pitchFamily="34" charset="0"/>
              </a:rPr>
              <a:t>JAMA. 2014;311(21):2167-2168. doi:10.1001/jama.2014.4133</a:t>
            </a:r>
          </a:p>
        </p:txBody>
      </p:sp>
      <p:pic>
        <p:nvPicPr>
          <p:cNvPr id="16396" name="Picture 13" descr="C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48" y="1266572"/>
            <a:ext cx="11226356" cy="373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82880" y="3877056"/>
            <a:ext cx="3267456" cy="987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447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/>
              <a:t>Obesity management</a:t>
            </a:r>
            <a:r>
              <a:rPr lang="ko-KR" altLang="en-US" sz="3600" b="1" dirty="0" smtClean="0"/>
              <a:t>에 있어서 </a:t>
            </a:r>
            <a:r>
              <a:rPr lang="en-US" altLang="ko-KR" sz="3600" b="1" dirty="0" smtClean="0">
                <a:solidFill>
                  <a:srgbClr val="C00000"/>
                </a:solidFill>
              </a:rPr>
              <a:t>genetics</a:t>
            </a:r>
            <a:r>
              <a:rPr lang="ko-KR" altLang="en-US" sz="3600" b="1" dirty="0" smtClean="0"/>
              <a:t>의 중요성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076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1208" y="655193"/>
            <a:ext cx="10515600" cy="100788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3600" b="1" dirty="0" smtClean="0"/>
              <a:t>Clinical variables obtained from EMR data</a:t>
            </a:r>
          </a:p>
          <a:p>
            <a:pPr marL="0" indent="0">
              <a:buNone/>
            </a:pPr>
            <a:r>
              <a:rPr lang="en-US" altLang="ko-KR" sz="3600" dirty="0" smtClean="0"/>
              <a:t>  : BMI </a:t>
            </a:r>
            <a:r>
              <a:rPr lang="ko-KR" altLang="en-US" sz="3600" dirty="0" smtClean="0"/>
              <a:t>등의 </a:t>
            </a:r>
            <a:r>
              <a:rPr lang="ko-KR" altLang="en-US" sz="3600" dirty="0" err="1" smtClean="0"/>
              <a:t>임상정보</a:t>
            </a:r>
            <a:endParaRPr lang="en-US" altLang="ko-KR" sz="3600" dirty="0" smtClean="0"/>
          </a:p>
          <a:p>
            <a:pPr marL="0" indent="0">
              <a:buNone/>
            </a:pPr>
            <a:endParaRPr lang="en-US" altLang="ko-KR" sz="36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405" y="1425603"/>
            <a:ext cx="816935" cy="81083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54639" y="2471136"/>
            <a:ext cx="92978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b="1" dirty="0"/>
              <a:t>Genetic information (risk/protective variant</a:t>
            </a:r>
            <a:r>
              <a:rPr lang="en-US" altLang="ko-KR" sz="3200" b="1" dirty="0" smtClean="0"/>
              <a:t>) </a:t>
            </a:r>
          </a:p>
          <a:p>
            <a:r>
              <a:rPr lang="en-US" altLang="ko-KR" sz="3200" b="1" dirty="0"/>
              <a:t> </a:t>
            </a:r>
            <a:r>
              <a:rPr lang="en-US" altLang="ko-KR" sz="3200" dirty="0" smtClean="0"/>
              <a:t>: Obesity </a:t>
            </a:r>
            <a:r>
              <a:rPr lang="ko-KR" altLang="en-US" sz="3200" dirty="0" smtClean="0"/>
              <a:t>관련 </a:t>
            </a:r>
            <a:r>
              <a:rPr lang="en-US" altLang="ko-KR" sz="3200" dirty="0" smtClean="0"/>
              <a:t>genetic variant </a:t>
            </a:r>
            <a:r>
              <a:rPr lang="ko-KR" altLang="en-US" sz="3200" dirty="0" smtClean="0"/>
              <a:t>정보</a:t>
            </a:r>
            <a:endParaRPr lang="en-US" altLang="ko-KR" sz="3200" dirty="0" smtClean="0"/>
          </a:p>
        </p:txBody>
      </p:sp>
      <p:sp>
        <p:nvSpPr>
          <p:cNvPr id="15" name="타원 14"/>
          <p:cNvSpPr/>
          <p:nvPr/>
        </p:nvSpPr>
        <p:spPr>
          <a:xfrm>
            <a:off x="9805364" y="495305"/>
            <a:ext cx="1926336" cy="804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Current Status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9852441" y="2517058"/>
            <a:ext cx="1926336" cy="8046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Genetic Risk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241" y="2783764"/>
            <a:ext cx="5583365" cy="27717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0540" y="50268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/>
              <a:t>임상</a:t>
            </a:r>
            <a:r>
              <a:rPr lang="en-US" altLang="ko-KR" sz="4000" dirty="0" smtClean="0"/>
              <a:t>-</a:t>
            </a:r>
            <a:r>
              <a:rPr lang="ko-KR" altLang="en-US" sz="4000" dirty="0" smtClean="0"/>
              <a:t>유전체 정보 통합 모델 기반 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b="1" dirty="0" smtClean="0"/>
              <a:t>obesity risk score calculation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0314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049" y="605035"/>
            <a:ext cx="3231751" cy="52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 smtClean="0"/>
              <a:t>임상정보</a:t>
            </a:r>
            <a:r>
              <a:rPr lang="ko-KR" altLang="en-US" sz="2400" b="1" dirty="0" smtClean="0"/>
              <a:t> 입력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4779317" y="605035"/>
            <a:ext cx="3722169" cy="5242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유전체 정보 입력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470860" y="1716350"/>
            <a:ext cx="2572512" cy="10642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Obesity Risk </a:t>
            </a:r>
          </a:p>
          <a:p>
            <a:pPr algn="ctr"/>
            <a:r>
              <a:rPr lang="en-US" altLang="ko-KR" sz="3200" dirty="0" smtClean="0"/>
              <a:t>Score</a:t>
            </a:r>
            <a:endParaRPr lang="ko-KR" altLang="en-US" sz="3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14050" y="1593717"/>
            <a:ext cx="3231751" cy="2486649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altLang="ko-KR" sz="2400" dirty="0">
                <a:ea typeface="굴림" pitchFamily="50" charset="-127"/>
              </a:rPr>
              <a:t>BMI(</a:t>
            </a:r>
            <a:r>
              <a:rPr lang="ko-KR" altLang="en-US" sz="2400" dirty="0" err="1">
                <a:ea typeface="굴림" pitchFamily="50" charset="-127"/>
              </a:rPr>
              <a:t>체질량</a:t>
            </a:r>
            <a:r>
              <a:rPr lang="ko-KR" altLang="en-US" sz="2400" dirty="0">
                <a:ea typeface="굴림" pitchFamily="50" charset="-127"/>
              </a:rPr>
              <a:t> </a:t>
            </a:r>
            <a:r>
              <a:rPr lang="ko-KR" altLang="en-US" sz="2400" dirty="0" smtClean="0">
                <a:ea typeface="굴림" pitchFamily="50" charset="-127"/>
              </a:rPr>
              <a:t>지수</a:t>
            </a:r>
            <a:r>
              <a:rPr lang="en-US" altLang="ko-KR" sz="2400" dirty="0" smtClean="0">
                <a:ea typeface="굴림" pitchFamily="50" charset="-127"/>
              </a:rPr>
              <a:t>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sz="2000" dirty="0" smtClean="0">
                <a:ea typeface="굴림" pitchFamily="50" charset="-127"/>
              </a:rPr>
              <a:t>   = </a:t>
            </a:r>
            <a:r>
              <a:rPr lang="ko-KR" altLang="en-US" sz="2000" dirty="0" smtClean="0">
                <a:ea typeface="굴림" pitchFamily="50" charset="-127"/>
              </a:rPr>
              <a:t>체중</a:t>
            </a:r>
            <a:r>
              <a:rPr lang="en-US" altLang="ko-KR" sz="2000" dirty="0" smtClean="0">
                <a:ea typeface="굴림" pitchFamily="50" charset="-127"/>
              </a:rPr>
              <a:t>(kg) / </a:t>
            </a:r>
            <a:r>
              <a:rPr lang="ko-KR" altLang="en-US" sz="2000" dirty="0" smtClean="0">
                <a:ea typeface="굴림" pitchFamily="50" charset="-127"/>
              </a:rPr>
              <a:t>키</a:t>
            </a:r>
            <a:r>
              <a:rPr lang="en-US" altLang="ko-KR" sz="2000" dirty="0" smtClean="0">
                <a:ea typeface="굴림" pitchFamily="50" charset="-127"/>
              </a:rPr>
              <a:t>(m)</a:t>
            </a:r>
            <a:r>
              <a:rPr lang="en-US" altLang="ko-KR" sz="2000" baseline="30000" dirty="0" smtClean="0">
                <a:ea typeface="굴림" pitchFamily="50" charset="-127"/>
              </a:rPr>
              <a:t>2</a:t>
            </a:r>
          </a:p>
          <a:p>
            <a:pPr marL="0" indent="0" eaLnBrk="1" hangingPunct="1">
              <a:buNone/>
            </a:pPr>
            <a:endParaRPr lang="en-US" altLang="ko-KR" sz="2400" dirty="0">
              <a:ea typeface="굴림" pitchFamily="50" charset="-127"/>
            </a:endParaRP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30</a:t>
            </a:r>
            <a:r>
              <a:rPr lang="ko-KR" altLang="en-US" sz="2000" dirty="0" smtClean="0">
                <a:ea typeface="굴림" pitchFamily="50" charset="-127"/>
              </a:rPr>
              <a:t>이상 </a:t>
            </a:r>
            <a:r>
              <a:rPr lang="en-US" altLang="ko-KR" sz="2000" dirty="0" smtClean="0">
                <a:ea typeface="굴림" pitchFamily="50" charset="-127"/>
              </a:rPr>
              <a:t>: </a:t>
            </a:r>
            <a:r>
              <a:rPr lang="ko-KR" altLang="en-US" sz="2000" dirty="0" smtClean="0">
                <a:ea typeface="굴림" pitchFamily="50" charset="-127"/>
              </a:rPr>
              <a:t>고도비만</a:t>
            </a:r>
            <a:endParaRPr lang="en-US" altLang="ko-KR" sz="2000" dirty="0" smtClean="0">
              <a:ea typeface="굴림" pitchFamily="50" charset="-127"/>
            </a:endParaRP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25~29.9 : </a:t>
            </a:r>
            <a:r>
              <a:rPr lang="ko-KR" altLang="en-US" sz="2000" dirty="0" smtClean="0">
                <a:ea typeface="굴림" pitchFamily="50" charset="-127"/>
              </a:rPr>
              <a:t>비만</a:t>
            </a:r>
            <a:endParaRPr lang="en-US" altLang="ko-KR" sz="2000" dirty="0" smtClean="0">
              <a:ea typeface="굴림" pitchFamily="50" charset="-127"/>
            </a:endParaRP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23~24.9 : </a:t>
            </a:r>
            <a:r>
              <a:rPr lang="ko-KR" altLang="en-US" sz="2000" dirty="0" smtClean="0">
                <a:ea typeface="굴림" pitchFamily="50" charset="-127"/>
              </a:rPr>
              <a:t>과체중</a:t>
            </a:r>
            <a:endParaRPr lang="en-US" altLang="ko-KR" sz="2000" dirty="0" smtClean="0">
              <a:ea typeface="굴림" pitchFamily="50" charset="-127"/>
            </a:endParaRP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18.5~22.9 : </a:t>
            </a:r>
            <a:r>
              <a:rPr lang="ko-KR" altLang="en-US" sz="2000" dirty="0" smtClean="0">
                <a:ea typeface="굴림" pitchFamily="50" charset="-127"/>
              </a:rPr>
              <a:t>정상</a:t>
            </a:r>
            <a:endParaRPr lang="en-US" altLang="ko-KR" dirty="0" smtClean="0">
              <a:ea typeface="굴림" pitchFamily="50" charset="-127"/>
            </a:endParaRPr>
          </a:p>
          <a:p>
            <a:pPr lvl="1" eaLnBrk="1" hangingPunct="1"/>
            <a:endParaRPr lang="en-US" altLang="ko-KR" baseline="30000" dirty="0" smtClean="0">
              <a:ea typeface="굴림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766089" y="1559032"/>
            <a:ext cx="3735397" cy="248664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altLang="ko-KR" dirty="0" smtClean="0">
                <a:solidFill>
                  <a:srgbClr val="C00000"/>
                </a:solidFill>
                <a:ea typeface="굴림" pitchFamily="50" charset="-127"/>
              </a:rPr>
              <a:t>Obesity-related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dirty="0">
                <a:solidFill>
                  <a:srgbClr val="C00000"/>
                </a:solidFill>
                <a:ea typeface="굴림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ea typeface="굴림" pitchFamily="50" charset="-127"/>
              </a:rPr>
              <a:t> genetic risk score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- based on previously reported genetic variants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dirty="0" smtClean="0">
                <a:ea typeface="굴림" pitchFamily="50" charset="-127"/>
              </a:rPr>
              <a:t>(polygenic risk score)</a:t>
            </a:r>
          </a:p>
          <a:p>
            <a:pPr marL="228600" lvl="1">
              <a:spcBef>
                <a:spcPts val="1000"/>
              </a:spcBef>
            </a:pPr>
            <a:endParaRPr lang="en-US" altLang="ko-KR" dirty="0">
              <a:ea typeface="굴림" pitchFamily="50" charset="-127"/>
            </a:endParaRPr>
          </a:p>
          <a:p>
            <a:pPr marL="228600" lvl="1">
              <a:spcBef>
                <a:spcPts val="1000"/>
              </a:spcBef>
            </a:pPr>
            <a:endParaRPr lang="en-US" altLang="ko-KR" dirty="0" smtClean="0">
              <a:ea typeface="굴림" pitchFamily="50" charset="-127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 smtClean="0">
              <a:ea typeface="굴림" pitchFamily="50" charset="-127"/>
            </a:endParaRPr>
          </a:p>
          <a:p>
            <a:pPr lvl="1"/>
            <a:endParaRPr lang="en-US" altLang="ko-KR" baseline="30000" dirty="0">
              <a:ea typeface="굴림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820" y="1972586"/>
            <a:ext cx="816935" cy="810838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8752114" y="1972586"/>
            <a:ext cx="595086" cy="698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10334171" y="3062514"/>
            <a:ext cx="638628" cy="624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752114" y="4325257"/>
            <a:ext cx="3809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HIGH RISK </a:t>
            </a:r>
          </a:p>
          <a:p>
            <a:pPr algn="ctr"/>
            <a:endParaRPr lang="en-US" altLang="ko-KR" sz="2800" dirty="0" smtClean="0"/>
          </a:p>
          <a:p>
            <a:pPr algn="ctr"/>
            <a:r>
              <a:rPr lang="en-US" altLang="ko-KR" sz="2800" dirty="0" smtClean="0"/>
              <a:t>MODERATE RISK</a:t>
            </a:r>
          </a:p>
          <a:p>
            <a:pPr algn="ctr"/>
            <a:endParaRPr lang="en-US" altLang="ko-KR" sz="2800" dirty="0" smtClean="0"/>
          </a:p>
          <a:p>
            <a:pPr algn="ctr"/>
            <a:r>
              <a:rPr lang="en-US" altLang="ko-KR" sz="2800" dirty="0" smtClean="0"/>
              <a:t>LOW RISK</a:t>
            </a:r>
          </a:p>
          <a:p>
            <a:pPr algn="ctr"/>
            <a:endParaRPr lang="ko-KR" altLang="en-US" sz="2800" dirty="0"/>
          </a:p>
        </p:txBody>
      </p:sp>
      <p:sp>
        <p:nvSpPr>
          <p:cNvPr id="15" name="아래쪽 화살표 14"/>
          <p:cNvSpPr/>
          <p:nvPr/>
        </p:nvSpPr>
        <p:spPr>
          <a:xfrm rot="5400000">
            <a:off x="8073315" y="5032714"/>
            <a:ext cx="638628" cy="624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59543" y="4812661"/>
            <a:ext cx="6738401" cy="16316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Risk group</a:t>
            </a:r>
            <a:r>
              <a:rPr lang="ko-KR" altLang="en-US" sz="3200" dirty="0" smtClean="0"/>
              <a:t>에 따른 </a:t>
            </a:r>
            <a:r>
              <a:rPr lang="en-US" altLang="ko-KR" sz="3200" dirty="0" smtClean="0"/>
              <a:t>intervention (genetic risk score</a:t>
            </a:r>
            <a:r>
              <a:rPr lang="ko-KR" altLang="en-US" sz="3200" dirty="0" smtClean="0"/>
              <a:t>까지 반영한 </a:t>
            </a:r>
            <a:r>
              <a:rPr lang="en-US" altLang="ko-KR" sz="3200" dirty="0" smtClean="0"/>
              <a:t>active prevention)</a:t>
            </a:r>
          </a:p>
        </p:txBody>
      </p:sp>
    </p:spTree>
    <p:extLst>
      <p:ext uri="{BB962C8B-B14F-4D97-AF65-F5344CB8AC3E}">
        <p14:creationId xmlns:p14="http://schemas.microsoft.com/office/powerpoint/2010/main" val="246977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+mj-lt"/>
              </a:rPr>
              <a:t>By frequency and effect size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2140" r="21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96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비만 유전자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67540" y="2213428"/>
            <a:ext cx="8856920" cy="2097314"/>
          </a:xfrm>
        </p:spPr>
        <p:txBody>
          <a:bodyPr/>
          <a:lstStyle/>
          <a:p>
            <a:r>
              <a:rPr lang="ko-KR" altLang="en-US" dirty="0" smtClean="0"/>
              <a:t>비만과 관련된 </a:t>
            </a:r>
            <a:r>
              <a:rPr lang="en-US" altLang="ko-KR" dirty="0" smtClean="0"/>
              <a:t>gene </a:t>
            </a:r>
          </a:p>
          <a:p>
            <a:pPr lvl="1"/>
            <a:r>
              <a:rPr lang="en-US" altLang="ko-KR" dirty="0" smtClean="0"/>
              <a:t>FTO: </a:t>
            </a:r>
            <a:r>
              <a:rPr lang="ko-KR" altLang="en-US" dirty="0" smtClean="0"/>
              <a:t>남는 열량을 지방으로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MC4R: </a:t>
            </a:r>
            <a:r>
              <a:rPr lang="ko-KR" altLang="en-US" dirty="0" smtClean="0"/>
              <a:t>식욕억제를 통한에너지 섭취균형을 조절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BDNF: </a:t>
            </a:r>
            <a:r>
              <a:rPr lang="ko-KR" altLang="en-US" dirty="0" smtClean="0"/>
              <a:t>사회적 스트레스나 우울증에 대한 보상작용으로 음식섭취를 조절하는 </a:t>
            </a:r>
            <a:r>
              <a:rPr lang="ko-KR" altLang="en-US" dirty="0" smtClean="0"/>
              <a:t>유전자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7032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366</Words>
  <Application>Microsoft Office PowerPoint</Application>
  <PresentationFormat>와이드스크린</PresentationFormat>
  <Paragraphs>85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ＭＳ Ｐゴシック</vt:lpstr>
      <vt:lpstr>游ゴシック Light</vt:lpstr>
      <vt:lpstr>굴림</vt:lpstr>
      <vt:lpstr>맑은 고딕</vt:lpstr>
      <vt:lpstr>Arial</vt:lpstr>
      <vt:lpstr>Helvetica</vt:lpstr>
      <vt:lpstr>Wingdings</vt:lpstr>
      <vt:lpstr>Office 테마</vt:lpstr>
      <vt:lpstr>4조 중간발표</vt:lpstr>
      <vt:lpstr>4조 주제 및 목표</vt:lpstr>
      <vt:lpstr>진행현황 (1) - 주제도출</vt:lpstr>
      <vt:lpstr>연구주제 제안 by clinician’s request</vt:lpstr>
      <vt:lpstr>Obesity management에 있어서 genetics의 중요성</vt:lpstr>
      <vt:lpstr>임상-유전체 정보 통합 모델 기반  obesity risk score calculation</vt:lpstr>
      <vt:lpstr>PowerPoint 프레젠테이션</vt:lpstr>
      <vt:lpstr>By frequency and effect size</vt:lpstr>
      <vt:lpstr>비만 유전자</vt:lpstr>
      <vt:lpstr>진행현황(2) – 구체적인 목표 설정 </vt:lpstr>
      <vt:lpstr>진행현황(3)  : obesity-related clinical info + SNP info dataset</vt:lpstr>
      <vt:lpstr>진행현황(5): To do list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중간발표</dc:title>
  <dc:creator>Byun MS</dc:creator>
  <cp:lastModifiedBy>Byun MS</cp:lastModifiedBy>
  <cp:revision>8</cp:revision>
  <dcterms:created xsi:type="dcterms:W3CDTF">2019-07-06T05:35:49Z</dcterms:created>
  <dcterms:modified xsi:type="dcterms:W3CDTF">2019-07-06T06:25:20Z</dcterms:modified>
</cp:coreProperties>
</file>