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1"/>
  </p:notesMasterIdLst>
  <p:sldIdLst>
    <p:sldId id="256" r:id="rId3"/>
    <p:sldId id="257" r:id="rId4"/>
    <p:sldId id="260" r:id="rId5"/>
    <p:sldId id="262" r:id="rId6"/>
    <p:sldId id="264" r:id="rId7"/>
    <p:sldId id="259" r:id="rId8"/>
    <p:sldId id="261" r:id="rId9"/>
    <p:sldId id="268" r:id="rId10"/>
    <p:sldId id="269" r:id="rId11"/>
    <p:sldId id="258" r:id="rId12"/>
    <p:sldId id="265" r:id="rId13"/>
    <p:sldId id="271" r:id="rId14"/>
    <p:sldId id="272" r:id="rId15"/>
    <p:sldId id="273" r:id="rId16"/>
    <p:sldId id="274" r:id="rId17"/>
    <p:sldId id="270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4609" autoAdjust="0"/>
  </p:normalViewPr>
  <p:slideViewPr>
    <p:cSldViewPr snapToGrid="0">
      <p:cViewPr varScale="1">
        <p:scale>
          <a:sx n="71" d="100"/>
          <a:sy n="71" d="100"/>
        </p:scale>
        <p:origin x="13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7133D-55C9-4874-BCC6-0BCACF988CB4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368C-5F09-400D-A881-793A424D5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1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368C-5F09-400D-A881-793A424D5E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368C-5F09-400D-A881-793A424D5E8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0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8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4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81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76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9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6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48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2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863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39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4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22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6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95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94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3804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74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756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68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54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2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2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7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4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0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3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3ADB5-F27D-4F2A-AE2B-99995A1A4B9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67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altLang="ko-KR" sz="6000" dirty="0"/>
              <a:t>2019</a:t>
            </a:r>
            <a:r>
              <a:rPr lang="ko-KR" altLang="en-US" sz="6000" dirty="0"/>
              <a:t>년 </a:t>
            </a:r>
            <a:r>
              <a:rPr lang="en-US" altLang="ko-KR" sz="6000" dirty="0"/>
              <a:t>CPBMI</a:t>
            </a:r>
            <a:br>
              <a:rPr lang="en-US" altLang="ko-KR" sz="6000" dirty="0"/>
            </a:br>
            <a:r>
              <a:rPr lang="en-US" altLang="ko-KR" sz="6000" dirty="0"/>
              <a:t>4</a:t>
            </a:r>
            <a:r>
              <a:rPr lang="ko-KR" altLang="en-US" sz="6000" dirty="0"/>
              <a:t>조</a:t>
            </a:r>
            <a:r>
              <a:rPr lang="en-US" altLang="ko-KR" sz="6000" dirty="0"/>
              <a:t> </a:t>
            </a:r>
            <a:r>
              <a:rPr lang="ko-KR" altLang="en-US" sz="6000" dirty="0"/>
              <a:t>결과발표</a:t>
            </a:r>
            <a:br>
              <a:rPr lang="en-US" altLang="ko-KR" sz="6000" dirty="0"/>
            </a:br>
            <a:br>
              <a:rPr lang="en-US" altLang="ko-KR" sz="6000" dirty="0"/>
            </a:br>
            <a:r>
              <a:rPr lang="en-US" altLang="ko-KR" sz="4000" dirty="0"/>
              <a:t>2019-08-24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진행현황</a:t>
            </a:r>
            <a:r>
              <a:rPr lang="en-US" altLang="ko-KR" dirty="0"/>
              <a:t>(2) – </a:t>
            </a:r>
            <a:r>
              <a:rPr lang="ko-KR" altLang="en-US" dirty="0"/>
              <a:t>구체적인 목표 설정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83681"/>
            <a:ext cx="11208657" cy="264477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4000" b="1" dirty="0"/>
              <a:t>“Toy program”</a:t>
            </a:r>
          </a:p>
          <a:p>
            <a:pPr marL="0" indent="0">
              <a:buNone/>
            </a:pPr>
            <a:r>
              <a:rPr lang="ko-KR" altLang="en-US" sz="3600" dirty="0"/>
              <a:t>  </a:t>
            </a:r>
            <a:r>
              <a:rPr lang="en-US" altLang="ko-KR" sz="3600" dirty="0"/>
              <a:t>- </a:t>
            </a:r>
            <a:r>
              <a:rPr lang="ko-KR" altLang="en-US" sz="3600" dirty="0"/>
              <a:t>임상현장에서 쉽게 사용 가능한 </a:t>
            </a:r>
            <a:r>
              <a:rPr lang="en-US" altLang="ko-KR" sz="3600" dirty="0"/>
              <a:t> </a:t>
            </a:r>
          </a:p>
          <a:p>
            <a:pPr marL="0" indent="0">
              <a:buNone/>
            </a:pPr>
            <a:r>
              <a:rPr lang="en-US" altLang="ko-KR" sz="3600" dirty="0"/>
              <a:t>     </a:t>
            </a:r>
            <a:r>
              <a:rPr lang="en-US" altLang="ko-KR" sz="3600" b="1" dirty="0">
                <a:solidFill>
                  <a:srgbClr val="C00000"/>
                </a:solidFill>
              </a:rPr>
              <a:t>obesity risk score calculator </a:t>
            </a:r>
            <a:r>
              <a:rPr lang="ko-KR" altLang="en-US" sz="3600" dirty="0"/>
              <a:t>만들기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 - </a:t>
            </a:r>
            <a:r>
              <a:rPr lang="en-US" altLang="ko-KR" sz="3600" u="sng" dirty="0"/>
              <a:t>CPBMI </a:t>
            </a:r>
            <a:r>
              <a:rPr lang="ko-KR" altLang="en-US" sz="3600" u="sng" dirty="0"/>
              <a:t>교육과정에서 배운 </a:t>
            </a:r>
            <a:r>
              <a:rPr lang="en-US" altLang="ko-KR" sz="3600" u="sng" dirty="0"/>
              <a:t>coding </a:t>
            </a:r>
            <a:r>
              <a:rPr lang="ko-KR" altLang="en-US" sz="3600" u="sng" dirty="0" err="1"/>
              <a:t>활용가능</a:t>
            </a:r>
            <a:endParaRPr lang="ko-KR" altLang="en-US" sz="3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1" y="4750478"/>
            <a:ext cx="10515600" cy="1316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“Toy program” </a:t>
            </a:r>
            <a:r>
              <a:rPr lang="ko-KR" altLang="en-US" sz="4000" b="1" dirty="0"/>
              <a:t>테스트할 수 있는 </a:t>
            </a:r>
            <a:endParaRPr lang="en-US" altLang="ko-KR" sz="4000" b="1" dirty="0"/>
          </a:p>
          <a:p>
            <a:pPr marL="0" indent="0">
              <a:buNone/>
            </a:pPr>
            <a:r>
              <a:rPr lang="en-US" altLang="ko-KR" sz="4000" b="1" dirty="0"/>
              <a:t>   open access data </a:t>
            </a:r>
            <a:r>
              <a:rPr lang="ko-KR" altLang="en-US" sz="4000" b="1" dirty="0"/>
              <a:t>찾기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0416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4143" cy="132556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진행현황</a:t>
            </a:r>
            <a:r>
              <a:rPr lang="en-US" altLang="ko-KR"/>
              <a:t>(3) </a:t>
            </a:r>
            <a:br>
              <a:rPr lang="en-US" altLang="ko-KR"/>
            </a:br>
            <a:r>
              <a:rPr lang="en-US" altLang="ko-KR"/>
              <a:t>: </a:t>
            </a:r>
            <a:r>
              <a:rPr lang="en-US" altLang="ko-KR" sz="4000"/>
              <a:t>obesity-related clinical info + SNP info dataset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11" y="2519160"/>
            <a:ext cx="9007332" cy="3509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2388" y="1843314"/>
            <a:ext cx="653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Start point: </a:t>
            </a:r>
            <a:r>
              <a:rPr lang="en-US" altLang="ko-KR" sz="2800" b="1" dirty="0" err="1"/>
              <a:t>ToppGene</a:t>
            </a:r>
            <a:r>
              <a:rPr lang="en-US" altLang="ko-KR" sz="2800" b="1" dirty="0"/>
              <a:t>  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621486" y="6371771"/>
            <a:ext cx="357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Joseph et al., </a:t>
            </a:r>
            <a:r>
              <a:rPr lang="en-US" altLang="ko-KR" dirty="0" err="1"/>
              <a:t>Plos</a:t>
            </a:r>
            <a:r>
              <a:rPr lang="en-US" altLang="ko-KR" dirty="0"/>
              <a:t> One,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9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selection of </a:t>
            </a:r>
            <a:r>
              <a:rPr lang="en-US" altLang="ko-KR" dirty="0" err="1"/>
              <a:t>obes</a:t>
            </a:r>
            <a:r>
              <a:rPr lang="en-US" altLang="ko-KR" dirty="0"/>
              <a:t>. Related SNP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869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altLang="ko-KR" sz="2400" dirty="0"/>
              <a:t>Obesity-related SNP information</a:t>
            </a:r>
          </a:p>
          <a:p>
            <a:pPr marL="0" indent="0">
              <a:buNone/>
            </a:pPr>
            <a:r>
              <a:rPr lang="en-US" altLang="ko-KR" sz="2400" dirty="0"/>
              <a:t>      - SNP1: 0,1,2 / SNP2: 0,1,2 / … </a:t>
            </a:r>
          </a:p>
          <a:p>
            <a:pPr marL="0" indent="0">
              <a:buNone/>
            </a:pPr>
            <a:r>
              <a:rPr lang="en-US" altLang="ko-KR" sz="2400" dirty="0"/>
              <a:t>      - Polygenic risk score </a:t>
            </a:r>
          </a:p>
          <a:p>
            <a:pPr marL="0" indent="0">
              <a:buNone/>
            </a:pPr>
            <a:r>
              <a:rPr lang="en-US" altLang="ko-KR" sz="2400" dirty="0"/>
              <a:t>        * How to read BMI and genotype data from excel file</a:t>
            </a:r>
          </a:p>
        </p:txBody>
      </p:sp>
    </p:spTree>
    <p:extLst>
      <p:ext uri="{BB962C8B-B14F-4D97-AF65-F5344CB8AC3E}">
        <p14:creationId xmlns:p14="http://schemas.microsoft.com/office/powerpoint/2010/main" val="51917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selection of </a:t>
            </a:r>
            <a:r>
              <a:rPr lang="en-US" altLang="ko-KR" dirty="0" err="1"/>
              <a:t>obes</a:t>
            </a:r>
            <a:r>
              <a:rPr lang="en-US" altLang="ko-KR" dirty="0"/>
              <a:t>. Related SNP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869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altLang="ko-KR" sz="2400" dirty="0"/>
              <a:t>Obesity-related SNP </a:t>
            </a:r>
            <a:r>
              <a:rPr lang="en-US" altLang="ko-KR" sz="2400" dirty="0" err="1"/>
              <a:t>infomation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- SNP1: 0,1,2 / SNP2: 0,1,2 / … </a:t>
            </a:r>
          </a:p>
          <a:p>
            <a:pPr marL="0" indent="0">
              <a:buNone/>
            </a:pPr>
            <a:r>
              <a:rPr lang="en-US" altLang="ko-KR" sz="2400" dirty="0"/>
              <a:t>      - Polygenic risk score </a:t>
            </a:r>
          </a:p>
          <a:p>
            <a:pPr marL="0" indent="0">
              <a:buNone/>
            </a:pPr>
            <a:r>
              <a:rPr lang="en-US" altLang="ko-KR" sz="2400" dirty="0"/>
              <a:t>        * How to read BMI and genotype data from excel file</a:t>
            </a:r>
          </a:p>
        </p:txBody>
      </p:sp>
    </p:spTree>
    <p:extLst>
      <p:ext uri="{BB962C8B-B14F-4D97-AF65-F5344CB8AC3E}">
        <p14:creationId xmlns:p14="http://schemas.microsoft.com/office/powerpoint/2010/main" val="203099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selection of </a:t>
            </a:r>
            <a:r>
              <a:rPr lang="en-US" altLang="ko-KR" dirty="0" err="1"/>
              <a:t>obes</a:t>
            </a:r>
            <a:r>
              <a:rPr lang="en-US" altLang="ko-KR" dirty="0"/>
              <a:t>. Related SNP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869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altLang="ko-KR" sz="2400" dirty="0"/>
              <a:t>Obesity-related SNP </a:t>
            </a:r>
            <a:r>
              <a:rPr lang="en-US" altLang="ko-KR" sz="2400" dirty="0" err="1"/>
              <a:t>infomation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- SNP1: 0,1,2 / SNP2: 0,1,2 / … </a:t>
            </a:r>
          </a:p>
          <a:p>
            <a:pPr marL="0" indent="0">
              <a:buNone/>
            </a:pPr>
            <a:r>
              <a:rPr lang="en-US" altLang="ko-KR" sz="2400" dirty="0"/>
              <a:t>      - Polygenic risk score </a:t>
            </a:r>
          </a:p>
          <a:p>
            <a:pPr marL="0" indent="0">
              <a:buNone/>
            </a:pPr>
            <a:r>
              <a:rPr lang="en-US" altLang="ko-KR" sz="2400" dirty="0"/>
              <a:t>        * How to read BMI and genotype data from excel file</a:t>
            </a:r>
          </a:p>
        </p:txBody>
      </p:sp>
    </p:spTree>
    <p:extLst>
      <p:ext uri="{BB962C8B-B14F-4D97-AF65-F5344CB8AC3E}">
        <p14:creationId xmlns:p14="http://schemas.microsoft.com/office/powerpoint/2010/main" val="12722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0731" y="618518"/>
            <a:ext cx="9905998" cy="1478570"/>
          </a:xfrm>
        </p:spPr>
        <p:txBody>
          <a:bodyPr/>
          <a:lstStyle/>
          <a:p>
            <a:r>
              <a:rPr lang="en-US" altLang="ko-KR" dirty="0"/>
              <a:t>Toy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869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Obesity risk calculator</a:t>
            </a:r>
          </a:p>
          <a:p>
            <a:pPr marL="0" indent="0">
              <a:buNone/>
            </a:pPr>
            <a:r>
              <a:rPr lang="en-US" altLang="ko-KR" dirty="0"/>
              <a:t>Ver 0.3 20190817</a:t>
            </a:r>
          </a:p>
          <a:p>
            <a:pPr marL="0" indent="0">
              <a:buNone/>
            </a:pPr>
            <a:r>
              <a:rPr lang="en-US" altLang="ko-KR" dirty="0"/>
              <a:t>  Prototype</a:t>
            </a:r>
          </a:p>
          <a:p>
            <a:pPr marL="0" indent="0">
              <a:buNone/>
            </a:pPr>
            <a:r>
              <a:rPr lang="en-US" altLang="ko-KR" dirty="0"/>
              <a:t>  Only 3 SNPs available</a:t>
            </a:r>
          </a:p>
          <a:p>
            <a:pPr marL="0" indent="0">
              <a:buNone/>
            </a:pPr>
            <a:r>
              <a:rPr lang="en-US" altLang="ko-KR" sz="2400" dirty="0"/>
              <a:t>Ver 0.2 20190818</a:t>
            </a:r>
          </a:p>
          <a:p>
            <a:pPr marL="0" indent="0">
              <a:buNone/>
            </a:pPr>
            <a:r>
              <a:rPr lang="en-US" altLang="ko-KR" dirty="0"/>
              <a:t>  Extended to 9 SNPs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dirty="0"/>
              <a:t> Open Web service  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dirty="0"/>
              <a:t>Open </a:t>
            </a:r>
            <a:r>
              <a:rPr lang="en-US" altLang="ko-KR" sz="2400" dirty="0" err="1"/>
              <a:t>Github</a:t>
            </a:r>
            <a:r>
              <a:rPr lang="en-US" altLang="ko-KR" sz="2400" dirty="0"/>
              <a:t> for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36479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0731" y="618518"/>
            <a:ext cx="9905998" cy="1478570"/>
          </a:xfrm>
        </p:spPr>
        <p:txBody>
          <a:bodyPr/>
          <a:lstStyle/>
          <a:p>
            <a:r>
              <a:rPr lang="en-US" altLang="ko-KR" dirty="0"/>
              <a:t>Toy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869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Obesity risk calculator</a:t>
            </a:r>
          </a:p>
          <a:p>
            <a:pPr marL="0" indent="0">
              <a:buNone/>
            </a:pPr>
            <a:r>
              <a:rPr lang="en-US" altLang="ko-KR" dirty="0"/>
              <a:t>Ver 0.3 20190819</a:t>
            </a:r>
          </a:p>
          <a:p>
            <a:pPr marL="0" indent="0">
              <a:buNone/>
            </a:pPr>
            <a:r>
              <a:rPr lang="en-US" altLang="ko-KR" sz="2400" dirty="0"/>
              <a:t> Sample VCF file acquired</a:t>
            </a:r>
          </a:p>
          <a:p>
            <a:pPr marL="0" indent="0">
              <a:buNone/>
            </a:pPr>
            <a:r>
              <a:rPr lang="en-US" altLang="ko-KR" dirty="0"/>
              <a:t> Risk calculation from VCF file with reference SNPs</a:t>
            </a:r>
          </a:p>
          <a:p>
            <a:pPr marL="0" indent="0">
              <a:buNone/>
            </a:pPr>
            <a:r>
              <a:rPr lang="en-US" altLang="ko-KR" sz="2400" dirty="0"/>
              <a:t> Ver 0.5 20190823</a:t>
            </a:r>
          </a:p>
          <a:p>
            <a:pPr marL="0" indent="0">
              <a:buNone/>
            </a:pPr>
            <a:r>
              <a:rPr lang="en-US" altLang="ko-KR" dirty="0"/>
              <a:t>  Interface upgrade (add image shot…)</a:t>
            </a:r>
          </a:p>
          <a:p>
            <a:pPr marL="0" indent="0">
              <a:buNone/>
            </a:pPr>
            <a:r>
              <a:rPr lang="en-US" altLang="ko-KR" dirty="0"/>
              <a:t>  test 2</a:t>
            </a:r>
            <a:r>
              <a:rPr lang="en-US" altLang="ko-KR" baseline="30000" dirty="0"/>
              <a:t>nd</a:t>
            </a:r>
            <a:r>
              <a:rPr lang="en-US" altLang="ko-KR" dirty="0"/>
              <a:t> VCF file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9346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869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092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7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조 주제 및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EMR + Genome</a:t>
            </a:r>
          </a:p>
          <a:p>
            <a:pPr marL="0" indent="0">
              <a:buNone/>
            </a:pPr>
            <a:r>
              <a:rPr lang="en-US" altLang="ko-KR" dirty="0"/>
              <a:t>  : </a:t>
            </a:r>
            <a:r>
              <a:rPr lang="ko-KR" altLang="en-US" dirty="0" err="1"/>
              <a:t>임상정보와</a:t>
            </a:r>
            <a:r>
              <a:rPr lang="ko-KR" altLang="en-US" dirty="0"/>
              <a:t> 유전체 정보의 </a:t>
            </a:r>
            <a:r>
              <a:rPr lang="ko-KR" altLang="en-US" dirty="0" err="1"/>
              <a:t>통합분석을</a:t>
            </a:r>
            <a:r>
              <a:rPr lang="ko-KR" altLang="en-US" dirty="0"/>
              <a:t> 통한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1) </a:t>
            </a:r>
            <a:r>
              <a:rPr lang="ko-KR" altLang="en-US" dirty="0" err="1"/>
              <a:t>임상문제</a:t>
            </a:r>
            <a:r>
              <a:rPr lang="ko-KR" altLang="en-US" dirty="0"/>
              <a:t> 해결과제를 도출하고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2) </a:t>
            </a:r>
            <a:r>
              <a:rPr lang="ko-KR" altLang="en-US" dirty="0"/>
              <a:t>문제해결 과정을 도출한다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811" y="4702629"/>
            <a:ext cx="8137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/>
              <a:t>Precision Medicine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/>
              <a:t>Prediction &amp; Personalized Intervention</a:t>
            </a:r>
          </a:p>
        </p:txBody>
      </p:sp>
    </p:spTree>
    <p:extLst>
      <p:ext uri="{BB962C8B-B14F-4D97-AF65-F5344CB8AC3E}">
        <p14:creationId xmlns:p14="http://schemas.microsoft.com/office/powerpoint/2010/main" val="260155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진행현황</a:t>
            </a:r>
            <a:r>
              <a:rPr lang="ko-KR" altLang="en-US" dirty="0"/>
              <a:t> </a:t>
            </a:r>
            <a:r>
              <a:rPr lang="en-US" altLang="ko-KR" dirty="0"/>
              <a:t>(1) - </a:t>
            </a:r>
            <a:r>
              <a:rPr lang="ko-KR" altLang="en-US" dirty="0" err="1"/>
              <a:t>주제도출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37761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김명수 </a:t>
            </a:r>
            <a:r>
              <a:rPr lang="en-US" altLang="ko-KR" dirty="0"/>
              <a:t>– </a:t>
            </a:r>
            <a:r>
              <a:rPr lang="ko-KR" altLang="en-US" dirty="0"/>
              <a:t>비뇨기과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김선숙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가정의학과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김홍규 </a:t>
            </a:r>
            <a:r>
              <a:rPr lang="en-US" altLang="ko-KR" dirty="0"/>
              <a:t>– </a:t>
            </a:r>
            <a:r>
              <a:rPr lang="ko-KR" altLang="en-US" dirty="0"/>
              <a:t>안과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노명균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병리과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변민수 </a:t>
            </a:r>
            <a:r>
              <a:rPr lang="en-US" altLang="ko-KR" dirty="0"/>
              <a:t>– </a:t>
            </a:r>
            <a:r>
              <a:rPr lang="ko-KR" altLang="en-US" dirty="0"/>
              <a:t>정신건강의학과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서제현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안과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설보람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안과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신성 </a:t>
            </a:r>
            <a:r>
              <a:rPr lang="en-US" altLang="ko-KR" dirty="0"/>
              <a:t>- </a:t>
            </a:r>
            <a:r>
              <a:rPr lang="ko-KR" altLang="en-US" dirty="0"/>
              <a:t>이식외과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8588" y="3042588"/>
            <a:ext cx="33030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/>
              <a:t>비만</a:t>
            </a:r>
          </a:p>
        </p:txBody>
      </p:sp>
    </p:spTree>
    <p:extLst>
      <p:ext uri="{BB962C8B-B14F-4D97-AF65-F5344CB8AC3E}">
        <p14:creationId xmlns:p14="http://schemas.microsoft.com/office/powerpoint/2010/main" val="53901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연구주제 제안 </a:t>
            </a:r>
            <a:r>
              <a:rPr lang="en-US" altLang="ko-KR" dirty="0"/>
              <a:t>by clinician’s request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445945" y="3069858"/>
            <a:ext cx="4243076" cy="157484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400" dirty="0">
                <a:ea typeface="굴림" pitchFamily="50" charset="-127"/>
              </a:rPr>
              <a:t>BMI(</a:t>
            </a:r>
            <a:r>
              <a:rPr lang="ko-KR" altLang="en-US" sz="2400" dirty="0" err="1">
                <a:ea typeface="굴림" pitchFamily="50" charset="-127"/>
              </a:rPr>
              <a:t>체질량</a:t>
            </a:r>
            <a:r>
              <a:rPr lang="ko-KR" altLang="en-US" sz="2400" dirty="0">
                <a:ea typeface="굴림" pitchFamily="50" charset="-127"/>
              </a:rPr>
              <a:t> 지수</a:t>
            </a:r>
            <a:r>
              <a:rPr lang="en-US" altLang="ko-KR" sz="2400" dirty="0">
                <a:ea typeface="굴림" pitchFamily="50" charset="-127"/>
              </a:rPr>
              <a:t>)</a:t>
            </a:r>
            <a:r>
              <a:rPr lang="ko-KR" altLang="en-US" sz="2400" dirty="0">
                <a:ea typeface="굴림" pitchFamily="50" charset="-127"/>
              </a:rPr>
              <a:t>에 따라서</a:t>
            </a:r>
            <a:endParaRPr lang="en-US" altLang="ko-KR" sz="2400" dirty="0">
              <a:ea typeface="굴림" pitchFamily="50" charset="-127"/>
            </a:endParaRPr>
          </a:p>
          <a:p>
            <a:pPr eaLnBrk="1" hangingPunct="1"/>
            <a:r>
              <a:rPr lang="ko-KR" altLang="en-US" sz="2400" dirty="0" err="1">
                <a:ea typeface="굴림" pitchFamily="50" charset="-127"/>
              </a:rPr>
              <a:t>허리둘레에</a:t>
            </a:r>
            <a:r>
              <a:rPr lang="ko-KR" altLang="en-US" sz="2400" dirty="0">
                <a:ea typeface="굴림" pitchFamily="50" charset="-127"/>
              </a:rPr>
              <a:t> 따라서</a:t>
            </a:r>
            <a:endParaRPr lang="en-US" altLang="ko-KR" sz="2400" dirty="0">
              <a:ea typeface="굴림" pitchFamily="50" charset="-127"/>
            </a:endParaRPr>
          </a:p>
          <a:p>
            <a:r>
              <a:rPr lang="ko-KR" altLang="en-US" sz="2400" dirty="0">
                <a:ea typeface="굴림" pitchFamily="50" charset="-127"/>
              </a:rPr>
              <a:t>체지방에 따라서</a:t>
            </a:r>
            <a:endParaRPr lang="en-US" altLang="ko-KR" baseline="30000" dirty="0"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150" y="2014389"/>
            <a:ext cx="321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기존 비만의 정의</a:t>
            </a:r>
          </a:p>
        </p:txBody>
      </p:sp>
    </p:spTree>
    <p:extLst>
      <p:ext uri="{BB962C8B-B14F-4D97-AF65-F5344CB8AC3E}">
        <p14:creationId xmlns:p14="http://schemas.microsoft.com/office/powerpoint/2010/main" val="10931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Placeholder 2"/>
          <p:cNvSpPr txBox="1">
            <a:spLocks/>
          </p:cNvSpPr>
          <p:nvPr/>
        </p:nvSpPr>
        <p:spPr bwMode="auto">
          <a:xfrm>
            <a:off x="0" y="6472682"/>
            <a:ext cx="914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0" tIns="0" rIns="127000" bIns="635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dirty="0">
                <a:latin typeface="Helvetica" panose="020B0604020202020204" pitchFamily="34" charset="0"/>
              </a:rPr>
              <a:t>JAMA. 2014;311(21):2167-2168. doi:10.1001/jama.2014.4133</a:t>
            </a:r>
          </a:p>
        </p:txBody>
      </p:sp>
      <p:pic>
        <p:nvPicPr>
          <p:cNvPr id="16396" name="Picture 13" descr="C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8" y="1266572"/>
            <a:ext cx="11226356" cy="373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2880" y="3877056"/>
            <a:ext cx="3267456" cy="987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447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/>
              <a:t>Obesity management</a:t>
            </a:r>
            <a:r>
              <a:rPr lang="ko-KR" altLang="en-US" sz="3600" b="1" dirty="0"/>
              <a:t>에 있어서 </a:t>
            </a:r>
            <a:r>
              <a:rPr lang="en-US" altLang="ko-KR" sz="3600" b="1" dirty="0">
                <a:solidFill>
                  <a:srgbClr val="C00000"/>
                </a:solidFill>
              </a:rPr>
              <a:t>genetics</a:t>
            </a:r>
            <a:r>
              <a:rPr lang="ko-KR" altLang="en-US" sz="3600" b="1" dirty="0"/>
              <a:t>의 중요성</a:t>
            </a:r>
          </a:p>
        </p:txBody>
      </p:sp>
    </p:spTree>
    <p:extLst>
      <p:ext uri="{BB962C8B-B14F-4D97-AF65-F5344CB8AC3E}">
        <p14:creationId xmlns:p14="http://schemas.microsoft.com/office/powerpoint/2010/main" val="130762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540" y="50268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임상</a:t>
            </a:r>
            <a:r>
              <a:rPr lang="en-US" altLang="ko-KR" sz="4000" dirty="0"/>
              <a:t>-</a:t>
            </a:r>
            <a:r>
              <a:rPr lang="ko-KR" altLang="en-US" sz="4000" dirty="0"/>
              <a:t>유전체 정보 통합 모델 기반 </a:t>
            </a:r>
            <a:br>
              <a:rPr lang="en-US" altLang="ko-KR" sz="4000" dirty="0"/>
            </a:br>
            <a:r>
              <a:rPr lang="en-US" altLang="ko-KR" sz="4000" b="1" dirty="0"/>
              <a:t>obesity risk score calculation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1208" y="655193"/>
            <a:ext cx="10515600" cy="100788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3600" b="1" dirty="0"/>
              <a:t>Clinical variables obtained from EMR data</a:t>
            </a:r>
          </a:p>
          <a:p>
            <a:pPr marL="0" indent="0">
              <a:buNone/>
            </a:pPr>
            <a:r>
              <a:rPr lang="en-US" altLang="ko-KR" sz="3600" dirty="0"/>
              <a:t>  : BMI </a:t>
            </a:r>
            <a:r>
              <a:rPr lang="ko-KR" altLang="en-US" sz="3600" dirty="0"/>
              <a:t>등의 </a:t>
            </a:r>
            <a:r>
              <a:rPr lang="ko-KR" altLang="en-US" sz="3600" dirty="0" err="1"/>
              <a:t>임상정보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05" y="1425603"/>
            <a:ext cx="816935" cy="8108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54639" y="2471136"/>
            <a:ext cx="92978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b="1" dirty="0"/>
              <a:t>Genetic information (risk/protective variant) </a:t>
            </a:r>
          </a:p>
          <a:p>
            <a:r>
              <a:rPr lang="en-US" altLang="ko-KR" sz="3200" b="1" dirty="0"/>
              <a:t> </a:t>
            </a:r>
            <a:r>
              <a:rPr lang="en-US" altLang="ko-KR" sz="3200" dirty="0"/>
              <a:t>: Obesity </a:t>
            </a:r>
            <a:r>
              <a:rPr lang="ko-KR" altLang="en-US" sz="3200" dirty="0"/>
              <a:t>관련 </a:t>
            </a:r>
            <a:r>
              <a:rPr lang="en-US" altLang="ko-KR" sz="3200" dirty="0"/>
              <a:t>genetic variant </a:t>
            </a:r>
            <a:r>
              <a:rPr lang="ko-KR" altLang="en-US" sz="3200" dirty="0"/>
              <a:t>정보</a:t>
            </a:r>
            <a:endParaRPr lang="en-US" altLang="ko-KR" sz="3200" dirty="0"/>
          </a:p>
        </p:txBody>
      </p:sp>
      <p:sp>
        <p:nvSpPr>
          <p:cNvPr id="15" name="타원 14"/>
          <p:cNvSpPr/>
          <p:nvPr/>
        </p:nvSpPr>
        <p:spPr>
          <a:xfrm>
            <a:off x="9805364" y="495305"/>
            <a:ext cx="1926336" cy="804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Current Status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852441" y="2517058"/>
            <a:ext cx="1926336" cy="8046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Genetic Risk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41" y="2783764"/>
            <a:ext cx="5583365" cy="27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4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049" y="605035"/>
            <a:ext cx="3231751" cy="52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임상정보</a:t>
            </a:r>
            <a:r>
              <a:rPr lang="ko-KR" altLang="en-US" sz="2400" b="1" dirty="0"/>
              <a:t> 입력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79317" y="605035"/>
            <a:ext cx="3722169" cy="524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유전체 정보 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470860" y="1716350"/>
            <a:ext cx="2572512" cy="10642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Obesity Risk </a:t>
            </a:r>
          </a:p>
          <a:p>
            <a:pPr algn="ctr"/>
            <a:r>
              <a:rPr lang="en-US" altLang="ko-KR" sz="3200" dirty="0"/>
              <a:t>Score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14050" y="1593717"/>
            <a:ext cx="3231751" cy="248664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ko-KR" sz="2400" dirty="0">
                <a:ea typeface="굴림" pitchFamily="50" charset="-127"/>
              </a:rPr>
              <a:t>BMI(</a:t>
            </a:r>
            <a:r>
              <a:rPr lang="ko-KR" altLang="en-US" sz="2400" dirty="0" err="1">
                <a:ea typeface="굴림" pitchFamily="50" charset="-127"/>
              </a:rPr>
              <a:t>체질량</a:t>
            </a:r>
            <a:r>
              <a:rPr lang="ko-KR" altLang="en-US" sz="2400" dirty="0">
                <a:ea typeface="굴림" pitchFamily="50" charset="-127"/>
              </a:rPr>
              <a:t> 지수</a:t>
            </a:r>
            <a:r>
              <a:rPr lang="en-US" altLang="ko-KR" sz="2400" dirty="0">
                <a:ea typeface="굴림" pitchFamily="50" charset="-127"/>
              </a:rPr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dirty="0">
                <a:ea typeface="굴림" pitchFamily="50" charset="-127"/>
              </a:rPr>
              <a:t>   = </a:t>
            </a:r>
            <a:r>
              <a:rPr lang="ko-KR" altLang="en-US" sz="2000" dirty="0">
                <a:ea typeface="굴림" pitchFamily="50" charset="-127"/>
              </a:rPr>
              <a:t>체중</a:t>
            </a:r>
            <a:r>
              <a:rPr lang="en-US" altLang="ko-KR" sz="2000" dirty="0">
                <a:ea typeface="굴림" pitchFamily="50" charset="-127"/>
              </a:rPr>
              <a:t>(kg) / </a:t>
            </a:r>
            <a:r>
              <a:rPr lang="ko-KR" altLang="en-US" sz="2000" dirty="0">
                <a:ea typeface="굴림" pitchFamily="50" charset="-127"/>
              </a:rPr>
              <a:t>키</a:t>
            </a:r>
            <a:r>
              <a:rPr lang="en-US" altLang="ko-KR" sz="2000" dirty="0">
                <a:ea typeface="굴림" pitchFamily="50" charset="-127"/>
              </a:rPr>
              <a:t>(m)</a:t>
            </a:r>
            <a:r>
              <a:rPr lang="en-US" altLang="ko-KR" sz="2000" baseline="30000" dirty="0">
                <a:ea typeface="굴림" pitchFamily="50" charset="-127"/>
              </a:rPr>
              <a:t>2</a:t>
            </a:r>
          </a:p>
          <a:p>
            <a:pPr marL="0" indent="0" eaLnBrk="1" hangingPunct="1">
              <a:buNone/>
            </a:pPr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30</a:t>
            </a:r>
            <a:r>
              <a:rPr lang="ko-KR" altLang="en-US" sz="2000" dirty="0">
                <a:ea typeface="굴림" pitchFamily="50" charset="-127"/>
              </a:rPr>
              <a:t>이상 </a:t>
            </a:r>
            <a:r>
              <a:rPr lang="en-US" altLang="ko-KR" sz="2000" dirty="0">
                <a:ea typeface="굴림" pitchFamily="50" charset="-127"/>
              </a:rPr>
              <a:t>: </a:t>
            </a:r>
            <a:r>
              <a:rPr lang="ko-KR" altLang="en-US" sz="2000" dirty="0">
                <a:ea typeface="굴림" pitchFamily="50" charset="-127"/>
              </a:rPr>
              <a:t>고도비만</a:t>
            </a:r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25~29.9 : </a:t>
            </a:r>
            <a:r>
              <a:rPr lang="ko-KR" altLang="en-US" sz="2000" dirty="0">
                <a:ea typeface="굴림" pitchFamily="50" charset="-127"/>
              </a:rPr>
              <a:t>비만</a:t>
            </a:r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23~24.9 : </a:t>
            </a:r>
            <a:r>
              <a:rPr lang="ko-KR" altLang="en-US" sz="2000" dirty="0">
                <a:ea typeface="굴림" pitchFamily="50" charset="-127"/>
              </a:rPr>
              <a:t>과체중</a:t>
            </a:r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18.5~22.9 : </a:t>
            </a:r>
            <a:r>
              <a:rPr lang="ko-KR" altLang="en-US" sz="2000" dirty="0">
                <a:ea typeface="굴림" pitchFamily="50" charset="-127"/>
              </a:rPr>
              <a:t>정상</a:t>
            </a:r>
            <a:endParaRPr lang="en-US" altLang="ko-KR" dirty="0">
              <a:ea typeface="굴림" pitchFamily="50" charset="-127"/>
            </a:endParaRPr>
          </a:p>
          <a:p>
            <a:pPr lvl="1" eaLnBrk="1" hangingPunct="1"/>
            <a:endParaRPr lang="en-US" altLang="ko-KR" baseline="30000" dirty="0">
              <a:ea typeface="굴림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66089" y="1559032"/>
            <a:ext cx="3735397" cy="248664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ko-KR" dirty="0">
                <a:solidFill>
                  <a:srgbClr val="C00000"/>
                </a:solidFill>
                <a:ea typeface="굴림" pitchFamily="50" charset="-127"/>
              </a:rPr>
              <a:t>Obesity-related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dirty="0">
                <a:solidFill>
                  <a:srgbClr val="C00000"/>
                </a:solidFill>
                <a:ea typeface="굴림" pitchFamily="50" charset="-127"/>
              </a:rPr>
              <a:t>  genetic risk score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dirty="0">
                <a:ea typeface="굴림" pitchFamily="50" charset="-127"/>
              </a:rPr>
              <a:t> - based on previously reported genetic variants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dirty="0">
                <a:ea typeface="굴림" pitchFamily="50" charset="-127"/>
              </a:rPr>
              <a:t>(polygenic risk score)</a:t>
            </a:r>
          </a:p>
          <a:p>
            <a:pPr marL="228600" lvl="1">
              <a:spcBef>
                <a:spcPts val="1000"/>
              </a:spcBef>
            </a:pPr>
            <a:endParaRPr lang="en-US" altLang="ko-KR" dirty="0">
              <a:ea typeface="굴림" pitchFamily="50" charset="-127"/>
            </a:endParaRPr>
          </a:p>
          <a:p>
            <a:pPr marL="228600" lvl="1">
              <a:spcBef>
                <a:spcPts val="1000"/>
              </a:spcBef>
            </a:pPr>
            <a:endParaRPr lang="en-US" altLang="ko-KR" dirty="0">
              <a:ea typeface="굴림" pitchFamily="50" charset="-127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baseline="30000" dirty="0"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820" y="1972586"/>
            <a:ext cx="816935" cy="810838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8752114" y="1972586"/>
            <a:ext cx="595086" cy="698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0334171" y="3062514"/>
            <a:ext cx="638628" cy="624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752114" y="4325257"/>
            <a:ext cx="3809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HIGH RISK 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MODERATE RISK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LOW RISK</a:t>
            </a:r>
          </a:p>
          <a:p>
            <a:pPr algn="ctr"/>
            <a:endParaRPr lang="ko-KR" altLang="en-US" sz="2800" dirty="0"/>
          </a:p>
        </p:txBody>
      </p:sp>
      <p:sp>
        <p:nvSpPr>
          <p:cNvPr id="15" name="아래쪽 화살표 14"/>
          <p:cNvSpPr/>
          <p:nvPr/>
        </p:nvSpPr>
        <p:spPr>
          <a:xfrm rot="5400000">
            <a:off x="8073315" y="5032714"/>
            <a:ext cx="638628" cy="624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59543" y="4812661"/>
            <a:ext cx="6738401" cy="16316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Risk group</a:t>
            </a:r>
            <a:r>
              <a:rPr lang="ko-KR" altLang="en-US" sz="3200" dirty="0"/>
              <a:t>에 따른 </a:t>
            </a:r>
            <a:r>
              <a:rPr lang="en-US" altLang="ko-KR" sz="3200" dirty="0"/>
              <a:t>intervention (genetic risk score</a:t>
            </a:r>
            <a:r>
              <a:rPr lang="ko-KR" altLang="en-US" sz="3200" dirty="0"/>
              <a:t>까지 반영한 </a:t>
            </a:r>
            <a:r>
              <a:rPr lang="en-US" altLang="ko-KR" sz="3200" dirty="0"/>
              <a:t>active prevention)</a:t>
            </a:r>
          </a:p>
        </p:txBody>
      </p:sp>
    </p:spTree>
    <p:extLst>
      <p:ext uri="{BB962C8B-B14F-4D97-AF65-F5344CB8AC3E}">
        <p14:creationId xmlns:p14="http://schemas.microsoft.com/office/powerpoint/2010/main" val="246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j-lt"/>
              </a:rPr>
              <a:t>By frequency and effect size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934" y="2249488"/>
            <a:ext cx="7098957" cy="3541712"/>
          </a:xfrm>
        </p:spPr>
      </p:pic>
    </p:spTree>
    <p:extLst>
      <p:ext uri="{BB962C8B-B14F-4D97-AF65-F5344CB8AC3E}">
        <p14:creationId xmlns:p14="http://schemas.microsoft.com/office/powerpoint/2010/main" val="235969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비만 유전자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7540" y="2213428"/>
            <a:ext cx="8856920" cy="209731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비만과 관련된 </a:t>
            </a:r>
            <a:r>
              <a:rPr lang="en-US" altLang="ko-KR" dirty="0"/>
              <a:t>gene </a:t>
            </a:r>
          </a:p>
          <a:p>
            <a:pPr lvl="1"/>
            <a:r>
              <a:rPr lang="en-US" altLang="ko-KR" dirty="0"/>
              <a:t>FTO: </a:t>
            </a:r>
            <a:r>
              <a:rPr lang="ko-KR" altLang="en-US" dirty="0"/>
              <a:t>남는 열량을 지방으로 저장</a:t>
            </a:r>
            <a:endParaRPr lang="en-US" altLang="ko-KR" dirty="0"/>
          </a:p>
          <a:p>
            <a:pPr lvl="1"/>
            <a:r>
              <a:rPr lang="en-US" altLang="ko-KR" dirty="0"/>
              <a:t>MC4R: </a:t>
            </a:r>
            <a:r>
              <a:rPr lang="ko-KR" altLang="en-US" dirty="0"/>
              <a:t>식욕억제를 통한에너지 섭취균형을 조절</a:t>
            </a:r>
            <a:endParaRPr lang="en-US" altLang="ko-KR" dirty="0"/>
          </a:p>
          <a:p>
            <a:pPr lvl="1"/>
            <a:r>
              <a:rPr lang="en-US" altLang="ko-KR" dirty="0"/>
              <a:t>BDNF: </a:t>
            </a:r>
            <a:r>
              <a:rPr lang="ko-KR" altLang="en-US" dirty="0"/>
              <a:t>사회적 스트레스나 우울증에 대한 보상작용으로 음식섭취를 조절하는 유전자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032085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75</TotalTime>
  <Words>507</Words>
  <Application>Microsoft Office PowerPoint</Application>
  <PresentationFormat>와이드스크린</PresentationFormat>
  <Paragraphs>109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Helvetica</vt:lpstr>
      <vt:lpstr>Tw Cen MT</vt:lpstr>
      <vt:lpstr>Wingdings 2</vt:lpstr>
      <vt:lpstr>HDOfficeLightV0</vt:lpstr>
      <vt:lpstr>회로</vt:lpstr>
      <vt:lpstr>2019년 CPBMI 4조 결과발표  2019-08-24</vt:lpstr>
      <vt:lpstr>4조 주제 및 목표</vt:lpstr>
      <vt:lpstr>진행현황 (1) - 주제도출</vt:lpstr>
      <vt:lpstr>연구주제 제안 by clinician’s request</vt:lpstr>
      <vt:lpstr>Obesity management에 있어서 genetics의 중요성</vt:lpstr>
      <vt:lpstr>임상-유전체 정보 통합 모델 기반  obesity risk score calculation</vt:lpstr>
      <vt:lpstr>PowerPoint 프레젠테이션</vt:lpstr>
      <vt:lpstr>By frequency and effect size</vt:lpstr>
      <vt:lpstr>비만 유전자</vt:lpstr>
      <vt:lpstr>진행현황(2) – 구체적인 목표 설정 </vt:lpstr>
      <vt:lpstr>진행현황(3)  : obesity-related clinical info + SNP info dataset</vt:lpstr>
      <vt:lpstr>selection of obes. Related SNP (1)</vt:lpstr>
      <vt:lpstr>selection of obes. Related SNP (2)</vt:lpstr>
      <vt:lpstr>selection of obes. Related SNP (3)</vt:lpstr>
      <vt:lpstr>Toy program</vt:lpstr>
      <vt:lpstr>Toy program</vt:lpstr>
      <vt:lpstr>결과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중간발표</dc:title>
  <dc:creator>Byun MS</dc:creator>
  <cp:lastModifiedBy>kim ms</cp:lastModifiedBy>
  <cp:revision>11</cp:revision>
  <dcterms:created xsi:type="dcterms:W3CDTF">2019-07-06T05:35:49Z</dcterms:created>
  <dcterms:modified xsi:type="dcterms:W3CDTF">2019-08-18T06:03:45Z</dcterms:modified>
</cp:coreProperties>
</file>