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0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94" r:id="rId18"/>
    <p:sldId id="295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80" r:id="rId37"/>
    <p:sldId id="282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42320776-619C-4BAB-845C-80F7B59164DB}" styleName="Generic Style 2- Body/Background Dark Color 1">
    <a:tblBg>
      <a:fillRef idx="3">
        <a:schemeClr val="lt1"/>
      </a:fillRef>
      <a:effectRef idx="3">
        <a:schemeClr val="l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lt1">
                <a:tint val="50000"/>
              </a:schemeClr>
            </a:lnRef>
          </a:left>
          <a:right>
            <a:lnRef idx="1">
              <a:schemeClr val="lt1">
                <a:tint val="50000"/>
              </a:schemeClr>
            </a:lnRef>
          </a:right>
          <a:top>
            <a:lnRef idx="1">
              <a:schemeClr val="lt1">
                <a:tint val="50000"/>
              </a:schemeClr>
            </a:lnRef>
          </a:top>
          <a:bottom>
            <a:lnRef idx="1">
              <a:schemeClr val="lt1">
                <a:tint val="50000"/>
              </a:schemeClr>
            </a:lnRef>
          </a:bottom>
          <a:insideH>
            <a:lnRef idx="0">
              <a:schemeClr val="dk1"/>
            </a:lnRef>
          </a:insideH>
          <a:insideV>
            <a:lnRef idx="0">
              <a:schemeClr val="dk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>
        <a:fontRef idx="minor">
          <a:schemeClr val="dk1"/>
        </a:fontRef>
      </a:tcTxStyle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0">
              <a:schemeClr val="lt1"/>
            </a:lnRef>
          </a:top>
        </a:tcBdr>
        <a:fill>
          <a:solidFill>
            <a:schemeClr val="lt1">
              <a:shade val="60000"/>
            </a:schemeClr>
          </a:solidFill>
        </a:fill>
      </a:tcStyle>
    </a:lastRow>
    <a:seCell>
      <a:tcTxStyle/>
      <a:tcStyle>
        <a:tcBdr>
          <a:left>
            <a:lnRef idx="2">
              <a:schemeClr val="lt1"/>
            </a:lnRef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Ref idx="2">
              <a:schemeClr val="lt1"/>
            </a:lnRef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0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6EB75EC-ACF4-43F1-940C-6C9C5489C1DE}" styleName="Normal Style 4 - Body/Background 4">
    <a:wholeTbl>
      <a:tcTxStyle>
        <a:fontRef idx="minor">
          <a:scrgbClr r="0" g="0" b="0"/>
        </a:fontRef>
        <a:schemeClr val="dk1"/>
      </a:tcTxStyle>
      <a:tcStyle>
        <a:tcBdr>
          <a:left>
            <a:ln w="40000" cmpd="sng">
              <a:solidFill>
                <a:schemeClr val="dk1"/>
              </a:solidFill>
            </a:ln>
          </a:left>
          <a:right>
            <a:ln w="40000" cmpd="sng">
              <a:solidFill>
                <a:schemeClr val="dk1"/>
              </a:solidFill>
            </a:ln>
          </a:right>
          <a:top>
            <a:ln w="40000" cmpd="sng">
              <a:solidFill>
                <a:schemeClr val="dk1"/>
              </a:solidFill>
            </a:ln>
          </a:top>
          <a:bottom>
            <a:ln w="400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5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5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dk1">
          <a:shade val="80000"/>
        </a:schemeClr>
      </a:tcTxStyle>
      <a:tcStyle>
        <a:tcBdr>
          <a:bottom>
            <a:ln w="35400" cmpd="sng">
              <a:solidFill>
                <a:schemeClr val="dk1">
                  <a:shade val="80000"/>
                </a:schemeClr>
              </a:solidFill>
            </a:ln>
          </a:bottom>
        </a:tcBdr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86" y="96"/>
      </p:cViewPr>
      <p:guideLst>
        <p:guide orient="horz" pos="215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BB239A-13A7-40A5-B46B-BC44E6CFB3A8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E0F29-1F53-42B9-A553-0FB6B6EA33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09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BF2C8-6173-4284-8889-7848A6F201CB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F3351-20A6-4228-944F-6F0A2E807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424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BF2C8-6173-4284-8889-7848A6F201CB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F3351-20A6-4228-944F-6F0A2E807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10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BF2C8-6173-4284-8889-7848A6F201CB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F3351-20A6-4228-944F-6F0A2E807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226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BF2C8-6173-4284-8889-7848A6F201CB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F3351-20A6-4228-944F-6F0A2E807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73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BF2C8-6173-4284-8889-7848A6F201CB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F3351-20A6-4228-944F-6F0A2E807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795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BF2C8-6173-4284-8889-7848A6F201CB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F3351-20A6-4228-944F-6F0A2E807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299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BF2C8-6173-4284-8889-7848A6F201CB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F3351-20A6-4228-944F-6F0A2E807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580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BF2C8-6173-4284-8889-7848A6F201CB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F3351-20A6-4228-944F-6F0A2E807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104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BF2C8-6173-4284-8889-7848A6F201CB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F3351-20A6-4228-944F-6F0A2E807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569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BF2C8-6173-4284-8889-7848A6F201CB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F3351-20A6-4228-944F-6F0A2E807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828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BF2C8-6173-4284-8889-7848A6F201CB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F3351-20A6-4228-944F-6F0A2E807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860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BF2C8-6173-4284-8889-7848A6F201CB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F3351-20A6-4228-944F-6F0A2E807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964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81231" y="2029426"/>
            <a:ext cx="6381538" cy="11256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3400">
                <a:latin typeface="a옛날목욕탕L"/>
                <a:ea typeface="a옛날목욕탕L"/>
              </a:rPr>
              <a:t>연속형과 범주형 변수가 혼합된</a:t>
            </a:r>
          </a:p>
          <a:p>
            <a:pPr lvl="0" algn="ctr">
              <a:defRPr/>
            </a:pPr>
            <a:r>
              <a:rPr lang="ko-KR" altLang="en-US" sz="3400">
                <a:latin typeface="a옛날목욕탕L"/>
                <a:ea typeface="a옛날목욕탕L"/>
              </a:rPr>
              <a:t>데이터의 군집분석 연구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2194560" y="3429000"/>
            <a:ext cx="47548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734271" y="3641700"/>
            <a:ext cx="207216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>
                <a:latin typeface="a옛날목욕탕L"/>
                <a:ea typeface="a옛날목욕탕L"/>
              </a:rPr>
              <a:t>DA/ML</a:t>
            </a:r>
            <a:r>
              <a:rPr lang="ko-KR" altLang="en-US" sz="2400">
                <a:latin typeface="a옛날목욕탕L"/>
                <a:ea typeface="a옛날목욕탕L"/>
              </a:rPr>
              <a:t> 김민서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99538" y="6112986"/>
            <a:ext cx="66694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altLang="ko-KR">
              <a:solidFill>
                <a:srgbClr val="000000"/>
              </a:solidFill>
              <a:latin typeface="a옛날목욕탕L"/>
              <a:ea typeface="a옛날목욕탕L"/>
            </a:endParaRPr>
          </a:p>
        </p:txBody>
      </p:sp>
      <p:sp>
        <p:nvSpPr>
          <p:cNvPr id="6" name="TextBox 3"/>
          <p:cNvSpPr txBox="1"/>
          <p:nvPr/>
        </p:nvSpPr>
        <p:spPr>
          <a:xfrm>
            <a:off x="6949440" y="6077850"/>
            <a:ext cx="1871025" cy="388568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ko-KR" sz="1400">
                <a:solidFill>
                  <a:schemeClr val="bg1">
                    <a:lumMod val="95000"/>
                  </a:schemeClr>
                </a:solidFill>
                <a:latin typeface="210 맨발의청춘 L"/>
                <a:ea typeface="210 맨발의청춘 L"/>
              </a:rPr>
              <a:t>2016 ppt by </a:t>
            </a:r>
            <a:r>
              <a:rPr lang="ko-KR" altLang="en-US" sz="1400">
                <a:solidFill>
                  <a:schemeClr val="bg1">
                    <a:lumMod val="95000"/>
                  </a:schemeClr>
                </a:solidFill>
              </a:rPr>
              <a:t>ⓒ </a:t>
            </a:r>
            <a:r>
              <a:rPr lang="ko-KR" altLang="en-US" sz="1400">
                <a:solidFill>
                  <a:schemeClr val="bg1">
                    <a:lumMod val="95000"/>
                  </a:schemeClr>
                </a:solidFill>
                <a:latin typeface="210 맨발의청춘 L"/>
                <a:ea typeface="210 맨발의청춘 L"/>
              </a:rPr>
              <a:t>유비</a:t>
            </a:r>
          </a:p>
        </p:txBody>
      </p:sp>
      <p:pic>
        <p:nvPicPr>
          <p:cNvPr id="8" name="그림 7" descr="좋음 코알라">
            <a:extLst>
              <a:ext uri="{FF2B5EF4-FFF2-40B4-BE49-F238E27FC236}">
                <a16:creationId xmlns:a16="http://schemas.microsoft.com/office/drawing/2014/main" id="{0A55A45E-C300-44B9-9203-1A77FBAF29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456" y="3872532"/>
            <a:ext cx="2117558" cy="21175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01280" y="1523909"/>
            <a:ext cx="7941439" cy="40745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838132" y="1383782"/>
            <a:ext cx="301558" cy="5764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latin typeface="a옛날목욕탕L"/>
                <a:ea typeface="a옛날목욕탕L"/>
              </a:rPr>
              <a:t> </a:t>
            </a:r>
            <a:endParaRPr lang="ko-KR" altLang="en-US" sz="3200">
              <a:latin typeface="a옛날목욕탕L"/>
              <a:ea typeface="a옛날목욕탕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0916" y="5815541"/>
            <a:ext cx="8022168" cy="335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>
                <a:latin typeface="HY산B"/>
                <a:ea typeface="HY산B"/>
              </a:rPr>
              <a:t>두 점 사이의 최단 거리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56708" y="1638300"/>
            <a:ext cx="7630583" cy="38544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783416" y="1095374"/>
            <a:ext cx="3577167" cy="389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/>
              <a:t>Euclidean distance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540357" y="473376"/>
            <a:ext cx="8355563" cy="572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200" b="0" i="0" u="none" strike="noStrike" kern="1200" cap="none" spc="0" normalizeH="0" baseline="0" dirty="0">
                <a:solidFill>
                  <a:srgbClr val="000000"/>
                </a:solidFill>
                <a:latin typeface="a옛날목욕탕L"/>
                <a:ea typeface="a옛날목욕탕L"/>
              </a:rPr>
              <a:t>II.</a:t>
            </a:r>
            <a:r>
              <a:rPr kumimoji="0" lang="ko-KR" altLang="en-US" sz="3200" b="0" i="0" u="none" strike="noStrike" kern="1200" cap="none" spc="0" normalizeH="0" baseline="0" dirty="0">
                <a:solidFill>
                  <a:srgbClr val="000000"/>
                </a:solidFill>
                <a:latin typeface="a옛날목욕탕L"/>
                <a:ea typeface="a옛날목욕탕L"/>
              </a:rPr>
              <a:t> </a:t>
            </a:r>
            <a:r>
              <a:rPr kumimoji="0" lang="en-US" altLang="ko-KR" sz="3200" b="0" i="0" u="none" strike="noStrike" kern="1200" cap="none" spc="0" normalizeH="0" baseline="0" dirty="0">
                <a:solidFill>
                  <a:srgbClr val="000000"/>
                </a:solidFill>
                <a:latin typeface="a옛날목욕탕L"/>
                <a:ea typeface="a옛날목욕탕L"/>
              </a:rPr>
              <a:t>Clustering Method : Dummy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 xmlns:a14="http://schemas.microsoft.com/office/drawing/2010/main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0357" y="473376"/>
            <a:ext cx="8355563" cy="572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latin typeface="a옛날목욕탕L"/>
                <a:ea typeface="a옛날목욕탕L"/>
              </a:rPr>
              <a:t>II.</a:t>
            </a:r>
            <a:r>
              <a:rPr lang="ko-KR" altLang="en-US" sz="3200">
                <a:latin typeface="a옛날목욕탕L"/>
                <a:ea typeface="a옛날목욕탕L"/>
              </a:rPr>
              <a:t> </a:t>
            </a:r>
            <a:r>
              <a:rPr lang="en-US" altLang="ko-KR" sz="3200">
                <a:latin typeface="a옛날목욕탕L"/>
                <a:ea typeface="a옛날목욕탕L"/>
              </a:rPr>
              <a:t>Clustering Method : Gower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01280" y="1523909"/>
            <a:ext cx="7941439" cy="40745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838132" y="1383782"/>
            <a:ext cx="301558" cy="5764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latin typeface="a옛날목욕탕L"/>
                <a:ea typeface="a옛날목욕탕L"/>
              </a:rPr>
              <a:t> </a:t>
            </a:r>
            <a:endParaRPr lang="ko-KR" altLang="en-US" sz="3200">
              <a:latin typeface="a옛날목욕탕L"/>
              <a:ea typeface="a옛날목욕탕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D20041F-8796-457F-BAC1-5051EBF9D758}"/>
                  </a:ext>
                </a:extLst>
              </p:cNvPr>
              <p:cNvSpPr txBox="1"/>
              <p:nvPr/>
            </p:nvSpPr>
            <p:spPr>
              <a:xfrm>
                <a:off x="733423" y="1672013"/>
                <a:ext cx="7677149" cy="730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𝑆𝑡𝑒𝑝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. 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𝐶𝑜𝑛𝑡𝑖𝑛𝑢𝑜𝑢𝑠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𝑉𝑎𝑟𝑖𝑎𝑏𝑙𝑒𝑠</m:t>
                          </m:r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Pre>
                      <m:sPre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>
                        <m:r>
                          <a:rPr lang="ko-KR" altLang="en-US" sz="1600" i="1" smtClean="0">
                            <a:latin typeface="Cambria Math" panose="02040503050406030204" pitchFamily="18" charset="0"/>
                          </a:rPr>
                          <m:t>∀</m:t>
                        </m:r>
                      </m:sup>
                      <m:e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sPre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𝑀𝑛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ko-KR" altLang="en-US" sz="1600" dirty="0"/>
                  <a:t>에 대하여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최솟값이 </a:t>
                </a:r>
                <a:r>
                  <a:rPr lang="en-US" altLang="ko-KR" sz="1600" dirty="0"/>
                  <a:t>0, </a:t>
                </a:r>
                <a:r>
                  <a:rPr lang="ko-KR" altLang="en-US" sz="1600" dirty="0"/>
                  <a:t>최댓값이 </a:t>
                </a:r>
                <a:r>
                  <a:rPr lang="en-US" altLang="ko-KR" sz="1600" dirty="0"/>
                  <a:t>1</a:t>
                </a:r>
                <a:r>
                  <a:rPr lang="ko-KR" altLang="en-US" sz="1600" dirty="0"/>
                  <a:t>이 되도록 </a:t>
                </a:r>
                <a:r>
                  <a:rPr lang="ko-KR" altLang="en-US" sz="1600" dirty="0" err="1"/>
                  <a:t>정규화한다</a:t>
                </a:r>
                <a:r>
                  <a:rPr lang="en-US" altLang="ko-KR" sz="1600" dirty="0"/>
                  <a:t>.</a:t>
                </a:r>
                <a:endParaRPr lang="ko-KR" alt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D20041F-8796-457F-BAC1-5051EBF9D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423" y="1672013"/>
                <a:ext cx="7677149" cy="730136"/>
              </a:xfrm>
              <a:prstGeom prst="rect">
                <a:avLst/>
              </a:prstGeom>
              <a:blipFill>
                <a:blip r:embed="rId2"/>
                <a:stretch>
                  <a:fillRect l="-159" b="-9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BC12151-4487-4E48-B23E-6C542F032929}"/>
                  </a:ext>
                </a:extLst>
              </p:cNvPr>
              <p:cNvSpPr txBox="1"/>
              <p:nvPr/>
            </p:nvSpPr>
            <p:spPr>
              <a:xfrm>
                <a:off x="733422" y="2880213"/>
                <a:ext cx="7677149" cy="20399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𝑆𝑡𝑒𝑝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. 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𝐶𝑎𝑡𝑒𝑔𝑜𝑟𝑖𝑐𝑎𝑙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𝑉𝑎𝑟𝑖𝑎𝑏𝑙𝑒𝑠</m:t>
                          </m:r>
                        </m:e>
                      </m:d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en-US" sz="1600" b="0" i="0" smtClean="0">
                          <a:latin typeface="Cambria Math"/>
                          <a:sym typeface="Cambria Math"/>
                        </a:rPr>
                        <m:t>임의의</m:t>
                      </m:r>
                      <m:r>
                        <a:rPr lang="ko-KR" altLang="en-US" sz="1600" b="0" i="0" smtClean="0">
                          <a:latin typeface="Cambria Math"/>
                          <a:sym typeface="Cambria Math"/>
                        </a:rPr>
                        <m:t> </m:t>
                      </m:r>
                      <m:r>
                        <a:rPr lang="ko-KR" altLang="en-US" sz="1600" b="0" i="0" smtClean="0">
                          <a:latin typeface="Cambria Math"/>
                          <a:sym typeface="Cambria Math"/>
                        </a:rPr>
                        <m:t>범주형</m:t>
                      </m:r>
                      <m:r>
                        <a:rPr lang="ko-KR" altLang="en-US" sz="1600" b="0" i="0" smtClean="0">
                          <a:latin typeface="Cambria Math"/>
                          <a:sym typeface="Cambria Math"/>
                        </a:rPr>
                        <m:t> </m:t>
                      </m:r>
                      <m:r>
                        <a:rPr lang="ko-KR" altLang="en-US" sz="1600" b="0" i="0" smtClean="0">
                          <a:latin typeface="Cambria Math"/>
                          <a:sym typeface="Cambria Math"/>
                        </a:rPr>
                        <m:t>변수</m:t>
                      </m:r>
                      <m:r>
                        <a:rPr lang="ko-KR" altLang="en-US" sz="1600" b="0" i="0" smtClean="0">
                          <a:latin typeface="Cambria Math"/>
                          <a:sym typeface="Cambria Math"/>
                        </a:rPr>
                        <m:t> </m:t>
                      </m:r>
                      <m:sSubSup>
                        <m:sSubSupPr>
                          <m:ctrlPr>
                            <a:rPr lang="ar-AE" altLang="ko-KR" sz="1600" b="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bSupPr>
                        <m:e>
                          <m:sPre>
                            <m:sPrePr>
                              <m:ctrlPr>
                                <a:rPr lang="ar-AE" altLang="ko-KR" sz="1600" b="0" i="1">
                                  <a:latin typeface="Cambria Math" panose="02040503050406030204" pitchFamily="18" charset="0"/>
                                  <a:sym typeface="Cambria Math"/>
                                </a:rPr>
                              </m:ctrlPr>
                            </m:sPrePr>
                            <m:sub/>
                            <m:sup>
                              <m:r>
                                <a:rPr lang="ar-AE" altLang="ko-KR" sz="1600" b="0" i="1">
                                  <a:latin typeface="Cambria Math"/>
                                  <a:sym typeface="Cambria Math"/>
                                </a:rPr>
                                <m:t>∀</m:t>
                              </m:r>
                            </m:sup>
                            <m:e>
                              <m:r>
                                <a:rPr lang="ko-KR" altLang="ar-AE" sz="1600" b="0" i="1">
                                  <a:latin typeface="Cambria Math"/>
                                  <a:sym typeface="Cambria Math"/>
                                </a:rPr>
                                <m:t>𝑥</m:t>
                              </m:r>
                            </m:e>
                          </m:sPre>
                        </m:e>
                        <m:sub>
                          <m:r>
                            <a:rPr lang="ko-KR" altLang="ar-AE" sz="1600" b="0" i="1">
                              <a:latin typeface="Cambria Math"/>
                              <a:sym typeface="Cambria Math"/>
                            </a:rPr>
                            <m:t>𝑐</m:t>
                          </m:r>
                        </m:sub>
                        <m:sup>
                          <m:r>
                            <a:rPr lang="ko-KR" altLang="ar-AE" sz="1600" b="0" i="1">
                              <a:latin typeface="Cambria Math"/>
                              <a:sym typeface="Cambria Math"/>
                            </a:rPr>
                            <m:t>𝑇</m:t>
                          </m:r>
                        </m:sup>
                      </m:sSubSup>
                      <m:r>
                        <a:rPr lang="ar-AE" altLang="ko-KR" sz="1600" b="0" i="1">
                          <a:latin typeface="Cambria Math"/>
                          <a:sym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altLang="ko-KR" sz="1600" b="0" i="1">
                              <a:latin typeface="Cambria Math"/>
                              <a:sym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altLang="ko-KR" sz="1600" b="0" i="1">
                                  <a:latin typeface="Cambria Math" panose="02040503050406030204" pitchFamily="18" charset="0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lang="ko-KR" altLang="ar-AE" sz="1600" b="0" i="1">
                                  <a:latin typeface="Cambria Math"/>
                                  <a:sym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altLang="ko-KR" sz="1600" b="0" i="1">
                                  <a:latin typeface="Cambria Math"/>
                                  <a:sym typeface="Cambria Math"/>
                                </a:rPr>
                                <m:t>1</m:t>
                              </m:r>
                              <m:r>
                                <a:rPr lang="ko-KR" altLang="ar-AE" sz="1600" b="0" i="1">
                                  <a:latin typeface="Cambria Math"/>
                                  <a:sym typeface="Cambria Math"/>
                                </a:rPr>
                                <m:t>𝑐</m:t>
                              </m:r>
                            </m:sub>
                          </m:sSub>
                          <m:r>
                            <a:rPr lang="ar-AE" altLang="ko-KR" sz="1600" b="0" i="1">
                              <a:latin typeface="Cambria Math"/>
                              <a:sym typeface="Cambria Math"/>
                            </a:rPr>
                            <m:t>,⋯,</m:t>
                          </m:r>
                          <m:sSub>
                            <m:sSubPr>
                              <m:ctrlPr>
                                <a:rPr lang="ar-AE" altLang="ko-KR" sz="1600" b="0" i="1">
                                  <a:latin typeface="Cambria Math" panose="02040503050406030204" pitchFamily="18" charset="0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lang="ko-KR" altLang="ar-AE" sz="1600" b="0" i="1">
                                  <a:latin typeface="Cambria Math"/>
                                  <a:sym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ko-KR" altLang="ar-AE" sz="1600" b="0" i="1">
                                  <a:latin typeface="Cambria Math"/>
                                  <a:sym typeface="Cambria Math"/>
                                </a:rPr>
                                <m:t>𝑀𝑐</m:t>
                              </m:r>
                            </m:sub>
                          </m:sSub>
                        </m:e>
                      </m:d>
                      <m:r>
                        <a:rPr lang="ko-KR" altLang="en-US" sz="1600" b="0" i="0">
                          <a:latin typeface="Cambria Math"/>
                          <a:sym typeface="Cambria Math"/>
                        </a:rPr>
                        <m:t>에</m:t>
                      </m:r>
                      <m:r>
                        <a:rPr lang="ko-KR" altLang="en-US" sz="1600" b="0" i="0">
                          <a:latin typeface="Cambria Math"/>
                          <a:sym typeface="Cambria Math"/>
                        </a:rPr>
                        <m:t> </m:t>
                      </m:r>
                      <m:r>
                        <a:rPr lang="ko-KR" altLang="en-US" sz="1600" b="0" i="0">
                          <a:latin typeface="Cambria Math"/>
                          <a:sym typeface="Cambria Math"/>
                        </a:rPr>
                        <m:t>대해</m:t>
                      </m:r>
                      <m:r>
                        <a:rPr lang="en-US" altLang="ko-KR" sz="1600" b="0" i="0">
                          <a:latin typeface="Cambria Math"/>
                          <a:sym typeface="Cambria Math"/>
                        </a:rPr>
                        <m:t>,</m:t>
                      </m:r>
                    </m:oMath>
                  </m:oMathPara>
                </a14:m>
                <a:endParaRPr lang="ko-KR" altLang="en-US" sz="16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altLang="ko-KR" sz="1600" b="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bPr>
                        <m:e>
                          <m:r>
                            <a:rPr lang="ko-KR" altLang="ar-AE" sz="1600" b="0" i="1">
                              <a:latin typeface="Cambria Math"/>
                              <a:sym typeface="Cambria Math"/>
                            </a:rPr>
                            <m:t>𝑑</m:t>
                          </m:r>
                        </m:e>
                        <m:sub>
                          <m:r>
                            <a:rPr lang="ko-KR" altLang="ar-AE" sz="1600" b="0" i="1">
                              <a:latin typeface="Cambria Math"/>
                              <a:sym typeface="Cambria Math"/>
                            </a:rPr>
                            <m:t>𝑔</m:t>
                          </m:r>
                        </m:sub>
                      </m:sSub>
                      <m:r>
                        <a:rPr lang="ar-AE" altLang="ko-KR" sz="1600" b="0" i="1">
                          <a:latin typeface="Cambria Math"/>
                          <a:sym typeface="Cambria Math"/>
                        </a:rPr>
                        <m:t>(</m:t>
                      </m:r>
                      <m:sSub>
                        <m:sSubPr>
                          <m:ctrlPr>
                            <a:rPr lang="ar-AE" altLang="ko-KR" sz="1600" b="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bPr>
                        <m:e>
                          <m:r>
                            <a:rPr lang="ko-KR" altLang="ar-AE" sz="1600" b="0" i="1">
                              <a:latin typeface="Cambria Math"/>
                              <a:sym typeface="Cambria Math"/>
                            </a:rPr>
                            <m:t>𝑥</m:t>
                          </m:r>
                        </m:e>
                        <m:sub>
                          <m:r>
                            <a:rPr lang="ko-KR" altLang="ar-AE" sz="1600" b="0" i="1">
                              <a:latin typeface="Cambria Math"/>
                              <a:sym typeface="Cambria Math"/>
                            </a:rPr>
                            <m:t>𝑎𝑐</m:t>
                          </m:r>
                        </m:sub>
                      </m:sSub>
                      <m:r>
                        <a:rPr lang="ar-AE" altLang="ko-KR" sz="1600" b="0" i="1">
                          <a:latin typeface="Cambria Math"/>
                          <a:sym typeface="Cambria Math"/>
                        </a:rPr>
                        <m:t>,</m:t>
                      </m:r>
                      <m:sSub>
                        <m:sSubPr>
                          <m:ctrlPr>
                            <a:rPr lang="ar-AE" altLang="ko-KR" sz="1600" b="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bPr>
                        <m:e>
                          <m:r>
                            <a:rPr lang="ar-AE" altLang="ko-KR" sz="1600" b="0" i="1">
                              <a:latin typeface="Cambria Math"/>
                              <a:sym typeface="Cambria Math"/>
                            </a:rPr>
                            <m:t> </m:t>
                          </m:r>
                          <m:r>
                            <a:rPr lang="ko-KR" altLang="ar-AE" sz="1600" b="0" i="1">
                              <a:latin typeface="Cambria Math"/>
                              <a:sym typeface="Cambria Math"/>
                            </a:rPr>
                            <m:t>𝑥</m:t>
                          </m:r>
                        </m:e>
                        <m:sub>
                          <m:r>
                            <a:rPr lang="ko-KR" altLang="ar-AE" sz="1600" b="0" i="1">
                              <a:latin typeface="Cambria Math"/>
                              <a:sym typeface="Cambria Math"/>
                            </a:rPr>
                            <m:t>𝑏𝑐</m:t>
                          </m:r>
                        </m:sub>
                      </m:sSub>
                      <m:r>
                        <a:rPr lang="ar-AE" altLang="ko-KR" sz="1600" b="0" i="1">
                          <a:latin typeface="Cambria Math"/>
                          <a:sym typeface="Cambria Math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ar-AE" altLang="ko-KR" sz="1600" b="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ar-AE" altLang="ko-KR" sz="1600" b="0" i="1">
                                  <a:latin typeface="Cambria Math" panose="02040503050406030204" pitchFamily="18" charset="0"/>
                                  <a:sym typeface="Cambria Math"/>
                                </a:rPr>
                              </m:ctrlPr>
                            </m:eqArrPr>
                            <m:e>
                              <m:r>
                                <a:rPr lang="ar-AE" altLang="ko-KR" sz="1600" b="0" i="1">
                                  <a:latin typeface="Cambria Math"/>
                                  <a:sym typeface="Cambria Math"/>
                                </a:rPr>
                                <m:t>0</m:t>
                              </m:r>
                              <m:r>
                                <a:rPr lang="ar-AE" altLang="ko-KR" sz="1600" b="0" i="1">
                                  <a:latin typeface="Cambria Math"/>
                                  <a:sym typeface="Cambria Math"/>
                                </a:rPr>
                                <m:t>,  </m:t>
                              </m:r>
                              <m:sSub>
                                <m:sSubPr>
                                  <m:ctrlPr>
                                    <a:rPr lang="ar-AE" altLang="ko-KR" sz="1600" b="0" i="1">
                                      <a:latin typeface="Cambria Math" panose="02040503050406030204" pitchFamily="18" charset="0"/>
                                      <a:sym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ar-AE" sz="1600" b="0" i="1">
                                      <a:latin typeface="Cambria Math"/>
                                      <a:sym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ko-KR" altLang="ar-AE" sz="1600" b="0" i="1">
                                      <a:latin typeface="Cambria Math"/>
                                      <a:sym typeface="Cambria Math"/>
                                    </a:rPr>
                                    <m:t>𝑎𝑐</m:t>
                                  </m:r>
                                </m:sub>
                              </m:sSub>
                              <m:r>
                                <a:rPr lang="ar-AE" altLang="ko-KR" sz="1600" b="0" i="1">
                                  <a:latin typeface="Cambria Math"/>
                                  <a:sym typeface="Cambria Math"/>
                                </a:rPr>
                                <m:t> = </m:t>
                              </m:r>
                              <m:sSub>
                                <m:sSubPr>
                                  <m:ctrlPr>
                                    <a:rPr lang="ar-AE" altLang="ko-KR" sz="1600" b="0" i="1">
                                      <a:latin typeface="Cambria Math" panose="02040503050406030204" pitchFamily="18" charset="0"/>
                                      <a:sym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ar-AE" sz="1600" b="0" i="1">
                                      <a:latin typeface="Cambria Math"/>
                                      <a:sym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ko-KR" altLang="ar-AE" sz="1600" b="0" i="1">
                                      <a:latin typeface="Cambria Math"/>
                                      <a:sym typeface="Cambria Math"/>
                                    </a:rPr>
                                    <m:t>𝑏𝑐</m:t>
                                  </m:r>
                                </m:sub>
                              </m:sSub>
                            </m:e>
                            <m:e>
                              <m:r>
                                <a:rPr lang="ar-AE" altLang="ko-KR" sz="1600" b="0" i="1">
                                  <a:latin typeface="Cambria Math"/>
                                  <a:sym typeface="Cambria Math"/>
                                </a:rPr>
                                <m:t>1</m:t>
                              </m:r>
                              <m:r>
                                <a:rPr lang="ar-AE" altLang="ko-KR" sz="1600" b="0" i="1">
                                  <a:latin typeface="Cambria Math"/>
                                  <a:sym typeface="Cambria Math"/>
                                </a:rPr>
                                <m:t>,  </m:t>
                              </m:r>
                              <m:sSub>
                                <m:sSubPr>
                                  <m:ctrlPr>
                                    <a:rPr lang="ar-AE" altLang="ko-KR" sz="1600" b="0" i="1">
                                      <a:latin typeface="Cambria Math" panose="02040503050406030204" pitchFamily="18" charset="0"/>
                                      <a:sym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ar-AE" sz="1600" b="0" i="1">
                                      <a:latin typeface="Cambria Math"/>
                                      <a:sym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ko-KR" altLang="ar-AE" sz="1600" b="0" i="1">
                                      <a:latin typeface="Cambria Math"/>
                                      <a:sym typeface="Cambria Math"/>
                                    </a:rPr>
                                    <m:t>𝑎𝑐</m:t>
                                  </m:r>
                                </m:sub>
                              </m:sSub>
                              <m:r>
                                <a:rPr lang="ar-AE" altLang="ko-KR" sz="1600" b="0" i="1">
                                  <a:latin typeface="Cambria Math"/>
                                  <a:sym typeface="Cambria Math"/>
                                </a:rPr>
                                <m:t> ≠ </m:t>
                              </m:r>
                              <m:sSub>
                                <m:sSubPr>
                                  <m:ctrlPr>
                                    <a:rPr lang="ar-AE" altLang="ko-KR" sz="1600" b="0" i="1">
                                      <a:latin typeface="Cambria Math" panose="02040503050406030204" pitchFamily="18" charset="0"/>
                                      <a:sym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ar-AE" sz="1600" b="0" i="1">
                                      <a:latin typeface="Cambria Math"/>
                                      <a:sym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ko-KR" altLang="ar-AE" sz="1600" b="0" i="1">
                                      <a:latin typeface="Cambria Math"/>
                                      <a:sym typeface="Cambria Math"/>
                                    </a:rPr>
                                    <m:t>𝑏𝑐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ar-AE" altLang="ko-KR" sz="1600" dirty="0"/>
              </a:p>
              <a:p>
                <a:pPr algn="l"/>
                <a:endParaRPr lang="ar-AE" altLang="ko-KR" sz="1600" dirty="0"/>
              </a:p>
              <a:p>
                <a:pPr>
                  <a:lnSpc>
                    <a:spcPct val="150000"/>
                  </a:lnSpc>
                </a:pPr>
                <a:endParaRPr lang="en-US" altLang="ko-KR" sz="1600" b="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BC12151-4487-4E48-B23E-6C542F0329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422" y="2880213"/>
                <a:ext cx="7677149" cy="20399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0357" y="473376"/>
            <a:ext cx="8355563" cy="572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latin typeface="a옛날목욕탕L"/>
                <a:ea typeface="a옛날목욕탕L"/>
              </a:rPr>
              <a:t>II.</a:t>
            </a:r>
            <a:r>
              <a:rPr lang="ko-KR" altLang="en-US" sz="3200">
                <a:latin typeface="a옛날목욕탕L"/>
                <a:ea typeface="a옛날목욕탕L"/>
              </a:rPr>
              <a:t> </a:t>
            </a:r>
            <a:r>
              <a:rPr lang="en-US" altLang="ko-KR" sz="3200">
                <a:latin typeface="a옛날목욕탕L"/>
                <a:ea typeface="a옛날목욕탕L"/>
              </a:rPr>
              <a:t>Clustering Method : Gower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01280" y="1523909"/>
            <a:ext cx="7941439" cy="40745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838132" y="1383782"/>
            <a:ext cx="301558" cy="5764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latin typeface="a옛날목욕탕L"/>
                <a:ea typeface="a옛날목욕탕L"/>
              </a:rPr>
              <a:t> </a:t>
            </a:r>
            <a:endParaRPr lang="ko-KR" altLang="en-US" sz="3200">
              <a:latin typeface="a옛날목욕탕L"/>
              <a:ea typeface="a옛날목욕탕L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772581" y="4757207"/>
            <a:ext cx="7598836" cy="603463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0" indent="0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b="0" i="0" u="none" strike="noStrike" kern="1200" cap="none" spc="0" normalizeH="0" baseline="0" dirty="0">
                <a:solidFill>
                  <a:srgbClr val="000000"/>
                </a:solidFill>
                <a:latin typeface="HY산B"/>
                <a:ea typeface="HY산B"/>
              </a:rPr>
              <a:t>Gower</a:t>
            </a:r>
            <a:r>
              <a:rPr kumimoji="0" lang="ko-KR" altLang="en-US" sz="1600" b="0" i="0" u="none" strike="noStrike" kern="1200" cap="none" spc="0" normalizeH="0" baseline="0" dirty="0">
                <a:solidFill>
                  <a:srgbClr val="000000"/>
                </a:solidFill>
                <a:latin typeface="HY산B"/>
                <a:ea typeface="HY산B"/>
              </a:rPr>
              <a:t>방법은 범주형 변수에 대하여 단순 대응 방법을 취한 뒤</a:t>
            </a:r>
            <a:r>
              <a:rPr kumimoji="0" lang="en-US" altLang="ko-KR" sz="1600" b="0" i="0" u="none" strike="noStrike" kern="1200" cap="none" spc="0" normalizeH="0" baseline="0" dirty="0">
                <a:solidFill>
                  <a:srgbClr val="000000"/>
                </a:solidFill>
                <a:latin typeface="HY산B"/>
                <a:ea typeface="HY산B"/>
              </a:rPr>
              <a:t>,</a:t>
            </a:r>
            <a:r>
              <a:rPr kumimoji="0" lang="ko-KR" altLang="en-US" sz="1600" b="0" i="0" u="none" strike="noStrike" kern="1200" cap="none" spc="0" normalizeH="0" baseline="0" dirty="0">
                <a:solidFill>
                  <a:srgbClr val="000000"/>
                </a:solidFill>
                <a:latin typeface="HY산B"/>
                <a:ea typeface="HY산B"/>
              </a:rPr>
              <a:t> </a:t>
            </a:r>
            <a:r>
              <a:rPr kumimoji="0" lang="ko-KR" altLang="en-US" sz="1600" b="0" i="0" u="none" strike="noStrike" kern="1200" cap="none" spc="0" normalizeH="0" baseline="0" dirty="0" err="1">
                <a:solidFill>
                  <a:srgbClr val="000000"/>
                </a:solidFill>
                <a:latin typeface="HY산B"/>
                <a:ea typeface="HY산B"/>
              </a:rPr>
              <a:t>맨하탄</a:t>
            </a:r>
            <a:r>
              <a:rPr kumimoji="0" lang="ko-KR" altLang="en-US" sz="1600" b="0" i="0" u="none" strike="noStrike" kern="1200" cap="none" spc="0" normalizeH="0" baseline="0" dirty="0">
                <a:solidFill>
                  <a:srgbClr val="000000"/>
                </a:solidFill>
                <a:latin typeface="HY산B"/>
                <a:ea typeface="HY산B"/>
              </a:rPr>
              <a:t> 거리 측도를 취하였다</a:t>
            </a:r>
            <a:r>
              <a:rPr kumimoji="0" lang="en-US" altLang="ko-KR" sz="1600" b="0" i="0" u="none" strike="noStrike" kern="1200" cap="none" spc="0" normalizeH="0" baseline="0" dirty="0">
                <a:solidFill>
                  <a:srgbClr val="000000"/>
                </a:solidFill>
                <a:latin typeface="HY산B"/>
                <a:ea typeface="HY산B"/>
              </a:rPr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72C335-52F1-4400-8306-947614BB3E6D}"/>
                  </a:ext>
                </a:extLst>
              </p:cNvPr>
              <p:cNvSpPr txBox="1"/>
              <p:nvPr/>
            </p:nvSpPr>
            <p:spPr>
              <a:xfrm>
                <a:off x="898018" y="1736521"/>
                <a:ext cx="7347962" cy="1426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ar-AE" sz="1800" smtClean="0">
                          <a:latin typeface="Cambria Math"/>
                          <a:sym typeface="Cambria Math"/>
                        </a:rPr>
                        <m:t>𝑆𝑡𝑒𝑝</m:t>
                      </m:r>
                      <m:r>
                        <a:rPr lang="ko-KR" altLang="ar-AE" sz="1800" smtClean="0">
                          <a:latin typeface="Cambria Math"/>
                          <a:sym typeface="Cambria Math"/>
                        </a:rPr>
                        <m:t> </m:t>
                      </m:r>
                      <m:r>
                        <a:rPr lang="ar-AE" altLang="ko-KR" sz="1800">
                          <a:latin typeface="Cambria Math"/>
                          <a:sym typeface="Cambria Math"/>
                        </a:rPr>
                        <m:t>3</m:t>
                      </m:r>
                      <m:r>
                        <a:rPr lang="ar-AE" altLang="ko-KR" sz="1800">
                          <a:latin typeface="Cambria Math"/>
                          <a:sym typeface="Cambria Math"/>
                        </a:rPr>
                        <m:t>. (</m:t>
                      </m:r>
                      <m:r>
                        <a:rPr lang="ko-KR" altLang="ar-AE" sz="1800">
                          <a:latin typeface="Cambria Math"/>
                          <a:sym typeface="Cambria Math"/>
                        </a:rPr>
                        <m:t>𝑟𝑒𝑠𝑢𝑙𝑡</m:t>
                      </m:r>
                      <m:r>
                        <a:rPr lang="ar-AE" altLang="ko-KR" sz="1800">
                          <a:latin typeface="Cambria Math"/>
                          <a:sym typeface="Cambria Math"/>
                        </a:rPr>
                        <m:t>)</m:t>
                      </m:r>
                    </m:oMath>
                  </m:oMathPara>
                </a14:m>
                <a:endParaRPr lang="ar-AE" altLang="ko-KR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ar-AE" altLang="ko-KR" sz="1800">
                          <a:latin typeface="Cambria Math"/>
                          <a:sym typeface="Cambria Math"/>
                        </a:rPr>
                        <m:t> </m:t>
                      </m:r>
                    </m:oMath>
                  </m:oMathPara>
                </a14:m>
                <a:endParaRPr lang="ar-AE" altLang="ko-KR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altLang="ko-KR" sz="1800" b="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bPr>
                        <m:e>
                          <m:r>
                            <a:rPr lang="ko-KR" altLang="ar-AE" sz="1800" b="0" i="1">
                              <a:latin typeface="Cambria Math"/>
                              <a:sym typeface="Cambria Math"/>
                            </a:rPr>
                            <m:t>𝐷</m:t>
                          </m:r>
                        </m:e>
                        <m:sub>
                          <m:r>
                            <a:rPr lang="ar-AE" altLang="ko-KR" sz="1800" b="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lang="ar-AE" altLang="ko-KR" sz="1800" b="0" i="1">
                          <a:latin typeface="Cambria Math"/>
                          <a:sym typeface="Cambria Math"/>
                        </a:rPr>
                        <m:t>(</m:t>
                      </m:r>
                      <m:sSub>
                        <m:sSubPr>
                          <m:ctrlPr>
                            <a:rPr lang="ar-AE" altLang="ko-KR" sz="1800" b="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bPr>
                        <m:e>
                          <m:r>
                            <a:rPr lang="ko-KR" altLang="ar-AE" sz="1800" b="0" i="1">
                              <a:latin typeface="Cambria Math"/>
                              <a:sym typeface="Cambria Math"/>
                            </a:rPr>
                            <m:t>𝑥</m:t>
                          </m:r>
                        </m:e>
                        <m:sub>
                          <m:r>
                            <a:rPr lang="ko-KR" altLang="ar-AE" sz="1800" b="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sub>
                      </m:sSub>
                      <m:r>
                        <a:rPr lang="ar-AE" altLang="ko-KR" sz="1800" b="0" i="1">
                          <a:latin typeface="Cambria Math"/>
                          <a:sym typeface="Cambria Math"/>
                        </a:rPr>
                        <m:t>, </m:t>
                      </m:r>
                      <m:sSub>
                        <m:sSubPr>
                          <m:ctrlPr>
                            <a:rPr lang="ar-AE" altLang="ko-KR" sz="1800" b="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bPr>
                        <m:e>
                          <m:r>
                            <a:rPr lang="ko-KR" altLang="ar-AE" sz="1800" b="0" i="1">
                              <a:latin typeface="Cambria Math"/>
                              <a:sym typeface="Cambria Math"/>
                            </a:rPr>
                            <m:t>𝑥</m:t>
                          </m:r>
                        </m:e>
                        <m:sub>
                          <m:r>
                            <a:rPr lang="ko-KR" altLang="ar-AE" sz="1800" b="0" i="1">
                              <a:latin typeface="Cambria Math"/>
                              <a:sym typeface="Cambria Math"/>
                            </a:rPr>
                            <m:t>𝑏</m:t>
                          </m:r>
                        </m:sub>
                      </m:sSub>
                      <m:r>
                        <a:rPr lang="ar-AE" altLang="ko-KR" sz="1800" b="0" i="1">
                          <a:latin typeface="Cambria Math"/>
                          <a:sym typeface="Cambria Math"/>
                        </a:rPr>
                        <m:t>)=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altLang="ko-KR" sz="1800" b="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naryPr>
                        <m:sub>
                          <m:r>
                            <a:rPr lang="ko-KR" altLang="ar-AE" sz="1800" b="0" i="1">
                              <a:latin typeface="Cambria Math"/>
                              <a:sym typeface="Cambria Math"/>
                            </a:rPr>
                            <m:t>𝑛</m:t>
                          </m:r>
                          <m:r>
                            <a:rPr lang="ar-AE" altLang="ko-KR" sz="1800" b="0" i="1">
                              <a:latin typeface="Cambria Math"/>
                              <a:sym typeface="Cambria Math"/>
                            </a:rPr>
                            <m:t>=</m:t>
                          </m:r>
                          <m:r>
                            <a:rPr lang="ar-AE" altLang="ko-KR" sz="1800" b="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  <m:sup>
                          <m:r>
                            <a:rPr lang="ko-KR" altLang="ar-AE" sz="1800" b="0" i="1">
                              <a:latin typeface="Cambria Math"/>
                              <a:sym typeface="Cambria Math"/>
                            </a:rPr>
                            <m:t>𝑁</m:t>
                          </m:r>
                        </m:sup>
                        <m:e>
                          <m:r>
                            <a:rPr lang="ar-AE" altLang="ko-KR" sz="1800" b="0" i="1">
                              <a:latin typeface="Cambria Math"/>
                              <a:sym typeface="Cambria Math"/>
                            </a:rPr>
                            <m:t>|</m:t>
                          </m:r>
                          <m:acc>
                            <m:accPr>
                              <m:chr m:val="̃"/>
                              <m:ctrlPr>
                                <a:rPr lang="ar-AE" altLang="ko-KR" sz="1800" b="0" i="1">
                                  <a:latin typeface="Cambria Math" panose="02040503050406030204" pitchFamily="18" charset="0"/>
                                  <a:sym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ar-AE" altLang="ko-KR" sz="1800" b="0" i="1">
                                      <a:latin typeface="Cambria Math" panose="02040503050406030204" pitchFamily="18" charset="0"/>
                                      <a:sym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ar-AE" sz="1800" b="0" i="1">
                                      <a:latin typeface="Cambria Math"/>
                                      <a:sym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ko-KR" altLang="ar-AE" sz="1800" b="0" i="1">
                                      <a:latin typeface="Cambria Math"/>
                                      <a:sym typeface="Cambria Math"/>
                                    </a:rPr>
                                    <m:t>𝑎𝑛</m:t>
                                  </m:r>
                                </m:sub>
                              </m:sSub>
                            </m:e>
                          </m:acc>
                          <m:r>
                            <a:rPr lang="ar-AE" altLang="ko-KR" sz="1800" b="0" i="1">
                              <a:latin typeface="Cambria Math"/>
                              <a:sym typeface="Cambria Math"/>
                            </a:rPr>
                            <m:t>−</m:t>
                          </m:r>
                          <m:acc>
                            <m:accPr>
                              <m:chr m:val="̃"/>
                              <m:ctrlPr>
                                <a:rPr lang="ar-AE" altLang="ko-KR" sz="1800" b="0" i="1">
                                  <a:latin typeface="Cambria Math" panose="02040503050406030204" pitchFamily="18" charset="0"/>
                                  <a:sym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ar-AE" altLang="ko-KR" sz="1800" b="0" i="1">
                                      <a:latin typeface="Cambria Math" panose="02040503050406030204" pitchFamily="18" charset="0"/>
                                      <a:sym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ar-AE" sz="1800" b="0" i="1">
                                      <a:latin typeface="Cambria Math"/>
                                      <a:sym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ko-KR" altLang="ar-AE" sz="1800" b="0" i="1">
                                      <a:latin typeface="Cambria Math"/>
                                      <a:sym typeface="Cambria Math"/>
                                    </a:rPr>
                                    <m:t>𝑏𝑛</m:t>
                                  </m:r>
                                </m:sub>
                              </m:sSub>
                            </m:e>
                          </m:acc>
                          <m:r>
                            <a:rPr lang="ar-AE" altLang="ko-KR" sz="1800" b="0" i="1">
                              <a:latin typeface="Cambria Math"/>
                              <a:sym typeface="Cambria Math"/>
                            </a:rPr>
                            <m:t>|</m:t>
                          </m:r>
                        </m:e>
                      </m:nary>
                      <m:r>
                        <a:rPr lang="ar-AE" altLang="ko-KR" sz="1800" b="0" i="1">
                          <a:latin typeface="Cambria Math"/>
                          <a:sym typeface="Cambria Math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altLang="ko-KR" sz="1800" b="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naryPr>
                        <m:sub>
                          <m:r>
                            <a:rPr lang="ko-KR" altLang="ar-AE" sz="1800" b="0" i="1">
                              <a:latin typeface="Cambria Math"/>
                              <a:sym typeface="Cambria Math"/>
                            </a:rPr>
                            <m:t>𝑐</m:t>
                          </m:r>
                          <m:r>
                            <a:rPr lang="ar-AE" altLang="ko-KR" sz="1800" b="0" i="1">
                              <a:latin typeface="Cambria Math"/>
                              <a:sym typeface="Cambria Math"/>
                            </a:rPr>
                            <m:t>=</m:t>
                          </m:r>
                          <m:r>
                            <a:rPr lang="ar-AE" altLang="ko-KR" sz="1800" b="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  <m:sup>
                          <m:r>
                            <a:rPr lang="ko-KR" altLang="ar-AE" sz="1800" b="0" i="1">
                              <a:latin typeface="Cambria Math"/>
                              <a:sym typeface="Cambria Math"/>
                            </a:rPr>
                            <m:t>𝐶</m:t>
                          </m:r>
                        </m:sup>
                        <m:e>
                          <m:sSub>
                            <m:sSubPr>
                              <m:ctrlPr>
                                <a:rPr lang="ar-AE" altLang="ko-KR" sz="1800" b="0" i="1">
                                  <a:latin typeface="Cambria Math" panose="02040503050406030204" pitchFamily="18" charset="0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lang="ko-KR" altLang="ar-AE" sz="1800" b="0" i="1">
                                  <a:latin typeface="Cambria Math"/>
                                  <a:sym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ko-KR" altLang="ar-AE" sz="1800" b="0" i="1">
                                  <a:latin typeface="Cambria Math"/>
                                  <a:sym typeface="Cambria Math"/>
                                </a:rPr>
                                <m:t>𝑔</m:t>
                              </m:r>
                            </m:sub>
                          </m:sSub>
                          <m:r>
                            <a:rPr lang="ar-AE" altLang="ko-KR" sz="1800" b="0" i="1">
                              <a:latin typeface="Cambria Math"/>
                              <a:sym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ar-AE" altLang="ko-KR" sz="1800" b="0" i="1">
                                  <a:latin typeface="Cambria Math" panose="02040503050406030204" pitchFamily="18" charset="0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lang="ko-KR" altLang="ar-AE" sz="1800" b="0" i="1">
                                  <a:latin typeface="Cambria Math"/>
                                  <a:sym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ko-KR" altLang="ar-AE" sz="1800" b="0" i="1">
                                  <a:latin typeface="Cambria Math"/>
                                  <a:sym typeface="Cambria Math"/>
                                </a:rPr>
                                <m:t>𝑎𝑐</m:t>
                              </m:r>
                            </m:sub>
                          </m:sSub>
                          <m:r>
                            <a:rPr lang="ar-AE" altLang="ko-KR" sz="1800" b="0" i="1">
                              <a:latin typeface="Cambria Math"/>
                              <a:sym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ar-AE" altLang="ko-KR" sz="1800" b="0" i="1">
                                  <a:latin typeface="Cambria Math" panose="02040503050406030204" pitchFamily="18" charset="0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lang="ar-AE" altLang="ko-KR" sz="1800" b="0" i="1">
                                  <a:latin typeface="Cambria Math"/>
                                  <a:sym typeface="Cambria Math"/>
                                </a:rPr>
                                <m:t> </m:t>
                              </m:r>
                              <m:r>
                                <a:rPr lang="ko-KR" altLang="ar-AE" sz="1800" b="0" i="1">
                                  <a:latin typeface="Cambria Math"/>
                                  <a:sym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ko-KR" altLang="ar-AE" sz="1800" b="0" i="1">
                                  <a:latin typeface="Cambria Math"/>
                                  <a:sym typeface="Cambria Math"/>
                                </a:rPr>
                                <m:t>𝑏𝑐</m:t>
                              </m:r>
                            </m:sub>
                          </m:sSub>
                          <m:r>
                            <a:rPr lang="ar-AE" altLang="ko-KR" sz="1800" b="0" i="1">
                              <a:latin typeface="Cambria Math"/>
                              <a:sym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ar-AE" altLang="ko-KR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72C335-52F1-4400-8306-947614BB3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018" y="1736521"/>
                <a:ext cx="7347962" cy="1426801"/>
              </a:xfrm>
              <a:prstGeom prst="rect">
                <a:avLst/>
              </a:prstGeom>
              <a:blipFill>
                <a:blip r:embed="rId2"/>
                <a:stretch>
                  <a:fillRect l="-1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01280" y="1523909"/>
            <a:ext cx="7941439" cy="40745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838132" y="1383782"/>
            <a:ext cx="301558" cy="5764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latin typeface="a옛날목욕탕L"/>
                <a:ea typeface="a옛날목욕탕L"/>
              </a:rPr>
              <a:t> </a:t>
            </a:r>
            <a:endParaRPr lang="ko-KR" altLang="en-US" sz="3200">
              <a:latin typeface="a옛날목욕탕L"/>
              <a:ea typeface="a옛날목욕탕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83416" y="1095374"/>
            <a:ext cx="3577167" cy="389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/>
              <a:t>Manhattan distance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97666" y="1517649"/>
            <a:ext cx="4148666" cy="4011082"/>
          </a:xfrm>
          <a:prstGeom prst="rect">
            <a:avLst/>
          </a:prstGeom>
        </p:spPr>
      </p:pic>
      <p:sp>
        <p:nvSpPr>
          <p:cNvPr id="12" name="TextBox 1"/>
          <p:cNvSpPr txBox="1"/>
          <p:nvPr/>
        </p:nvSpPr>
        <p:spPr>
          <a:xfrm>
            <a:off x="540357" y="473376"/>
            <a:ext cx="8355563" cy="572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200" b="0" i="0" u="none" strike="noStrike" kern="1200" cap="none" spc="0" normalizeH="0" baseline="0">
                <a:solidFill>
                  <a:srgbClr val="000000"/>
                </a:solidFill>
                <a:latin typeface="a옛날목욕탕L"/>
                <a:ea typeface="a옛날목욕탕L"/>
              </a:rPr>
              <a:t>II.</a:t>
            </a:r>
            <a:r>
              <a:rPr kumimoji="0" lang="ko-KR" altLang="en-US" sz="3200" b="0" i="0" u="none" strike="noStrike" kern="1200" cap="none" spc="0" normalizeH="0" baseline="0">
                <a:solidFill>
                  <a:srgbClr val="000000"/>
                </a:solidFill>
                <a:latin typeface="a옛날목욕탕L"/>
                <a:ea typeface="a옛날목욕탕L"/>
              </a:rPr>
              <a:t> </a:t>
            </a:r>
            <a:r>
              <a:rPr kumimoji="0" lang="en-US" altLang="ko-KR" sz="3200" b="0" i="0" u="none" strike="noStrike" kern="1200" cap="none" spc="0" normalizeH="0" baseline="0">
                <a:solidFill>
                  <a:srgbClr val="000000"/>
                </a:solidFill>
                <a:latin typeface="a옛날목욕탕L"/>
                <a:ea typeface="a옛날목욕탕L"/>
              </a:rPr>
              <a:t>Clustering Method : Gower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0357" y="473376"/>
            <a:ext cx="8355563" cy="572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latin typeface="a옛날목욕탕L"/>
                <a:ea typeface="a옛날목욕탕L"/>
              </a:rPr>
              <a:t>II.</a:t>
            </a:r>
            <a:r>
              <a:rPr lang="ko-KR" altLang="en-US" sz="3200">
                <a:latin typeface="a옛날목욕탕L"/>
                <a:ea typeface="a옛날목욕탕L"/>
              </a:rPr>
              <a:t> </a:t>
            </a:r>
            <a:r>
              <a:rPr lang="en-US" altLang="ko-KR" sz="3200">
                <a:latin typeface="a옛날목욕탕L"/>
                <a:ea typeface="a옛날목욕탕L"/>
              </a:rPr>
              <a:t>Clustering Method : Eskin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01280" y="1523909"/>
            <a:ext cx="7941439" cy="40745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838132" y="1383782"/>
            <a:ext cx="301558" cy="5764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latin typeface="a옛날목욕탕L"/>
                <a:ea typeface="a옛날목욕탕L"/>
              </a:rPr>
              <a:t> </a:t>
            </a:r>
            <a:endParaRPr lang="ko-KR" altLang="en-US" sz="3200">
              <a:latin typeface="a옛날목욕탕L"/>
              <a:ea typeface="a옛날목욕탕L"/>
            </a:endParaRPr>
          </a:p>
        </p:txBody>
      </p:sp>
      <p:sp>
        <p:nvSpPr>
          <p:cNvPr id="10" name="자유형: 도형 9"/>
          <p:cNvSpPr>
            <a:spLocks noResize="1" noChangeShapeType="1" noTextEdit="1"/>
          </p:cNvSpPr>
          <p:nvPr/>
        </p:nvSpPr>
        <p:spPr>
          <a:xfrm>
            <a:off x="584199" y="3429000"/>
            <a:ext cx="6334125" cy="216217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</p:spPr>
        <p:txBody>
          <a:bodyPr/>
          <a:lstStyle/>
          <a:p>
            <a:pPr algn="l"/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CF4EFB-A888-46EC-B7DE-5918C28C3F3C}"/>
                  </a:ext>
                </a:extLst>
              </p:cNvPr>
              <p:cNvSpPr txBox="1"/>
              <p:nvPr/>
            </p:nvSpPr>
            <p:spPr>
              <a:xfrm>
                <a:off x="733423" y="1672013"/>
                <a:ext cx="7677149" cy="17370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𝑆𝑡𝑒𝑝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. 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𝐶𝑜𝑛𝑡𝑖𝑛𝑢𝑜𝑢𝑠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𝑉𝑎𝑟𝑖𝑎𝑏𝑙𝑒𝑠</m:t>
                          </m:r>
                        </m:e>
                      </m:d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ar-AE" altLang="ko-KR" sz="160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PrePr>
                        <m:sub/>
                        <m:sup>
                          <m:r>
                            <a:rPr lang="ar-AE" altLang="ko-KR" sz="1600" i="1">
                              <a:latin typeface="Cambria Math"/>
                              <a:sym typeface="Cambria Math"/>
                            </a:rPr>
                            <m:t>∀</m:t>
                          </m:r>
                        </m:sup>
                        <m:e>
                          <m:sSub>
                            <m:sSubPr>
                              <m:ctrlPr>
                                <a:rPr lang="ar-AE" altLang="ko-KR" sz="1600" i="1">
                                  <a:latin typeface="Cambria Math" panose="02040503050406030204" pitchFamily="18" charset="0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lang="ko-KR" altLang="ar-AE" sz="1600" i="1">
                                  <a:latin typeface="Cambria Math"/>
                                  <a:sym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ko-KR" altLang="ar-AE" sz="1600" i="1">
                                  <a:latin typeface="Cambria Math"/>
                                  <a:sym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ar-AE" altLang="ko-KR" sz="1600" i="1">
                              <a:latin typeface="Cambria Math"/>
                              <a:sym typeface="Cambria Math"/>
                            </a:rPr>
                            <m:t> ,</m:t>
                          </m:r>
                          <m:sSubSup>
                            <m:sSubSupPr>
                              <m:ctrlPr>
                                <a:rPr lang="ar-AE" altLang="ko-KR" sz="1600" i="1">
                                  <a:latin typeface="Cambria Math" panose="02040503050406030204" pitchFamily="18" charset="0"/>
                                  <a:sym typeface="Cambria Math"/>
                                </a:rPr>
                              </m:ctrlPr>
                            </m:sSubSupPr>
                            <m:e>
                              <m:r>
                                <a:rPr lang="ko-KR" altLang="ar-AE" sz="1600" i="1">
                                  <a:latin typeface="Cambria Math"/>
                                  <a:sym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ko-KR" altLang="ar-AE" sz="1600" i="1">
                                  <a:latin typeface="Cambria Math"/>
                                  <a:sym typeface="Cambria Math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ko-KR" altLang="ar-AE" sz="1600" i="1">
                                  <a:latin typeface="Cambria Math"/>
                                  <a:sym typeface="Cambria Math"/>
                                </a:rPr>
                                <m:t>𝑇</m:t>
                              </m:r>
                            </m:sup>
                          </m:sSubSup>
                          <m:r>
                            <a:rPr lang="ar-AE" altLang="ko-KR" sz="1600" i="1">
                              <a:latin typeface="Cambria Math"/>
                              <a:sym typeface="Cambria Math"/>
                            </a:rPr>
                            <m:t>=[</m:t>
                          </m:r>
                          <m:sSub>
                            <m:sSubPr>
                              <m:ctrlPr>
                                <a:rPr lang="ar-AE" altLang="ko-KR" sz="1600" i="1">
                                  <a:latin typeface="Cambria Math" panose="02040503050406030204" pitchFamily="18" charset="0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lang="ko-KR" altLang="ar-AE" sz="1600" i="1">
                                  <a:latin typeface="Cambria Math"/>
                                  <a:sym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altLang="ko-KR" sz="1600" i="1">
                                  <a:latin typeface="Cambria Math"/>
                                  <a:sym typeface="Cambria Math"/>
                                </a:rPr>
                                <m:t>1</m:t>
                              </m:r>
                              <m:r>
                                <a:rPr lang="ko-KR" altLang="ar-AE" sz="1600" i="1">
                                  <a:latin typeface="Cambria Math"/>
                                  <a:sym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ar-AE" altLang="ko-KR" sz="1600" i="1">
                              <a:latin typeface="Cambria Math"/>
                              <a:sym typeface="Cambria Math"/>
                            </a:rPr>
                            <m:t>,⋯,</m:t>
                          </m:r>
                          <m:sSub>
                            <m:sSubPr>
                              <m:ctrlPr>
                                <a:rPr lang="ar-AE" altLang="ko-KR" sz="1600" i="1">
                                  <a:latin typeface="Cambria Math" panose="02040503050406030204" pitchFamily="18" charset="0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lang="ko-KR" altLang="ar-AE" sz="1600" i="1">
                                  <a:latin typeface="Cambria Math"/>
                                  <a:sym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ko-KR" altLang="ar-AE" sz="1600" i="1">
                                  <a:latin typeface="Cambria Math"/>
                                  <a:sym typeface="Cambria Math"/>
                                </a:rPr>
                                <m:t>𝑀𝑛</m:t>
                              </m:r>
                            </m:sub>
                          </m:sSub>
                          <m:r>
                            <a:rPr lang="ar-AE" altLang="ko-KR" sz="1600" i="1">
                              <a:latin typeface="Cambria Math"/>
                              <a:sym typeface="Cambria Math"/>
                            </a:rPr>
                            <m:t>]</m:t>
                          </m:r>
                        </m:e>
                      </m:sPre>
                      <m:r>
                        <a:rPr lang="ko-KR" altLang="en-US" sz="1600">
                          <a:latin typeface="Cambria Math"/>
                          <a:sym typeface="Cambria Math"/>
                        </a:rPr>
                        <m:t>에</m:t>
                      </m:r>
                      <m:r>
                        <a:rPr lang="ko-KR" altLang="en-US" sz="1600">
                          <a:latin typeface="Cambria Math"/>
                          <a:sym typeface="Cambria Math"/>
                        </a:rPr>
                        <m:t> </m:t>
                      </m:r>
                      <m:r>
                        <a:rPr lang="ko-KR" altLang="en-US" sz="1600">
                          <a:latin typeface="Cambria Math"/>
                          <a:sym typeface="Cambria Math"/>
                        </a:rPr>
                        <m:t>대하여</m:t>
                      </m:r>
                      <m:r>
                        <a:rPr lang="en-US" altLang="ko-KR" sz="1600">
                          <a:latin typeface="Cambria Math"/>
                          <a:sym typeface="Cambria Math"/>
                        </a:rPr>
                        <m:t>, </m:t>
                      </m:r>
                      <m:r>
                        <a:rPr lang="ko-KR" altLang="en-US" sz="1600">
                          <a:latin typeface="Cambria Math"/>
                          <a:sym typeface="Cambria Math"/>
                        </a:rPr>
                        <m:t>최솟값이</m:t>
                      </m:r>
                      <m:r>
                        <a:rPr lang="ko-KR" altLang="en-US" sz="1600">
                          <a:latin typeface="Cambria Math"/>
                          <a:sym typeface="Cambria Math"/>
                        </a:rPr>
                        <m:t> </m:t>
                      </m:r>
                      <m:r>
                        <a:rPr lang="en-US" altLang="ko-KR" sz="1600">
                          <a:latin typeface="Cambria Math"/>
                          <a:sym typeface="Cambria Math"/>
                        </a:rPr>
                        <m:t>0</m:t>
                      </m:r>
                      <m:r>
                        <a:rPr lang="en-US" altLang="ko-KR" sz="1600">
                          <a:latin typeface="Cambria Math"/>
                          <a:sym typeface="Cambria Math"/>
                        </a:rPr>
                        <m:t>, </m:t>
                      </m:r>
                      <m:r>
                        <a:rPr lang="ko-KR" altLang="en-US" sz="1600">
                          <a:latin typeface="Cambria Math"/>
                          <a:sym typeface="Cambria Math"/>
                        </a:rPr>
                        <m:t>최대값이</m:t>
                      </m:r>
                      <m:r>
                        <a:rPr lang="ko-KR" altLang="en-US" sz="1600">
                          <a:latin typeface="Cambria Math"/>
                          <a:sym typeface="Cambria Math"/>
                        </a:rPr>
                        <m:t> </m:t>
                      </m:r>
                      <m:f>
                        <m:fPr>
                          <m:type m:val="skw"/>
                          <m:ctrlPr>
                            <a:rPr lang="ar-AE" altLang="ko-KR" sz="160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fPr>
                        <m:num>
                          <m:r>
                            <a:rPr lang="ar-AE" altLang="ko-KR" sz="1600" i="1">
                              <a:latin typeface="Cambria Math"/>
                              <a:sym typeface="Cambria Math"/>
                            </a:rPr>
                            <m:t>1</m:t>
                          </m:r>
                        </m:num>
                        <m:den>
                          <m:r>
                            <a:rPr lang="ar-AE" altLang="ko-KR" sz="1600" i="1">
                              <a:latin typeface="Cambria Math"/>
                              <a:sym typeface="Cambria Math"/>
                            </a:rPr>
                            <m:t>2</m:t>
                          </m:r>
                        </m:den>
                      </m:f>
                      <m:r>
                        <a:rPr lang="ko-KR" altLang="en-US" sz="1600">
                          <a:latin typeface="Cambria Math"/>
                          <a:sym typeface="Cambria Math"/>
                        </a:rPr>
                        <m:t>이</m:t>
                      </m:r>
                      <m:r>
                        <a:rPr lang="ko-KR" altLang="en-US" sz="1600">
                          <a:latin typeface="Cambria Math"/>
                          <a:sym typeface="Cambria Math"/>
                        </a:rPr>
                        <m:t> </m:t>
                      </m:r>
                      <m:r>
                        <a:rPr lang="ko-KR" altLang="en-US" sz="1600">
                          <a:latin typeface="Cambria Math"/>
                          <a:sym typeface="Cambria Math"/>
                        </a:rPr>
                        <m:t>되</m:t>
                      </m:r>
                    </m:oMath>
                  </m:oMathPara>
                </a14:m>
                <a:endParaRPr lang="ko-KR" altLang="en-US" sz="16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en-US" sz="1600">
                          <a:latin typeface="Cambria Math"/>
                          <a:sym typeface="Cambria Math"/>
                        </a:rPr>
                        <m:t>도록</m:t>
                      </m:r>
                      <m:r>
                        <a:rPr lang="ko-KR" altLang="en-US" sz="1600">
                          <a:latin typeface="Cambria Math"/>
                          <a:sym typeface="Cambria Math"/>
                        </a:rPr>
                        <m:t> </m:t>
                      </m:r>
                      <m:r>
                        <a:rPr lang="ko-KR" altLang="en-US" sz="1600">
                          <a:latin typeface="Cambria Math"/>
                          <a:sym typeface="Cambria Math"/>
                        </a:rPr>
                        <m:t>정규화</m:t>
                      </m:r>
                      <m:r>
                        <a:rPr lang="ko-KR" altLang="en-US" sz="1600">
                          <a:latin typeface="Cambria Math"/>
                          <a:sym typeface="Cambria Math"/>
                        </a:rPr>
                        <m:t> </m:t>
                      </m:r>
                      <m:r>
                        <a:rPr lang="ko-KR" altLang="en-US" sz="1600">
                          <a:latin typeface="Cambria Math"/>
                          <a:sym typeface="Cambria Math"/>
                        </a:rPr>
                        <m:t>한다</m:t>
                      </m:r>
                      <m:r>
                        <a:rPr lang="en-US" altLang="ko-KR" sz="1600">
                          <a:latin typeface="Cambria Math"/>
                          <a:sym typeface="Cambria Math"/>
                        </a:rPr>
                        <m:t>.</m:t>
                      </m:r>
                    </m:oMath>
                  </m:oMathPara>
                </a14:m>
                <a:endParaRPr lang="ko-KR" altLang="en-US" sz="1600" dirty="0"/>
              </a:p>
              <a:p>
                <a:pPr>
                  <a:lnSpc>
                    <a:spcPct val="150000"/>
                  </a:lnSpc>
                </a:pPr>
                <a:endParaRPr lang="en-US" altLang="ko-KR" b="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CF4EFB-A888-46EC-B7DE-5918C28C3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423" y="1672013"/>
                <a:ext cx="7677149" cy="17370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3D55BA-0D4D-4A2C-8843-BC07A2FDF886}"/>
                  </a:ext>
                </a:extLst>
              </p:cNvPr>
              <p:cNvSpPr txBox="1"/>
              <p:nvPr/>
            </p:nvSpPr>
            <p:spPr>
              <a:xfrm>
                <a:off x="730305" y="3142158"/>
                <a:ext cx="7677149" cy="2182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𝑆𝑡𝑒𝑝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. 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𝐶𝑎𝑡𝑒𝑔𝑜𝑟𝑖𝑐𝑎𝑙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𝑉𝑎𝑟𝑖𝑎𝑏𝑙𝑒𝑠</m:t>
                          </m:r>
                        </m:e>
                      </m:d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en-US" sz="1600" b="0" i="0">
                          <a:latin typeface="Cambria Math"/>
                          <a:sym typeface="Cambria Math"/>
                        </a:rPr>
                        <m:t>임의의</m:t>
                      </m:r>
                      <m:r>
                        <a:rPr lang="ko-KR" altLang="en-US" sz="1600" b="0" i="0">
                          <a:latin typeface="Cambria Math"/>
                          <a:sym typeface="Cambria Math"/>
                        </a:rPr>
                        <m:t> </m:t>
                      </m:r>
                      <m:r>
                        <a:rPr lang="ko-KR" altLang="en-US" sz="1600" b="0" i="0">
                          <a:latin typeface="Cambria Math"/>
                          <a:sym typeface="Cambria Math"/>
                        </a:rPr>
                        <m:t>범주형</m:t>
                      </m:r>
                      <m:r>
                        <a:rPr lang="ko-KR" altLang="en-US" sz="1600" b="0" i="0">
                          <a:latin typeface="Cambria Math"/>
                          <a:sym typeface="Cambria Math"/>
                        </a:rPr>
                        <m:t> </m:t>
                      </m:r>
                      <m:r>
                        <a:rPr lang="ko-KR" altLang="en-US" sz="1600" b="0" i="0">
                          <a:latin typeface="Cambria Math"/>
                          <a:sym typeface="Cambria Math"/>
                        </a:rPr>
                        <m:t>변수</m:t>
                      </m:r>
                      <m:r>
                        <a:rPr lang="ko-KR" altLang="en-US" sz="1600" b="0" i="0">
                          <a:latin typeface="Cambria Math"/>
                          <a:sym typeface="Cambria Math"/>
                        </a:rPr>
                        <m:t> </m:t>
                      </m:r>
                      <m:sSubSup>
                        <m:sSubSupPr>
                          <m:ctrlPr>
                            <a:rPr lang="ar-AE" altLang="ko-KR" sz="1600" b="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bSupPr>
                        <m:e>
                          <m:sPre>
                            <m:sPrePr>
                              <m:ctrlPr>
                                <a:rPr lang="ar-AE" altLang="ko-KR" sz="1600" b="0" i="1">
                                  <a:latin typeface="Cambria Math" panose="02040503050406030204" pitchFamily="18" charset="0"/>
                                  <a:sym typeface="Cambria Math"/>
                                </a:rPr>
                              </m:ctrlPr>
                            </m:sPrePr>
                            <m:sub/>
                            <m:sup>
                              <m:r>
                                <a:rPr lang="ar-AE" altLang="ko-KR" sz="1600" b="0" i="1">
                                  <a:latin typeface="Cambria Math"/>
                                  <a:sym typeface="Cambria Math"/>
                                </a:rPr>
                                <m:t>∀</m:t>
                              </m:r>
                            </m:sup>
                            <m:e>
                              <m:r>
                                <a:rPr lang="ko-KR" altLang="ar-AE" sz="1600" b="0" i="1">
                                  <a:latin typeface="Cambria Math"/>
                                  <a:sym typeface="Cambria Math"/>
                                </a:rPr>
                                <m:t>𝑥</m:t>
                              </m:r>
                            </m:e>
                          </m:sPre>
                        </m:e>
                        <m:sub>
                          <m:r>
                            <a:rPr lang="ko-KR" altLang="ar-AE" sz="1600" b="0" i="1">
                              <a:latin typeface="Cambria Math"/>
                              <a:sym typeface="Cambria Math"/>
                            </a:rPr>
                            <m:t>𝑐</m:t>
                          </m:r>
                        </m:sub>
                        <m:sup>
                          <m:r>
                            <a:rPr lang="ko-KR" altLang="ar-AE" sz="1600" b="0" i="1">
                              <a:latin typeface="Cambria Math"/>
                              <a:sym typeface="Cambria Math"/>
                            </a:rPr>
                            <m:t>𝑇</m:t>
                          </m:r>
                        </m:sup>
                      </m:sSubSup>
                      <m:r>
                        <a:rPr lang="ar-AE" altLang="ko-KR" sz="1600" b="0" i="1">
                          <a:latin typeface="Cambria Math"/>
                          <a:sym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altLang="ko-KR" sz="1600" b="0" i="1">
                              <a:latin typeface="Cambria Math"/>
                              <a:sym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altLang="ko-KR" sz="1600" b="0" i="1">
                                  <a:latin typeface="Cambria Math" panose="02040503050406030204" pitchFamily="18" charset="0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lang="ko-KR" altLang="ar-AE" sz="1600" b="0" i="1">
                                  <a:latin typeface="Cambria Math"/>
                                  <a:sym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altLang="ko-KR" sz="1600" b="0" i="1">
                                  <a:latin typeface="Cambria Math"/>
                                  <a:sym typeface="Cambria Math"/>
                                </a:rPr>
                                <m:t>1</m:t>
                              </m:r>
                              <m:r>
                                <a:rPr lang="ko-KR" altLang="ar-AE" sz="1600" b="0" i="1">
                                  <a:latin typeface="Cambria Math"/>
                                  <a:sym typeface="Cambria Math"/>
                                </a:rPr>
                                <m:t>𝑐</m:t>
                              </m:r>
                            </m:sub>
                          </m:sSub>
                          <m:r>
                            <a:rPr lang="ar-AE" altLang="ko-KR" sz="1600" b="0" i="1">
                              <a:latin typeface="Cambria Math"/>
                              <a:sym typeface="Cambria Math"/>
                            </a:rPr>
                            <m:t>,⋯,</m:t>
                          </m:r>
                          <m:sSub>
                            <m:sSubPr>
                              <m:ctrlPr>
                                <a:rPr lang="ar-AE" altLang="ko-KR" sz="1600" b="0" i="1">
                                  <a:latin typeface="Cambria Math" panose="02040503050406030204" pitchFamily="18" charset="0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lang="ko-KR" altLang="ar-AE" sz="1600" b="0" i="1">
                                  <a:latin typeface="Cambria Math"/>
                                  <a:sym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ko-KR" altLang="ar-AE" sz="1600" b="0" i="1">
                                  <a:latin typeface="Cambria Math"/>
                                  <a:sym typeface="Cambria Math"/>
                                </a:rPr>
                                <m:t>𝑀𝑐</m:t>
                              </m:r>
                            </m:sub>
                          </m:sSub>
                        </m:e>
                      </m:d>
                      <m:r>
                        <a:rPr lang="ko-KR" altLang="en-US" sz="1600" b="0" i="0">
                          <a:latin typeface="Cambria Math"/>
                          <a:sym typeface="Cambria Math"/>
                        </a:rPr>
                        <m:t>에</m:t>
                      </m:r>
                      <m:r>
                        <a:rPr lang="ko-KR" altLang="en-US" sz="1600" b="0" i="0">
                          <a:latin typeface="Cambria Math"/>
                          <a:sym typeface="Cambria Math"/>
                        </a:rPr>
                        <m:t> </m:t>
                      </m:r>
                      <m:r>
                        <a:rPr lang="ko-KR" altLang="en-US" sz="1600" b="0" i="0">
                          <a:latin typeface="Cambria Math"/>
                          <a:sym typeface="Cambria Math"/>
                        </a:rPr>
                        <m:t>대해</m:t>
                      </m:r>
                      <m:r>
                        <a:rPr lang="en-US" altLang="ko-KR" sz="1600" b="0" i="0">
                          <a:latin typeface="Cambria Math"/>
                          <a:sym typeface="Cambria Math"/>
                        </a:rPr>
                        <m:t>,</m:t>
                      </m:r>
                    </m:oMath>
                  </m:oMathPara>
                </a14:m>
                <a:endParaRPr lang="ko-KR" altLang="en-US" sz="16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altLang="ko-KR" sz="1600" b="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bPr>
                        <m:e>
                          <m:r>
                            <a:rPr lang="ko-KR" altLang="ar-AE" sz="1600" b="0" i="1">
                              <a:latin typeface="Cambria Math"/>
                              <a:sym typeface="Cambria Math"/>
                            </a:rPr>
                            <m:t>𝑑</m:t>
                          </m:r>
                        </m:e>
                        <m:sub>
                          <m:r>
                            <a:rPr lang="ko-KR" altLang="ar-AE" sz="1600" b="0" i="1">
                              <a:latin typeface="Cambria Math"/>
                              <a:sym typeface="Cambria Math"/>
                            </a:rPr>
                            <m:t>𝑒</m:t>
                          </m:r>
                        </m:sub>
                      </m:sSub>
                      <m:r>
                        <a:rPr lang="ar-AE" altLang="ko-KR" sz="1600" b="0" i="1">
                          <a:latin typeface="Cambria Math"/>
                          <a:sym typeface="Cambria Math"/>
                        </a:rPr>
                        <m:t>(</m:t>
                      </m:r>
                      <m:sSub>
                        <m:sSubPr>
                          <m:ctrlPr>
                            <a:rPr lang="ar-AE" altLang="ko-KR" sz="1600" b="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bPr>
                        <m:e>
                          <m:r>
                            <a:rPr lang="ko-KR" altLang="ar-AE" sz="1600" b="0" i="1">
                              <a:latin typeface="Cambria Math"/>
                              <a:sym typeface="Cambria Math"/>
                            </a:rPr>
                            <m:t>𝑥</m:t>
                          </m:r>
                        </m:e>
                        <m:sub>
                          <m:r>
                            <a:rPr lang="ko-KR" altLang="ar-AE" sz="1600" b="0" i="1">
                              <a:latin typeface="Cambria Math"/>
                              <a:sym typeface="Cambria Math"/>
                            </a:rPr>
                            <m:t>𝑎𝑐</m:t>
                          </m:r>
                        </m:sub>
                      </m:sSub>
                      <m:r>
                        <a:rPr lang="ar-AE" altLang="ko-KR" sz="1600" b="0" i="1">
                          <a:latin typeface="Cambria Math"/>
                          <a:sym typeface="Cambria Math"/>
                        </a:rPr>
                        <m:t>,</m:t>
                      </m:r>
                      <m:sSub>
                        <m:sSubPr>
                          <m:ctrlPr>
                            <a:rPr lang="ar-AE" altLang="ko-KR" sz="1600" b="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bPr>
                        <m:e>
                          <m:r>
                            <a:rPr lang="ar-AE" altLang="ko-KR" sz="1600" b="0" i="1">
                              <a:latin typeface="Cambria Math"/>
                              <a:sym typeface="Cambria Math"/>
                            </a:rPr>
                            <m:t> </m:t>
                          </m:r>
                          <m:r>
                            <a:rPr lang="ko-KR" altLang="ar-AE" sz="1600" b="0" i="1">
                              <a:latin typeface="Cambria Math"/>
                              <a:sym typeface="Cambria Math"/>
                            </a:rPr>
                            <m:t>𝑥</m:t>
                          </m:r>
                        </m:e>
                        <m:sub>
                          <m:r>
                            <a:rPr lang="ko-KR" altLang="ar-AE" sz="1600" b="0" i="1">
                              <a:latin typeface="Cambria Math"/>
                              <a:sym typeface="Cambria Math"/>
                            </a:rPr>
                            <m:t>𝑏𝑐</m:t>
                          </m:r>
                        </m:sub>
                      </m:sSub>
                      <m:r>
                        <a:rPr lang="ar-AE" altLang="ko-KR" sz="1600" b="0" i="1">
                          <a:latin typeface="Cambria Math"/>
                          <a:sym typeface="Cambria Math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ar-AE" altLang="ko-KR" sz="1600" b="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ar-AE" altLang="ko-KR" sz="1600" b="0" i="1">
                                  <a:latin typeface="Cambria Math" panose="02040503050406030204" pitchFamily="18" charset="0"/>
                                  <a:sym typeface="Cambria Math"/>
                                </a:rPr>
                              </m:ctrlPr>
                            </m:eqArrPr>
                            <m:e>
                              <m:r>
                                <a:rPr lang="ar-AE" altLang="ko-KR" sz="1600" b="0" i="1">
                                  <a:latin typeface="Cambria Math"/>
                                  <a:sym typeface="Cambria Math"/>
                                </a:rPr>
                                <m:t>0</m:t>
                              </m:r>
                              <m:r>
                                <a:rPr lang="ar-AE" altLang="ko-KR" sz="1600" b="0" i="1">
                                  <a:latin typeface="Cambria Math"/>
                                  <a:sym typeface="Cambria Math"/>
                                </a:rPr>
                                <m:t>,  </m:t>
                              </m:r>
                              <m:sSub>
                                <m:sSubPr>
                                  <m:ctrlPr>
                                    <a:rPr lang="ar-AE" altLang="ko-KR" sz="1600" b="0" i="1">
                                      <a:latin typeface="Cambria Math" panose="02040503050406030204" pitchFamily="18" charset="0"/>
                                      <a:sym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ar-AE" sz="1600" b="0" i="1">
                                      <a:latin typeface="Cambria Math"/>
                                      <a:sym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ko-KR" altLang="ar-AE" sz="1600" b="0" i="1">
                                      <a:latin typeface="Cambria Math"/>
                                      <a:sym typeface="Cambria Math"/>
                                    </a:rPr>
                                    <m:t>𝑎𝑐</m:t>
                                  </m:r>
                                </m:sub>
                              </m:sSub>
                              <m:r>
                                <a:rPr lang="ar-AE" altLang="ko-KR" sz="1600" b="0" i="1">
                                  <a:latin typeface="Cambria Math"/>
                                  <a:sym typeface="Cambria Math"/>
                                </a:rPr>
                                <m:t> = </m:t>
                              </m:r>
                              <m:sSub>
                                <m:sSubPr>
                                  <m:ctrlPr>
                                    <a:rPr lang="ar-AE" altLang="ko-KR" sz="1600" b="0" i="1">
                                      <a:latin typeface="Cambria Math" panose="02040503050406030204" pitchFamily="18" charset="0"/>
                                      <a:sym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ar-AE" sz="1600" b="0" i="1">
                                      <a:latin typeface="Cambria Math"/>
                                      <a:sym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ko-KR" altLang="ar-AE" sz="1600" b="0" i="1">
                                      <a:latin typeface="Cambria Math"/>
                                      <a:sym typeface="Cambria Math"/>
                                    </a:rPr>
                                    <m:t>𝑏𝑐</m:t>
                                  </m:r>
                                </m:sub>
                              </m:sSub>
                            </m:e>
                            <m:e>
                              <m:f>
                                <m:fPr>
                                  <m:ctrlPr>
                                    <a:rPr lang="ar-AE" altLang="ko-KR" sz="1600" b="0" i="1">
                                      <a:latin typeface="Cambria Math" panose="02040503050406030204" pitchFamily="18" charset="0"/>
                                      <a:sym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ar-AE" altLang="ko-KR" sz="1600" b="0" i="1">
                                      <a:latin typeface="Cambria Math"/>
                                      <a:sym typeface="Cambria Math"/>
                                    </a:rPr>
                                    <m:t>2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ar-AE" altLang="ko-KR" sz="1600" b="0" i="1">
                                          <a:latin typeface="Cambria Math" panose="02040503050406030204" pitchFamily="18" charset="0"/>
                                          <a:sym typeface="Cambria Math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ar-AE" altLang="ko-KR" sz="1600" b="0" i="1">
                                              <a:latin typeface="Cambria Math" panose="02040503050406030204" pitchFamily="18" charset="0"/>
                                              <a:sym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ar-AE" sz="1600" b="0" i="1">
                                              <a:latin typeface="Cambria Math"/>
                                              <a:sym typeface="Cambria Math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ko-KR" altLang="ar-AE" sz="1600" b="0" i="1">
                                              <a:latin typeface="Cambria Math"/>
                                              <a:sym typeface="Cambria Math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ar-AE" altLang="ko-KR" sz="1600" b="0" i="1">
                                          <a:latin typeface="Cambria Math"/>
                                          <a:sym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ar-AE" altLang="ko-KR" sz="1600" b="0" i="1">
                                  <a:latin typeface="Cambria Math"/>
                                  <a:sym typeface="Cambria Math"/>
                                </a:rPr>
                                <m:t>,  </m:t>
                              </m:r>
                              <m:sSub>
                                <m:sSubPr>
                                  <m:ctrlPr>
                                    <a:rPr lang="ar-AE" altLang="ko-KR" sz="1600" b="0" i="1">
                                      <a:latin typeface="Cambria Math" panose="02040503050406030204" pitchFamily="18" charset="0"/>
                                      <a:sym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ar-AE" sz="1600" b="0" i="1">
                                      <a:latin typeface="Cambria Math"/>
                                      <a:sym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ko-KR" altLang="ar-AE" sz="1600" b="0" i="1">
                                      <a:latin typeface="Cambria Math"/>
                                      <a:sym typeface="Cambria Math"/>
                                    </a:rPr>
                                    <m:t>𝑎𝑐</m:t>
                                  </m:r>
                                </m:sub>
                              </m:sSub>
                              <m:r>
                                <a:rPr lang="ar-AE" altLang="ko-KR" sz="1600" b="0" i="1">
                                  <a:latin typeface="Cambria Math"/>
                                  <a:sym typeface="Cambria Math"/>
                                </a:rPr>
                                <m:t> ≠ </m:t>
                              </m:r>
                              <m:sSub>
                                <m:sSubPr>
                                  <m:ctrlPr>
                                    <a:rPr lang="ar-AE" altLang="ko-KR" sz="1600" b="0" i="1">
                                      <a:latin typeface="Cambria Math" panose="02040503050406030204" pitchFamily="18" charset="0"/>
                                      <a:sym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ar-AE" sz="1600" b="0" i="1">
                                      <a:latin typeface="Cambria Math"/>
                                      <a:sym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ko-KR" altLang="ar-AE" sz="1600" b="0" i="1">
                                      <a:latin typeface="Cambria Math"/>
                                      <a:sym typeface="Cambria Math"/>
                                    </a:rPr>
                                    <m:t>𝑏𝑐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ar-AE" altLang="ko-KR" sz="1600" dirty="0"/>
              </a:p>
              <a:p>
                <a:pPr algn="l"/>
                <a:endParaRPr lang="ar-AE" altLang="ko-KR" sz="1600" dirty="0"/>
              </a:p>
              <a:p>
                <a:pPr/>
                <a:endParaRPr lang="en-US" altLang="ko-KR" sz="1600" b="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3D55BA-0D4D-4A2C-8843-BC07A2FDF8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305" y="3142158"/>
                <a:ext cx="7677149" cy="2182329"/>
              </a:xfrm>
              <a:prstGeom prst="rect">
                <a:avLst/>
              </a:prstGeom>
              <a:blipFill>
                <a:blip r:embed="rId3"/>
                <a:stretch>
                  <a:fillRect l="-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0357" y="473376"/>
            <a:ext cx="8355563" cy="572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latin typeface="a옛날목욕탕L"/>
                <a:ea typeface="a옛날목욕탕L"/>
              </a:rPr>
              <a:t>II.</a:t>
            </a:r>
            <a:r>
              <a:rPr lang="ko-KR" altLang="en-US" sz="3200">
                <a:latin typeface="a옛날목욕탕L"/>
                <a:ea typeface="a옛날목욕탕L"/>
              </a:rPr>
              <a:t> </a:t>
            </a:r>
            <a:r>
              <a:rPr lang="en-US" altLang="ko-KR" sz="3200">
                <a:latin typeface="a옛날목욕탕L"/>
                <a:ea typeface="a옛날목욕탕L"/>
              </a:rPr>
              <a:t>Clustering Method : Eskin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01280" y="1523909"/>
            <a:ext cx="7941439" cy="40745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838132" y="1383782"/>
            <a:ext cx="301558" cy="5764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latin typeface="a옛날목욕탕L"/>
                <a:ea typeface="a옛날목욕탕L"/>
              </a:rPr>
              <a:t> </a:t>
            </a:r>
            <a:endParaRPr lang="ko-KR" altLang="en-US" sz="3200">
              <a:latin typeface="a옛날목욕탕L"/>
              <a:ea typeface="a옛날목욕탕L"/>
            </a:endParaRPr>
          </a:p>
        </p:txBody>
      </p:sp>
      <p:sp>
        <p:nvSpPr>
          <p:cNvPr id="9" name="자유형: 도형 8"/>
          <p:cNvSpPr>
            <a:spLocks noResize="1" noChangeShapeType="1" noTextEdit="1"/>
          </p:cNvSpPr>
          <p:nvPr/>
        </p:nvSpPr>
        <p:spPr>
          <a:xfrm>
            <a:off x="624416" y="1531919"/>
            <a:ext cx="6000750" cy="199072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</p:spPr>
        <p:txBody>
          <a:bodyPr/>
          <a:lstStyle/>
          <a:p>
            <a:pPr algn="l"/>
            <a:endParaRPr dirty="0"/>
          </a:p>
        </p:txBody>
      </p:sp>
      <p:sp>
        <p:nvSpPr>
          <p:cNvPr id="11" name="TextBox 6"/>
          <p:cNvSpPr txBox="1"/>
          <p:nvPr/>
        </p:nvSpPr>
        <p:spPr>
          <a:xfrm>
            <a:off x="772581" y="4757207"/>
            <a:ext cx="7598836" cy="346288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0" indent="0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700" b="0" i="0" u="none" strike="noStrike" kern="1200" cap="none" spc="0" normalizeH="0" baseline="0">
                <a:solidFill>
                  <a:srgbClr val="000000"/>
                </a:solidFill>
                <a:latin typeface="HY산B"/>
                <a:ea typeface="HY산B"/>
              </a:rPr>
              <a:t>Eskin </a:t>
            </a:r>
            <a:r>
              <a:rPr kumimoji="0" lang="ko-KR" altLang="en-US" sz="1700" b="0" i="0" u="none" strike="noStrike" kern="1200" cap="none" spc="0" normalizeH="0" baseline="0">
                <a:solidFill>
                  <a:srgbClr val="000000"/>
                </a:solidFill>
                <a:latin typeface="HY산B"/>
                <a:ea typeface="HY산B"/>
              </a:rPr>
              <a:t>방법은 두 개의 수준을 가질 때에 거리 최댓값을 가진다</a:t>
            </a:r>
            <a:r>
              <a:rPr kumimoji="0" lang="en-US" altLang="ko-KR" sz="1700" b="0" i="0" u="none" strike="noStrike" kern="1200" cap="none" spc="0" normalizeH="0" baseline="0">
                <a:solidFill>
                  <a:srgbClr val="000000"/>
                </a:solidFill>
                <a:latin typeface="HY산B"/>
                <a:ea typeface="HY산B"/>
              </a:rPr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14EB0D-BDAE-4520-8CDF-F48CF2163588}"/>
                  </a:ext>
                </a:extLst>
              </p:cNvPr>
              <p:cNvSpPr txBox="1"/>
              <p:nvPr/>
            </p:nvSpPr>
            <p:spPr>
              <a:xfrm>
                <a:off x="772581" y="1713757"/>
                <a:ext cx="7248088" cy="1426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ar-AE" sz="1800" smtClean="0">
                          <a:latin typeface="Cambria Math"/>
                          <a:sym typeface="Cambria Math"/>
                        </a:rPr>
                        <m:t>𝑆𝑡𝑒𝑝</m:t>
                      </m:r>
                      <m:r>
                        <a:rPr lang="ko-KR" altLang="ar-AE" sz="1800" smtClean="0">
                          <a:latin typeface="Cambria Math"/>
                          <a:sym typeface="Cambria Math"/>
                        </a:rPr>
                        <m:t> </m:t>
                      </m:r>
                      <m:r>
                        <a:rPr lang="ar-AE" altLang="ko-KR" sz="1800">
                          <a:latin typeface="Cambria Math"/>
                          <a:sym typeface="Cambria Math"/>
                        </a:rPr>
                        <m:t>3</m:t>
                      </m:r>
                      <m:r>
                        <a:rPr lang="ar-AE" altLang="ko-KR" sz="1800">
                          <a:latin typeface="Cambria Math"/>
                          <a:sym typeface="Cambria Math"/>
                        </a:rPr>
                        <m:t>. (</m:t>
                      </m:r>
                      <m:r>
                        <a:rPr lang="ko-KR" altLang="ar-AE" sz="1800">
                          <a:latin typeface="Cambria Math"/>
                          <a:sym typeface="Cambria Math"/>
                        </a:rPr>
                        <m:t>𝑟𝑒𝑠𝑢𝑙𝑡</m:t>
                      </m:r>
                      <m:r>
                        <a:rPr lang="ar-AE" altLang="ko-KR" sz="1800">
                          <a:latin typeface="Cambria Math"/>
                          <a:sym typeface="Cambria Math"/>
                        </a:rPr>
                        <m:t>)</m:t>
                      </m:r>
                    </m:oMath>
                  </m:oMathPara>
                </a14:m>
                <a:endParaRPr lang="ar-AE" altLang="ko-KR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ar-AE" altLang="ko-KR" sz="1800">
                          <a:latin typeface="Cambria Math"/>
                          <a:sym typeface="Cambria Math"/>
                        </a:rPr>
                        <m:t> </m:t>
                      </m:r>
                    </m:oMath>
                  </m:oMathPara>
                </a14:m>
                <a:endParaRPr lang="ar-AE" altLang="ko-KR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altLang="ko-KR" sz="1800" b="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bPr>
                        <m:e>
                          <m:r>
                            <a:rPr lang="ko-KR" altLang="ar-AE" sz="1800" b="0" i="1">
                              <a:latin typeface="Cambria Math"/>
                              <a:sym typeface="Cambria Math"/>
                            </a:rPr>
                            <m:t>𝐷</m:t>
                          </m:r>
                        </m:e>
                        <m:sub>
                          <m:r>
                            <a:rPr lang="ar-AE" altLang="ko-KR" sz="1800" b="0" i="1">
                              <a:latin typeface="Cambria Math"/>
                              <a:sym typeface="Cambria Math"/>
                            </a:rPr>
                            <m:t>3</m:t>
                          </m:r>
                        </m:sub>
                      </m:sSub>
                      <m:r>
                        <a:rPr lang="ar-AE" altLang="ko-KR" sz="1800" b="0" i="1">
                          <a:latin typeface="Cambria Math"/>
                          <a:sym typeface="Cambria Math"/>
                        </a:rPr>
                        <m:t>(</m:t>
                      </m:r>
                      <m:sSub>
                        <m:sSubPr>
                          <m:ctrlPr>
                            <a:rPr lang="ar-AE" altLang="ko-KR" sz="1800" b="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bPr>
                        <m:e>
                          <m:r>
                            <a:rPr lang="ko-KR" altLang="ar-AE" sz="1800" b="0" i="1">
                              <a:latin typeface="Cambria Math"/>
                              <a:sym typeface="Cambria Math"/>
                            </a:rPr>
                            <m:t>𝑥</m:t>
                          </m:r>
                        </m:e>
                        <m:sub>
                          <m:r>
                            <a:rPr lang="ko-KR" altLang="ar-AE" sz="1800" b="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sub>
                      </m:sSub>
                      <m:r>
                        <a:rPr lang="ar-AE" altLang="ko-KR" sz="1800" b="0" i="1">
                          <a:latin typeface="Cambria Math"/>
                          <a:sym typeface="Cambria Math"/>
                        </a:rPr>
                        <m:t>, </m:t>
                      </m:r>
                      <m:sSub>
                        <m:sSubPr>
                          <m:ctrlPr>
                            <a:rPr lang="ar-AE" altLang="ko-KR" sz="1800" b="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bPr>
                        <m:e>
                          <m:r>
                            <a:rPr lang="ko-KR" altLang="ar-AE" sz="1800" b="0" i="1">
                              <a:latin typeface="Cambria Math"/>
                              <a:sym typeface="Cambria Math"/>
                            </a:rPr>
                            <m:t>𝑥</m:t>
                          </m:r>
                        </m:e>
                        <m:sub>
                          <m:r>
                            <a:rPr lang="ko-KR" altLang="ar-AE" sz="1800" b="0" i="1">
                              <a:latin typeface="Cambria Math"/>
                              <a:sym typeface="Cambria Math"/>
                            </a:rPr>
                            <m:t>𝑏</m:t>
                          </m:r>
                        </m:sub>
                      </m:sSub>
                      <m:r>
                        <a:rPr lang="ar-AE" altLang="ko-KR" sz="1800" b="0" i="1">
                          <a:latin typeface="Cambria Math"/>
                          <a:sym typeface="Cambria Math"/>
                        </a:rPr>
                        <m:t>)=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altLang="ko-KR" sz="1800" b="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naryPr>
                        <m:sub>
                          <m:r>
                            <a:rPr lang="ko-KR" altLang="ar-AE" sz="1800" b="0" i="1">
                              <a:latin typeface="Cambria Math"/>
                              <a:sym typeface="Cambria Math"/>
                            </a:rPr>
                            <m:t>𝑛</m:t>
                          </m:r>
                          <m:r>
                            <a:rPr lang="ar-AE" altLang="ko-KR" sz="1800" b="0" i="1">
                              <a:latin typeface="Cambria Math"/>
                              <a:sym typeface="Cambria Math"/>
                            </a:rPr>
                            <m:t>=</m:t>
                          </m:r>
                          <m:r>
                            <a:rPr lang="ar-AE" altLang="ko-KR" sz="1800" b="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  <m:sup>
                          <m:r>
                            <a:rPr lang="ko-KR" altLang="ar-AE" sz="1800" b="0" i="1">
                              <a:latin typeface="Cambria Math"/>
                              <a:sym typeface="Cambria Math"/>
                            </a:rPr>
                            <m:t>𝑁</m:t>
                          </m:r>
                        </m:sup>
                        <m:e>
                          <m:r>
                            <a:rPr lang="ar-AE" altLang="ko-KR" sz="1800" b="0" i="1">
                              <a:latin typeface="Cambria Math"/>
                              <a:sym typeface="Cambria Math"/>
                            </a:rPr>
                            <m:t>|</m:t>
                          </m:r>
                          <m:acc>
                            <m:accPr>
                              <m:chr m:val="̃"/>
                              <m:ctrlPr>
                                <a:rPr lang="ar-AE" altLang="ko-KR" sz="1800" b="0" i="1">
                                  <a:latin typeface="Cambria Math" panose="02040503050406030204" pitchFamily="18" charset="0"/>
                                  <a:sym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ar-AE" altLang="ko-KR" sz="1800" b="0" i="1">
                                      <a:latin typeface="Cambria Math" panose="02040503050406030204" pitchFamily="18" charset="0"/>
                                      <a:sym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ar-AE" sz="1800" b="0" i="1">
                                      <a:latin typeface="Cambria Math"/>
                                      <a:sym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ko-KR" altLang="ar-AE" sz="1800" b="0" i="1">
                                      <a:latin typeface="Cambria Math"/>
                                      <a:sym typeface="Cambria Math"/>
                                    </a:rPr>
                                    <m:t>𝑎𝑛</m:t>
                                  </m:r>
                                </m:sub>
                              </m:sSub>
                            </m:e>
                          </m:acc>
                          <m:r>
                            <a:rPr lang="ar-AE" altLang="ko-KR" sz="1800" b="0" i="1">
                              <a:latin typeface="Cambria Math"/>
                              <a:sym typeface="Cambria Math"/>
                            </a:rPr>
                            <m:t>−</m:t>
                          </m:r>
                          <m:acc>
                            <m:accPr>
                              <m:chr m:val="̃"/>
                              <m:ctrlPr>
                                <a:rPr lang="ar-AE" altLang="ko-KR" sz="1800" b="0" i="1">
                                  <a:latin typeface="Cambria Math" panose="02040503050406030204" pitchFamily="18" charset="0"/>
                                  <a:sym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ar-AE" altLang="ko-KR" sz="1800" b="0" i="1">
                                      <a:latin typeface="Cambria Math" panose="02040503050406030204" pitchFamily="18" charset="0"/>
                                      <a:sym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ar-AE" sz="1800" b="0" i="1">
                                      <a:latin typeface="Cambria Math"/>
                                      <a:sym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ko-KR" altLang="ar-AE" sz="1800" b="0" i="1">
                                      <a:latin typeface="Cambria Math"/>
                                      <a:sym typeface="Cambria Math"/>
                                    </a:rPr>
                                    <m:t>𝑏𝑛</m:t>
                                  </m:r>
                                </m:sub>
                              </m:sSub>
                            </m:e>
                          </m:acc>
                          <m:r>
                            <a:rPr lang="ar-AE" altLang="ko-KR" sz="1800" b="0" i="1">
                              <a:latin typeface="Cambria Math"/>
                              <a:sym typeface="Cambria Math"/>
                            </a:rPr>
                            <m:t>|</m:t>
                          </m:r>
                        </m:e>
                      </m:nary>
                      <m:r>
                        <a:rPr lang="ar-AE" altLang="ko-KR" sz="1800" b="0" i="1">
                          <a:latin typeface="Cambria Math"/>
                          <a:sym typeface="Cambria Math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altLang="ko-KR" sz="1800" b="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naryPr>
                        <m:sub>
                          <m:r>
                            <a:rPr lang="ko-KR" altLang="ar-AE" sz="1800" b="0" i="1">
                              <a:latin typeface="Cambria Math"/>
                              <a:sym typeface="Cambria Math"/>
                            </a:rPr>
                            <m:t>𝑐</m:t>
                          </m:r>
                          <m:r>
                            <a:rPr lang="ar-AE" altLang="ko-KR" sz="1800" b="0" i="1">
                              <a:latin typeface="Cambria Math"/>
                              <a:sym typeface="Cambria Math"/>
                            </a:rPr>
                            <m:t>=</m:t>
                          </m:r>
                          <m:r>
                            <a:rPr lang="ar-AE" altLang="ko-KR" sz="1800" b="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  <m:sup>
                          <m:r>
                            <a:rPr lang="ko-KR" altLang="ar-AE" sz="1800" b="0" i="1">
                              <a:latin typeface="Cambria Math"/>
                              <a:sym typeface="Cambria Math"/>
                            </a:rPr>
                            <m:t>𝐶</m:t>
                          </m:r>
                        </m:sup>
                        <m:e>
                          <m:sSub>
                            <m:sSubPr>
                              <m:ctrlPr>
                                <a:rPr lang="ar-AE" altLang="ko-KR" sz="1800" b="0" i="1">
                                  <a:latin typeface="Cambria Math" panose="02040503050406030204" pitchFamily="18" charset="0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lang="ko-KR" altLang="ar-AE" sz="1800" b="0" i="1">
                                  <a:latin typeface="Cambria Math"/>
                                  <a:sym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ko-KR" altLang="ar-AE" sz="1800" b="0" i="1">
                                  <a:latin typeface="Cambria Math"/>
                                  <a:sym typeface="Cambria Math"/>
                                </a:rPr>
                                <m:t>𝑒</m:t>
                              </m:r>
                            </m:sub>
                          </m:sSub>
                          <m:r>
                            <a:rPr lang="ar-AE" altLang="ko-KR" sz="1800" b="0" i="1">
                              <a:latin typeface="Cambria Math"/>
                              <a:sym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ar-AE" altLang="ko-KR" sz="1800" b="0" i="1">
                                  <a:latin typeface="Cambria Math" panose="02040503050406030204" pitchFamily="18" charset="0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lang="ko-KR" altLang="ar-AE" sz="1800" b="0" i="1">
                                  <a:latin typeface="Cambria Math"/>
                                  <a:sym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ko-KR" altLang="ar-AE" sz="1800" b="0" i="1">
                                  <a:latin typeface="Cambria Math"/>
                                  <a:sym typeface="Cambria Math"/>
                                </a:rPr>
                                <m:t>𝑎𝑐</m:t>
                              </m:r>
                            </m:sub>
                          </m:sSub>
                          <m:r>
                            <a:rPr lang="ar-AE" altLang="ko-KR" sz="1800" b="0" i="1">
                              <a:latin typeface="Cambria Math"/>
                              <a:sym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ar-AE" altLang="ko-KR" sz="1800" b="0" i="1">
                                  <a:latin typeface="Cambria Math" panose="02040503050406030204" pitchFamily="18" charset="0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lang="ar-AE" altLang="ko-KR" sz="1800" b="0" i="1">
                                  <a:latin typeface="Cambria Math"/>
                                  <a:sym typeface="Cambria Math"/>
                                </a:rPr>
                                <m:t> </m:t>
                              </m:r>
                              <m:r>
                                <a:rPr lang="ko-KR" altLang="ar-AE" sz="1800" b="0" i="1">
                                  <a:latin typeface="Cambria Math"/>
                                  <a:sym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ko-KR" altLang="ar-AE" sz="1800" b="0" i="1">
                                  <a:latin typeface="Cambria Math"/>
                                  <a:sym typeface="Cambria Math"/>
                                </a:rPr>
                                <m:t>𝑏𝑐</m:t>
                              </m:r>
                            </m:sub>
                          </m:sSub>
                          <m:r>
                            <a:rPr lang="ar-AE" altLang="ko-KR" sz="1800" b="0" i="1">
                              <a:latin typeface="Cambria Math"/>
                              <a:sym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ar-AE" altLang="ko-KR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14EB0D-BDAE-4520-8CDF-F48CF21635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581" y="1713757"/>
                <a:ext cx="7248088" cy="1426801"/>
              </a:xfrm>
              <a:prstGeom prst="rect">
                <a:avLst/>
              </a:prstGeom>
              <a:blipFill>
                <a:blip r:embed="rId2"/>
                <a:stretch>
                  <a:fillRect l="-2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0357" y="473376"/>
            <a:ext cx="8355563" cy="572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latin typeface="a옛날목욕탕L"/>
                <a:ea typeface="a옛날목욕탕L"/>
              </a:rPr>
              <a:t>II.</a:t>
            </a:r>
            <a:r>
              <a:rPr lang="ko-KR" altLang="en-US" sz="3200">
                <a:latin typeface="a옛날목욕탕L"/>
                <a:ea typeface="a옛날목욕탕L"/>
              </a:rPr>
              <a:t> </a:t>
            </a:r>
            <a:r>
              <a:rPr lang="en-US" altLang="ko-KR" sz="3200">
                <a:latin typeface="a옛날목욕탕L"/>
                <a:ea typeface="a옛날목욕탕L"/>
              </a:rPr>
              <a:t>Clustering Method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01280" y="1523909"/>
            <a:ext cx="7941439" cy="40745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838132" y="1383782"/>
            <a:ext cx="301558" cy="5764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latin typeface="a옛날목욕탕L"/>
                <a:ea typeface="a옛날목욕탕L"/>
              </a:rPr>
              <a:t> </a:t>
            </a:r>
            <a:endParaRPr lang="ko-KR" altLang="en-US" sz="3200">
              <a:latin typeface="a옛날목욕탕L"/>
              <a:ea typeface="a옛날목욕탕L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772581" y="4757207"/>
            <a:ext cx="7598836" cy="603463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0" indent="0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rgbClr val="000000"/>
                </a:solidFill>
                <a:latin typeface="HY산B"/>
                <a:ea typeface="HY산B"/>
              </a:rPr>
              <a:t>마지막 </a:t>
            </a:r>
            <a:r>
              <a:rPr kumimoji="0" lang="en-US" altLang="ko-KR" sz="1700" b="0" i="0" u="none" strike="noStrike" kern="1200" cap="none" spc="0" normalizeH="0" baseline="0">
                <a:solidFill>
                  <a:srgbClr val="000000"/>
                </a:solidFill>
                <a:latin typeface="HY산B"/>
                <a:ea typeface="HY산B"/>
              </a:rPr>
              <a:t>5</a:t>
            </a:r>
            <a:r>
              <a:rPr kumimoji="0" lang="ko-KR" altLang="en-US" sz="1700" b="0" i="0" u="none" strike="noStrike" kern="1200" cap="none" spc="0" normalizeH="0" baseline="0">
                <a:solidFill>
                  <a:srgbClr val="000000"/>
                </a:solidFill>
                <a:latin typeface="HY산B"/>
                <a:ea typeface="HY산B"/>
              </a:rPr>
              <a:t>단계로</a:t>
            </a:r>
            <a:r>
              <a:rPr kumimoji="0" lang="en-US" altLang="ko-KR" sz="1700" b="0" i="0" u="none" strike="noStrike" kern="1200" cap="none" spc="0" normalizeH="0" baseline="0">
                <a:solidFill>
                  <a:srgbClr val="000000"/>
                </a:solidFill>
                <a:latin typeface="HY산B"/>
                <a:ea typeface="HY산B"/>
              </a:rPr>
              <a:t>,</a:t>
            </a:r>
            <a:r>
              <a:rPr kumimoji="0" lang="ko-KR" altLang="en-US" sz="1700" b="0" i="0" u="none" strike="noStrike" kern="1200" cap="none" spc="0" normalizeH="0" baseline="0">
                <a:solidFill>
                  <a:srgbClr val="000000"/>
                </a:solidFill>
                <a:latin typeface="HY산B"/>
                <a:ea typeface="HY산B"/>
              </a:rPr>
              <a:t> 거리 행렬을 이용하여 계층적 군집분석 알고리즘을 수행한다</a:t>
            </a:r>
            <a:r>
              <a:rPr kumimoji="0" lang="en-US" altLang="ko-KR" sz="1700" b="0" i="0" u="none" strike="noStrike" kern="1200" cap="none" spc="0" normalizeH="0" baseline="0">
                <a:solidFill>
                  <a:srgbClr val="000000"/>
                </a:solidFill>
                <a:latin typeface="HY산B"/>
                <a:ea typeface="HY산B"/>
              </a:rPr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C22226-0CEB-4781-A7A5-1DDC62FAF09A}"/>
                  </a:ext>
                </a:extLst>
              </p:cNvPr>
              <p:cNvSpPr txBox="1"/>
              <p:nvPr/>
            </p:nvSpPr>
            <p:spPr>
              <a:xfrm>
                <a:off x="772581" y="1689182"/>
                <a:ext cx="7415074" cy="23576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ar-AE" sz="1800" smtClean="0">
                          <a:latin typeface="Cambria Math"/>
                          <a:sym typeface="Cambria Math"/>
                        </a:rPr>
                        <m:t>𝑆𝑡𝑒𝑝</m:t>
                      </m:r>
                      <m:r>
                        <a:rPr lang="ko-KR" altLang="ar-AE" sz="1800" smtClean="0">
                          <a:latin typeface="Cambria Math"/>
                          <a:sym typeface="Cambria Math"/>
                        </a:rPr>
                        <m:t> </m:t>
                      </m:r>
                      <m:r>
                        <a:rPr lang="ar-AE" altLang="ko-KR" sz="1800">
                          <a:latin typeface="Cambria Math"/>
                          <a:sym typeface="Cambria Math"/>
                        </a:rPr>
                        <m:t>4</m:t>
                      </m:r>
                      <m:r>
                        <a:rPr lang="ar-AE" altLang="ko-KR" sz="1800">
                          <a:latin typeface="Cambria Math"/>
                          <a:sym typeface="Cambria Math"/>
                        </a:rPr>
                        <m:t>. </m:t>
                      </m:r>
                      <m:r>
                        <a:rPr lang="ko-KR" altLang="ar-AE" sz="1800">
                          <a:latin typeface="Cambria Math"/>
                          <a:sym typeface="Cambria Math"/>
                        </a:rPr>
                        <m:t>𝐷𝑖𝑠𝑡𝑎𝑛𝑐𝑒</m:t>
                      </m:r>
                      <m:r>
                        <a:rPr lang="ko-KR" altLang="ar-AE" sz="1800">
                          <a:latin typeface="Cambria Math"/>
                          <a:sym typeface="Cambria Math"/>
                        </a:rPr>
                        <m:t> </m:t>
                      </m:r>
                      <m:r>
                        <a:rPr lang="ko-KR" altLang="ar-AE" sz="1800">
                          <a:latin typeface="Cambria Math"/>
                          <a:sym typeface="Cambria Math"/>
                        </a:rPr>
                        <m:t>𝑀𝑎𝑡𝑟𝑖𝑥</m:t>
                      </m:r>
                    </m:oMath>
                  </m:oMathPara>
                </a14:m>
                <a:endParaRPr lang="ar-AE" altLang="ko-KR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ar-AE" altLang="ko-KR" sz="1800">
                          <a:latin typeface="Cambria Math"/>
                          <a:sym typeface="Cambria Math"/>
                        </a:rPr>
                        <m:t> </m:t>
                      </m:r>
                    </m:oMath>
                  </m:oMathPara>
                </a14:m>
                <a:endParaRPr lang="ar-AE" altLang="ko-KR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altLang="ko-KR" sz="1800" b="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bPr>
                        <m:e>
                          <m:r>
                            <a:rPr lang="ko-KR" altLang="ar-AE" sz="1800" b="0" i="1">
                              <a:latin typeface="Cambria Math"/>
                              <a:sym typeface="Cambria Math"/>
                            </a:rPr>
                            <m:t>𝐷</m:t>
                          </m:r>
                        </m:e>
                        <m:sub>
                          <m:r>
                            <a:rPr lang="ko-KR" altLang="ar-AE" sz="1800" b="0" i="1">
                              <a:latin typeface="Cambria Math"/>
                              <a:sym typeface="Cambria Math"/>
                            </a:rPr>
                            <m:t>𝑀</m:t>
                          </m:r>
                          <m:r>
                            <a:rPr lang="ar-AE" altLang="ko-KR" sz="1800" b="0" i="1">
                              <a:latin typeface="Cambria Math"/>
                              <a:sym typeface="Cambria Math"/>
                            </a:rPr>
                            <m:t>×</m:t>
                          </m:r>
                          <m:r>
                            <a:rPr lang="ko-KR" altLang="ar-AE" sz="1800" b="0" i="1">
                              <a:latin typeface="Cambria Math"/>
                              <a:sym typeface="Cambria Math"/>
                            </a:rPr>
                            <m:t>𝑀</m:t>
                          </m:r>
                        </m:sub>
                      </m:sSub>
                      <m:r>
                        <a:rPr lang="ar-AE" altLang="ko-KR" sz="1800" b="0" i="1">
                          <a:latin typeface="Cambria Math"/>
                          <a:sym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altLang="ko-KR" sz="1800" b="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ko-KR" sz="1800" b="0" i="1">
                                  <a:latin typeface="Cambria Math" panose="02040503050406030204" pitchFamily="18" charset="0"/>
                                  <a:sym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ar-AE" altLang="ko-KR" sz="1800" b="0" i="1">
                                        <a:latin typeface="Cambria Math" panose="02040503050406030204" pitchFamily="18" charset="0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ar-AE" sz="1800" b="0" i="1">
                                        <a:latin typeface="Cambria Math"/>
                                        <a:sym typeface="Cambria Math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ko-KR" altLang="ar-AE" sz="1800" b="0" i="1">
                                        <a:latin typeface="Cambria Math"/>
                                        <a:sym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ar-AE" altLang="ko-KR" sz="1800" b="0" i="1">
                                    <a:latin typeface="Cambria Math"/>
                                    <a:sym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ar-AE" altLang="ko-KR" sz="1800" b="0" i="1">
                                        <a:latin typeface="Cambria Math" panose="02040503050406030204" pitchFamily="18" charset="0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ar-AE" sz="1800" b="0" i="1">
                                        <a:latin typeface="Cambria Math"/>
                                        <a:sym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 altLang="ko-KR" sz="1800" b="0" i="1">
                                        <a:latin typeface="Cambria Math"/>
                                        <a:sym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ar-AE" altLang="ko-KR" sz="1800" b="0" i="1">
                                    <a:latin typeface="Cambria Math"/>
                                    <a:sym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ar-AE" altLang="ko-KR" sz="1800" b="0" i="1">
                                        <a:latin typeface="Cambria Math" panose="02040503050406030204" pitchFamily="18" charset="0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altLang="ko-KR" sz="1800" b="0" i="1">
                                        <a:latin typeface="Cambria Math"/>
                                        <a:sym typeface="Cambria Math"/>
                                      </a:rPr>
                                      <m:t> </m:t>
                                    </m:r>
                                    <m:r>
                                      <a:rPr lang="ko-KR" altLang="ar-AE" sz="1800" b="0" i="1">
                                        <a:latin typeface="Cambria Math"/>
                                        <a:sym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 altLang="ko-KR" sz="1800" b="0" i="1">
                                        <a:latin typeface="Cambria Math"/>
                                        <a:sym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ar-AE" altLang="ko-KR" sz="1800" b="0" i="1">
                                    <a:latin typeface="Cambria Math"/>
                                    <a:sym typeface="Cambria Math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ar-AE" altLang="ko-KR" sz="1800" b="0" i="1">
                                    <a:latin typeface="Cambria Math"/>
                                    <a:sym typeface="Cambria Math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ar-AE" altLang="ko-KR" sz="1800" b="0" i="1">
                                        <a:latin typeface="Cambria Math" panose="02040503050406030204" pitchFamily="18" charset="0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ar-AE" sz="1800" b="0" i="1">
                                        <a:latin typeface="Cambria Math"/>
                                        <a:sym typeface="Cambria Math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ko-KR" altLang="ar-AE" sz="1800" b="0" i="1">
                                        <a:latin typeface="Cambria Math"/>
                                        <a:sym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ar-AE" altLang="ko-KR" sz="1800" b="0" i="1">
                                    <a:latin typeface="Cambria Math"/>
                                    <a:sym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ar-AE" altLang="ko-KR" sz="1800" b="0" i="1">
                                        <a:latin typeface="Cambria Math" panose="02040503050406030204" pitchFamily="18" charset="0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ar-AE" sz="1800" b="0" i="1">
                                        <a:latin typeface="Cambria Math"/>
                                        <a:sym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 altLang="ko-KR" sz="1800" b="0" i="1">
                                        <a:latin typeface="Cambria Math"/>
                                        <a:sym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ar-AE" altLang="ko-KR" sz="1800" b="0" i="1">
                                    <a:latin typeface="Cambria Math"/>
                                    <a:sym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ar-AE" altLang="ko-KR" sz="1800" b="0" i="1">
                                        <a:latin typeface="Cambria Math" panose="02040503050406030204" pitchFamily="18" charset="0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altLang="ko-KR" sz="1800" b="0" i="1">
                                        <a:latin typeface="Cambria Math"/>
                                        <a:sym typeface="Cambria Math"/>
                                      </a:rPr>
                                      <m:t> </m:t>
                                    </m:r>
                                    <m:r>
                                      <a:rPr lang="ko-KR" altLang="ar-AE" sz="1800" b="0" i="1">
                                        <a:latin typeface="Cambria Math"/>
                                        <a:sym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ko-KR" altLang="ar-AE" sz="1800" b="0" i="1">
                                        <a:latin typeface="Cambria Math"/>
                                        <a:sym typeface="Cambria Math"/>
                                      </a:rPr>
                                      <m:t>𝑀</m:t>
                                    </m:r>
                                  </m:sub>
                                </m:sSub>
                                <m:r>
                                  <a:rPr lang="ar-AE" altLang="ko-KR" sz="1800" b="0" i="1">
                                    <a:latin typeface="Cambria Math"/>
                                    <a:sym typeface="Cambria Math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altLang="ko-KR" sz="1800" b="0" i="1">
                                    <a:latin typeface="Cambria Math"/>
                                    <a:sym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ar-AE" altLang="ko-KR" sz="1800" b="0" i="1">
                                    <a:latin typeface="Cambria Math"/>
                                    <a:sym typeface="Cambria Math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ar-AE" altLang="ko-KR" sz="1800" b="0" i="1">
                                    <a:latin typeface="Cambria Math"/>
                                    <a:sym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altLang="ko-KR" sz="1800" b="0" i="1">
                                        <a:latin typeface="Cambria Math" panose="02040503050406030204" pitchFamily="18" charset="0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ar-AE" sz="1800" b="0" i="1">
                                        <a:latin typeface="Cambria Math"/>
                                        <a:sym typeface="Cambria Math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ko-KR" altLang="ar-AE" sz="1800" b="0" i="1">
                                        <a:latin typeface="Cambria Math"/>
                                        <a:sym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ar-AE" altLang="ko-KR" sz="1800" b="0" i="1">
                                    <a:latin typeface="Cambria Math"/>
                                    <a:sym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ar-AE" altLang="ko-KR" sz="1800" b="0" i="1">
                                        <a:latin typeface="Cambria Math" panose="02040503050406030204" pitchFamily="18" charset="0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ar-AE" sz="1800" b="0" i="1">
                                        <a:latin typeface="Cambria Math"/>
                                        <a:sym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ko-KR" altLang="ar-AE" sz="1800" b="0" i="1">
                                        <a:latin typeface="Cambria Math"/>
                                        <a:sym typeface="Cambria Math"/>
                                      </a:rPr>
                                      <m:t>𝑀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ar-AE" altLang="ko-KR" sz="1800" b="0" i="1">
                                        <a:latin typeface="Cambria Math" panose="02040503050406030204" pitchFamily="18" charset="0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altLang="ko-KR" sz="1800" b="0" i="1">
                                        <a:latin typeface="Cambria Math"/>
                                        <a:sym typeface="Cambria Math"/>
                                      </a:rPr>
                                      <m:t>, </m:t>
                                    </m:r>
                                    <m:r>
                                      <a:rPr lang="ko-KR" altLang="ar-AE" sz="1800" b="0" i="1">
                                        <a:latin typeface="Cambria Math"/>
                                        <a:sym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 altLang="ko-KR" sz="1800" b="0" i="1">
                                        <a:latin typeface="Cambria Math"/>
                                        <a:sym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ar-AE" altLang="ko-KR" sz="1800" b="0" i="1">
                                    <a:latin typeface="Cambria Math"/>
                                    <a:sym typeface="Cambria Math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ar-AE" altLang="ko-KR" sz="1800" b="0" i="1">
                                    <a:latin typeface="Cambria Math"/>
                                    <a:sym typeface="Cambria Math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ar-AE" altLang="ko-KR" sz="1800" b="0" i="1">
                                        <a:latin typeface="Cambria Math" panose="02040503050406030204" pitchFamily="18" charset="0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ar-AE" sz="1800" b="0" i="1">
                                        <a:latin typeface="Cambria Math"/>
                                        <a:sym typeface="Cambria Math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ko-KR" altLang="ar-AE" sz="1800" b="0" i="1">
                                        <a:latin typeface="Cambria Math"/>
                                        <a:sym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ar-AE" altLang="ko-KR" sz="1800" b="0" i="1">
                                    <a:latin typeface="Cambria Math"/>
                                    <a:sym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ar-AE" altLang="ko-KR" sz="1800" b="0" i="1">
                                        <a:latin typeface="Cambria Math" panose="02040503050406030204" pitchFamily="18" charset="0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ar-AE" sz="1800" b="0" i="1">
                                        <a:latin typeface="Cambria Math"/>
                                        <a:sym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ko-KR" altLang="ar-AE" sz="1800" b="0" i="1">
                                        <a:latin typeface="Cambria Math"/>
                                        <a:sym typeface="Cambria Math"/>
                                      </a:rPr>
                                      <m:t>𝑀</m:t>
                                    </m:r>
                                  </m:sub>
                                </m:sSub>
                                <m:r>
                                  <a:rPr lang="ar-AE" altLang="ko-KR" sz="1800" b="0" i="1">
                                    <a:latin typeface="Cambria Math"/>
                                    <a:sym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ar-AE" altLang="ko-KR" sz="1800" b="0" i="1">
                                        <a:latin typeface="Cambria Math" panose="02040503050406030204" pitchFamily="18" charset="0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altLang="ko-KR" sz="1800" b="0" i="1">
                                        <a:latin typeface="Cambria Math"/>
                                        <a:sym typeface="Cambria Math"/>
                                      </a:rPr>
                                      <m:t> </m:t>
                                    </m:r>
                                    <m:r>
                                      <a:rPr lang="ko-KR" altLang="ar-AE" sz="1800" b="0" i="1">
                                        <a:latin typeface="Cambria Math"/>
                                        <a:sym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ko-KR" altLang="ar-AE" sz="1800" b="0" i="1">
                                        <a:latin typeface="Cambria Math"/>
                                        <a:sym typeface="Cambria Math"/>
                                      </a:rPr>
                                      <m:t>𝑀</m:t>
                                    </m:r>
                                  </m:sub>
                                </m:sSub>
                                <m:r>
                                  <a:rPr lang="ar-AE" altLang="ko-KR" sz="1800" b="0" i="1">
                                    <a:latin typeface="Cambria Math"/>
                                    <a:sym typeface="Cambria Math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altLang="ko-KR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ar-AE" altLang="ko-KR" sz="1800" b="0" i="1">
                          <a:latin typeface="Cambria Math"/>
                          <a:sym typeface="Cambria Math"/>
                        </a:rPr>
                        <m:t> </m:t>
                      </m:r>
                    </m:oMath>
                  </m:oMathPara>
                </a14:m>
                <a:endParaRPr lang="ar-AE" altLang="ko-KR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ar-AE" sz="1800" b="0" i="1">
                          <a:latin typeface="Cambria Math"/>
                          <a:sym typeface="Cambria Math"/>
                        </a:rPr>
                        <m:t>𝑗</m:t>
                      </m:r>
                      <m:r>
                        <a:rPr lang="ar-AE" altLang="ko-KR" sz="1800" b="0" i="1">
                          <a:latin typeface="Cambria Math"/>
                          <a:sym typeface="Cambria Math"/>
                        </a:rPr>
                        <m:t>: </m:t>
                      </m:r>
                      <m:r>
                        <a:rPr lang="ar-AE" altLang="ko-KR" sz="1800" b="0" i="1">
                          <a:latin typeface="Cambria Math"/>
                          <a:sym typeface="Cambria Math"/>
                        </a:rPr>
                        <m:t>1</m:t>
                      </m:r>
                      <m:r>
                        <a:rPr lang="ar-AE" altLang="ko-KR" sz="1800" b="0" i="1">
                          <a:latin typeface="Cambria Math"/>
                          <a:sym typeface="Cambria Math"/>
                        </a:rPr>
                        <m:t>(= </m:t>
                      </m:r>
                      <m:r>
                        <a:rPr lang="ko-KR" altLang="ar-AE" sz="1800" b="0" i="0">
                          <a:latin typeface="Cambria Math"/>
                          <a:sym typeface="Cambria Math"/>
                        </a:rPr>
                        <m:t>𝐷𝑢𝑚𝑚𝑦</m:t>
                      </m:r>
                      <m:r>
                        <a:rPr lang="ar-AE" altLang="ko-KR" sz="1800" b="0" i="0">
                          <a:latin typeface="Cambria Math"/>
                          <a:sym typeface="Cambria Math"/>
                        </a:rPr>
                        <m:t>), </m:t>
                      </m:r>
                      <m:r>
                        <a:rPr lang="ar-AE" altLang="ko-KR" sz="1800" b="0" i="0">
                          <a:latin typeface="Cambria Math"/>
                          <a:sym typeface="Cambria Math"/>
                        </a:rPr>
                        <m:t>2</m:t>
                      </m:r>
                      <m:r>
                        <a:rPr lang="ar-AE" altLang="ko-KR" sz="1800" b="0" i="0">
                          <a:latin typeface="Cambria Math"/>
                          <a:sym typeface="Cambria Math"/>
                        </a:rPr>
                        <m:t>(= </m:t>
                      </m:r>
                      <m:r>
                        <a:rPr lang="ko-KR" altLang="ar-AE" sz="1800" b="0" i="0">
                          <a:latin typeface="Cambria Math"/>
                          <a:sym typeface="Cambria Math"/>
                        </a:rPr>
                        <m:t>𝐺𝑜𝑤𝑒𝑟</m:t>
                      </m:r>
                      <m:r>
                        <a:rPr lang="ar-AE" altLang="ko-KR" sz="1800" b="0" i="0">
                          <a:latin typeface="Cambria Math"/>
                          <a:sym typeface="Cambria Math"/>
                        </a:rPr>
                        <m:t>), </m:t>
                      </m:r>
                      <m:r>
                        <a:rPr lang="ar-AE" altLang="ko-KR" sz="1800" b="0" i="0">
                          <a:latin typeface="Cambria Math"/>
                          <a:sym typeface="Cambria Math"/>
                        </a:rPr>
                        <m:t>3</m:t>
                      </m:r>
                      <m:r>
                        <a:rPr lang="ar-AE" altLang="ko-KR" sz="1800" b="0" i="0">
                          <a:latin typeface="Cambria Math"/>
                          <a:sym typeface="Cambria Math"/>
                        </a:rPr>
                        <m:t>(= </m:t>
                      </m:r>
                      <m:r>
                        <a:rPr lang="ko-KR" altLang="ar-AE" sz="1800" b="0" i="0">
                          <a:latin typeface="Cambria Math"/>
                          <a:sym typeface="Cambria Math"/>
                        </a:rPr>
                        <m:t>𝐸𝑠𝑘𝑖𝑛</m:t>
                      </m:r>
                      <m:r>
                        <a:rPr lang="ar-AE" altLang="ko-KR" sz="1800" b="0" i="0">
                          <a:latin typeface="Cambria Math"/>
                          <a:sym typeface="Cambria Math"/>
                        </a:rPr>
                        <m:t>)</m:t>
                      </m:r>
                    </m:oMath>
                  </m:oMathPara>
                </a14:m>
                <a:endParaRPr lang="ar-AE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C22226-0CEB-4781-A7A5-1DDC62FAF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581" y="1689182"/>
                <a:ext cx="7415074" cy="2357697"/>
              </a:xfrm>
              <a:prstGeom prst="rect">
                <a:avLst/>
              </a:prstGeom>
              <a:blipFill>
                <a:blip r:embed="rId2"/>
                <a:stretch>
                  <a:fillRect l="-2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0357" y="473376"/>
            <a:ext cx="8355563" cy="572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latin typeface="a옛날목욕탕L"/>
                <a:ea typeface="a옛날목욕탕L"/>
              </a:rPr>
              <a:t>II.</a:t>
            </a:r>
            <a:r>
              <a:rPr lang="ko-KR" altLang="en-US" sz="3200">
                <a:latin typeface="a옛날목욕탕L"/>
                <a:ea typeface="a옛날목욕탕L"/>
              </a:rPr>
              <a:t> </a:t>
            </a:r>
            <a:r>
              <a:rPr lang="en-US" altLang="ko-KR" sz="3200">
                <a:latin typeface="a옛날목욕탕L"/>
                <a:ea typeface="a옛날목욕탕L"/>
              </a:rPr>
              <a:t>Clustering Method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01280" y="1523909"/>
            <a:ext cx="7941439" cy="40745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838132" y="1383782"/>
            <a:ext cx="301558" cy="5764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latin typeface="a옛날목욕탕L"/>
                <a:ea typeface="a옛날목욕탕L"/>
              </a:rPr>
              <a:t> </a:t>
            </a:r>
            <a:endParaRPr lang="ko-KR" altLang="en-US" sz="3200">
              <a:latin typeface="a옛날목욕탕L"/>
              <a:ea typeface="a옛날목욕탕L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EE4226D-1632-4662-BA2D-3B508F805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159" y="1672013"/>
            <a:ext cx="5977680" cy="377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60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0357" y="473376"/>
            <a:ext cx="83555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dirty="0">
                <a:latin typeface="a옛날목욕탕L"/>
                <a:ea typeface="a옛날목욕탕L"/>
              </a:rPr>
              <a:t>II.</a:t>
            </a:r>
            <a:r>
              <a:rPr lang="ko-KR" altLang="en-US" sz="3200" dirty="0">
                <a:latin typeface="a옛날목욕탕L"/>
                <a:ea typeface="a옛날목욕탕L"/>
              </a:rPr>
              <a:t> </a:t>
            </a:r>
            <a:r>
              <a:rPr lang="en-US" altLang="ko-KR" sz="3200" dirty="0">
                <a:latin typeface="a옛날목욕탕L"/>
                <a:ea typeface="a옛날목욕탕L"/>
              </a:rPr>
              <a:t>Clustering Method: Average Linkage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01280" y="1523909"/>
            <a:ext cx="7941439" cy="40745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838132" y="1383782"/>
            <a:ext cx="301558" cy="5764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latin typeface="a옛날목욕탕L"/>
                <a:ea typeface="a옛날목욕탕L"/>
              </a:rPr>
              <a:t> </a:t>
            </a:r>
            <a:endParaRPr lang="ko-KR" altLang="en-US" sz="3200">
              <a:latin typeface="a옛날목욕탕L"/>
              <a:ea typeface="a옛날목욕탕L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E865419-CF0D-4C6F-AC6E-4308B21EA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1" y="1837175"/>
            <a:ext cx="669607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414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0357" y="473376"/>
            <a:ext cx="8355563" cy="572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dirty="0">
                <a:latin typeface="a옛날목욕탕L"/>
                <a:ea typeface="a옛날목욕탕L"/>
              </a:rPr>
              <a:t>III. Evaluation Measures : Silhouette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01280" y="1523909"/>
            <a:ext cx="7941439" cy="40745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838132" y="1383782"/>
            <a:ext cx="301558" cy="5764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latin typeface="a옛날목욕탕L"/>
                <a:ea typeface="a옛날목욕탕L"/>
              </a:rPr>
              <a:t> </a:t>
            </a:r>
            <a:endParaRPr lang="ko-KR" altLang="en-US" sz="3200">
              <a:latin typeface="a옛날목욕탕L"/>
              <a:ea typeface="a옛날목욕탕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EEF3C14-4CA6-4FA1-B3B4-5632739D06AE}"/>
                  </a:ext>
                </a:extLst>
              </p:cNvPr>
              <p:cNvSpPr txBox="1"/>
              <p:nvPr/>
            </p:nvSpPr>
            <p:spPr>
              <a:xfrm>
                <a:off x="1044428" y="1726859"/>
                <a:ext cx="7055141" cy="1644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ar-AE" sz="1800" b="0" i="1" smtClean="0">
                          <a:latin typeface="Cambria Math"/>
                          <a:sym typeface="Cambria Math"/>
                        </a:rPr>
                        <m:t>𝑆</m:t>
                      </m:r>
                      <m:r>
                        <a:rPr lang="ar-AE" altLang="ko-KR" sz="1800" b="0" i="1">
                          <a:latin typeface="Cambria Math"/>
                          <a:sym typeface="Cambria Math"/>
                        </a:rPr>
                        <m:t>(</m:t>
                      </m:r>
                      <m:r>
                        <a:rPr lang="ko-KR" altLang="ar-AE" sz="1800" b="0" i="1"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lang="ar-AE" altLang="ko-KR" sz="1800" b="0" i="1">
                          <a:latin typeface="Cambria Math"/>
                          <a:sym typeface="Cambria Math"/>
                        </a:rPr>
                        <m:t>)=</m:t>
                      </m:r>
                      <m:f>
                        <m:fPr>
                          <m:ctrlPr>
                            <a:rPr lang="ar-AE" altLang="ko-KR" sz="1800" b="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fPr>
                        <m:num>
                          <m:r>
                            <a:rPr lang="ko-KR" altLang="ar-AE" sz="1800" b="0" i="1">
                              <a:latin typeface="Cambria Math"/>
                              <a:sym typeface="Cambria Math"/>
                            </a:rPr>
                            <m:t>𝑏</m:t>
                          </m:r>
                          <m:r>
                            <a:rPr lang="ar-AE" altLang="ko-KR" sz="1800" b="0" i="1">
                              <a:latin typeface="Cambria Math"/>
                              <a:sym typeface="Cambria Math"/>
                            </a:rPr>
                            <m:t>(</m:t>
                          </m:r>
                          <m:r>
                            <a:rPr lang="ko-KR" altLang="ar-AE" sz="1800" b="0" i="1">
                              <a:latin typeface="Cambria Math"/>
                              <a:sym typeface="Cambria Math"/>
                            </a:rPr>
                            <m:t>𝑖</m:t>
                          </m:r>
                          <m:r>
                            <a:rPr lang="ar-AE" altLang="ko-KR" sz="1800" b="0" i="1">
                              <a:latin typeface="Cambria Math"/>
                              <a:sym typeface="Cambria Math"/>
                            </a:rPr>
                            <m:t>)−</m:t>
                          </m:r>
                          <m:r>
                            <a:rPr lang="ko-KR" altLang="ar-AE" sz="1800" b="0" i="1">
                              <a:latin typeface="Cambria Math"/>
                              <a:sym typeface="Cambria Math"/>
                            </a:rPr>
                            <m:t>𝑎</m:t>
                          </m:r>
                          <m:r>
                            <a:rPr lang="ar-AE" altLang="ko-KR" sz="1800" b="0" i="1">
                              <a:latin typeface="Cambria Math"/>
                              <a:sym typeface="Cambria Math"/>
                            </a:rPr>
                            <m:t>(</m:t>
                          </m:r>
                          <m:r>
                            <a:rPr lang="ko-KR" altLang="ar-AE" sz="1800" b="0" i="1">
                              <a:latin typeface="Cambria Math"/>
                              <a:sym typeface="Cambria Math"/>
                            </a:rPr>
                            <m:t>𝑖</m:t>
                          </m:r>
                          <m:r>
                            <a:rPr lang="ar-AE" altLang="ko-KR" sz="1800" b="0" i="1">
                              <a:latin typeface="Cambria Math"/>
                              <a:sym typeface="Cambria Math"/>
                            </a:rPr>
                            <m:t>)</m:t>
                          </m:r>
                        </m:num>
                        <m:den>
                          <m:func>
                            <m:funcPr>
                              <m:ctrlPr>
                                <a:rPr lang="ar-AE" altLang="ko-KR" sz="1800" b="0" i="1">
                                  <a:latin typeface="Cambria Math" panose="02040503050406030204" pitchFamily="18" charset="0"/>
                                  <a:sym typeface="Cambria Math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ar-AE" altLang="ko-KR" sz="1800" b="0" i="1">
                                      <a:latin typeface="Cambria Math" panose="02040503050406030204" pitchFamily="18" charset="0"/>
                                      <a:sym typeface="Cambria Math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800" b="0" i="0">
                                      <a:latin typeface="Cambria Math"/>
                                      <a:sym typeface="Cambria Math"/>
                                    </a:rPr>
                                    <m:t>max</m:t>
                                  </m:r>
                                </m:e>
                                <m:lim/>
                              </m:limLow>
                            </m:fName>
                            <m:e>
                              <m:r>
                                <a:rPr lang="ar-AE" altLang="ko-KR" sz="1800" b="0" i="1">
                                  <a:latin typeface="Cambria Math"/>
                                  <a:sym typeface="Cambria Math"/>
                                </a:rPr>
                                <m:t>{</m:t>
                              </m:r>
                              <m:r>
                                <a:rPr lang="ko-KR" altLang="ar-AE" sz="1800" b="0" i="1">
                                  <a:latin typeface="Cambria Math"/>
                                  <a:sym typeface="Cambria Math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ar-AE" altLang="ko-KR" sz="1800" b="0" i="1">
                                      <a:latin typeface="Cambria Math" panose="02040503050406030204" pitchFamily="18" charset="0"/>
                                      <a:sym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ko-KR" altLang="ar-AE" sz="1800" b="0" i="1">
                                      <a:latin typeface="Cambria Math"/>
                                      <a:sym typeface="Cambria Math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ar-AE" altLang="ko-KR" sz="1800" b="0" i="1">
                                  <a:latin typeface="Cambria Math"/>
                                  <a:sym typeface="Cambria Math"/>
                                </a:rPr>
                                <m:t>, </m:t>
                              </m:r>
                              <m:r>
                                <a:rPr lang="ko-KR" altLang="ar-AE" sz="1800" b="0" i="1">
                                  <a:latin typeface="Cambria Math"/>
                                  <a:sym typeface="Cambria Math"/>
                                </a:rPr>
                                <m:t>𝑏</m:t>
                              </m:r>
                              <m:r>
                                <a:rPr lang="ar-AE" altLang="ko-KR" sz="1800" b="0" i="1">
                                  <a:latin typeface="Cambria Math"/>
                                  <a:sym typeface="Cambria Math"/>
                                </a:rPr>
                                <m:t>(</m:t>
                              </m:r>
                              <m:r>
                                <a:rPr lang="ko-KR" altLang="ar-AE" sz="1800" b="0" i="1">
                                  <a:latin typeface="Cambria Math"/>
                                  <a:sym typeface="Cambria Math"/>
                                </a:rPr>
                                <m:t>𝑖</m:t>
                              </m:r>
                              <m:r>
                                <a:rPr lang="ar-AE" altLang="ko-KR" sz="1800" b="0" i="1">
                                  <a:latin typeface="Cambria Math"/>
                                  <a:sym typeface="Cambria Math"/>
                                </a:rPr>
                                <m:t>)}</m:t>
                              </m:r>
                            </m:e>
                          </m:func>
                        </m:den>
                      </m:f>
                      <m:r>
                        <a:rPr lang="ar-AE" altLang="ko-KR" sz="1800" b="0" i="1">
                          <a:latin typeface="Cambria Math"/>
                          <a:sym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ar-AE" altLang="ko-KR" sz="1800" b="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ar-AE" altLang="ko-KR" sz="1800" b="0" i="1">
                                  <a:latin typeface="Cambria Math" panose="02040503050406030204" pitchFamily="18" charset="0"/>
                                  <a:sym typeface="Cambria Math"/>
                                </a:rPr>
                              </m:ctrlPr>
                            </m:eqArrPr>
                            <m:e>
                              <m:r>
                                <a:rPr lang="ar-AE" altLang="ko-KR" sz="1800" b="0" i="1">
                                  <a:latin typeface="Cambria Math"/>
                                  <a:sym typeface="Cambria Math"/>
                                </a:rPr>
                                <m:t>1</m:t>
                              </m:r>
                              <m:r>
                                <a:rPr lang="ar-AE" altLang="ko-KR" sz="1800" b="0" i="1">
                                  <a:latin typeface="Cambria Math"/>
                                  <a:sym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ar-AE" altLang="ko-KR" sz="1800" b="0" i="1">
                                      <a:latin typeface="Cambria Math" panose="02040503050406030204" pitchFamily="18" charset="0"/>
                                      <a:sym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ar-AE" sz="1800" b="0" i="1">
                                      <a:latin typeface="Cambria Math"/>
                                      <a:sym typeface="Cambria Math"/>
                                    </a:rPr>
                                    <m:t>𝑎</m:t>
                                  </m:r>
                                  <m:r>
                                    <a:rPr lang="ar-AE" altLang="ko-KR" sz="1800" b="0" i="1">
                                      <a:latin typeface="Cambria Math"/>
                                      <a:sym typeface="Cambria Math"/>
                                    </a:rPr>
                                    <m:t>(</m:t>
                                  </m:r>
                                  <m:r>
                                    <a:rPr lang="ko-KR" altLang="ar-AE" sz="1800" b="0" i="1">
                                      <a:latin typeface="Cambria Math"/>
                                      <a:sym typeface="Cambria Math"/>
                                    </a:rPr>
                                    <m:t>𝑖</m:t>
                                  </m:r>
                                  <m:r>
                                    <a:rPr lang="ar-AE" altLang="ko-KR" sz="1800" b="0" i="1">
                                      <a:latin typeface="Cambria Math"/>
                                      <a:sym typeface="Cambria Math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ko-KR" altLang="ar-AE" sz="1800" b="0" i="1">
                                      <a:latin typeface="Cambria Math"/>
                                      <a:sym typeface="Cambria Math"/>
                                    </a:rPr>
                                    <m:t>𝑏</m:t>
                                  </m:r>
                                  <m:r>
                                    <a:rPr lang="ar-AE" altLang="ko-KR" sz="1800" b="0" i="1">
                                      <a:latin typeface="Cambria Math"/>
                                      <a:sym typeface="Cambria Math"/>
                                    </a:rPr>
                                    <m:t>(</m:t>
                                  </m:r>
                                  <m:r>
                                    <a:rPr lang="ko-KR" altLang="ar-AE" sz="1800" b="0" i="1">
                                      <a:latin typeface="Cambria Math"/>
                                      <a:sym typeface="Cambria Math"/>
                                    </a:rPr>
                                    <m:t>𝑖</m:t>
                                  </m:r>
                                  <m:r>
                                    <a:rPr lang="ar-AE" altLang="ko-KR" sz="1800" b="0" i="1">
                                      <a:latin typeface="Cambria Math"/>
                                      <a:sym typeface="Cambria Math"/>
                                    </a:rPr>
                                    <m:t>)</m:t>
                                  </m:r>
                                </m:den>
                              </m:f>
                              <m:r>
                                <a:rPr lang="ar-AE" altLang="ko-KR" sz="1800" b="0" i="1">
                                  <a:latin typeface="Cambria Math"/>
                                  <a:sym typeface="Cambria Math"/>
                                </a:rPr>
                                <m:t>   ,  </m:t>
                              </m:r>
                              <m:r>
                                <a:rPr lang="ko-KR" altLang="ar-AE" sz="1800" b="0" i="1">
                                  <a:latin typeface="Cambria Math"/>
                                  <a:sym typeface="Cambria Math"/>
                                </a:rPr>
                                <m:t>𝑎</m:t>
                              </m:r>
                              <m:r>
                                <a:rPr lang="ar-AE" altLang="ko-KR" sz="1800" b="0" i="1">
                                  <a:latin typeface="Cambria Math"/>
                                  <a:sym typeface="Cambria Math"/>
                                </a:rPr>
                                <m:t>(</m:t>
                              </m:r>
                              <m:r>
                                <a:rPr lang="ko-KR" altLang="ar-AE" sz="1800" b="0" i="1">
                                  <a:latin typeface="Cambria Math"/>
                                  <a:sym typeface="Cambria Math"/>
                                </a:rPr>
                                <m:t>𝑖</m:t>
                              </m:r>
                              <m:r>
                                <a:rPr lang="ar-AE" altLang="ko-KR" sz="1800" b="0" i="1">
                                  <a:latin typeface="Cambria Math"/>
                                  <a:sym typeface="Cambria Math"/>
                                </a:rPr>
                                <m:t>)&lt;</m:t>
                              </m:r>
                              <m:r>
                                <a:rPr lang="ko-KR" altLang="ar-AE" sz="1800" b="0" i="1">
                                  <a:latin typeface="Cambria Math"/>
                                  <a:sym typeface="Cambria Math"/>
                                </a:rPr>
                                <m:t>𝑏</m:t>
                              </m:r>
                              <m:r>
                                <a:rPr lang="ar-AE" altLang="ko-KR" sz="1800" b="0" i="1">
                                  <a:latin typeface="Cambria Math"/>
                                  <a:sym typeface="Cambria Math"/>
                                </a:rPr>
                                <m:t>(</m:t>
                              </m:r>
                              <m:r>
                                <a:rPr lang="ko-KR" altLang="ar-AE" sz="1800" b="0" i="1">
                                  <a:latin typeface="Cambria Math"/>
                                  <a:sym typeface="Cambria Math"/>
                                </a:rPr>
                                <m:t>𝑖</m:t>
                              </m:r>
                              <m:r>
                                <a:rPr lang="ar-AE" altLang="ko-KR" sz="1800" b="0" i="1">
                                  <a:latin typeface="Cambria Math"/>
                                  <a:sym typeface="Cambria Math"/>
                                </a:rPr>
                                <m:t>)</m:t>
                              </m:r>
                            </m:e>
                            <m:e>
                              <m:r>
                                <a:rPr lang="ar-AE" altLang="ko-KR" sz="1800" b="0" i="1">
                                  <a:latin typeface="Cambria Math"/>
                                  <a:sym typeface="Cambria Math"/>
                                </a:rPr>
                                <m:t>0</m:t>
                              </m:r>
                              <m:r>
                                <a:rPr lang="ar-AE" altLang="ko-KR" sz="1800" b="0" i="1">
                                  <a:latin typeface="Cambria Math"/>
                                  <a:sym typeface="Cambria Math"/>
                                </a:rPr>
                                <m:t>                 ,  </m:t>
                              </m:r>
                              <m:r>
                                <a:rPr lang="ko-KR" altLang="ar-AE" sz="1800" b="0" i="1">
                                  <a:latin typeface="Cambria Math"/>
                                  <a:sym typeface="Cambria Math"/>
                                </a:rPr>
                                <m:t>𝑎</m:t>
                              </m:r>
                              <m:r>
                                <a:rPr lang="ar-AE" altLang="ko-KR" sz="1800" b="0" i="1">
                                  <a:latin typeface="Cambria Math"/>
                                  <a:sym typeface="Cambria Math"/>
                                </a:rPr>
                                <m:t>(</m:t>
                              </m:r>
                              <m:r>
                                <a:rPr lang="ko-KR" altLang="ar-AE" sz="1800" b="0" i="1">
                                  <a:latin typeface="Cambria Math"/>
                                  <a:sym typeface="Cambria Math"/>
                                </a:rPr>
                                <m:t>𝑖</m:t>
                              </m:r>
                              <m:r>
                                <a:rPr lang="ar-AE" altLang="ko-KR" sz="1800" b="0" i="1">
                                  <a:latin typeface="Cambria Math"/>
                                  <a:sym typeface="Cambria Math"/>
                                </a:rPr>
                                <m:t>)=</m:t>
                              </m:r>
                              <m:r>
                                <a:rPr lang="ko-KR" altLang="ar-AE" sz="1800" b="0" i="1">
                                  <a:latin typeface="Cambria Math"/>
                                  <a:sym typeface="Cambria Math"/>
                                </a:rPr>
                                <m:t>𝑏</m:t>
                              </m:r>
                              <m:r>
                                <a:rPr lang="ar-AE" altLang="ko-KR" sz="1800" b="0" i="1">
                                  <a:latin typeface="Cambria Math"/>
                                  <a:sym typeface="Cambria Math"/>
                                </a:rPr>
                                <m:t>(</m:t>
                              </m:r>
                              <m:r>
                                <a:rPr lang="ko-KR" altLang="ar-AE" sz="1800" b="0" i="1">
                                  <a:latin typeface="Cambria Math"/>
                                  <a:sym typeface="Cambria Math"/>
                                </a:rPr>
                                <m:t>𝑖</m:t>
                              </m:r>
                              <m:r>
                                <a:rPr lang="ar-AE" altLang="ko-KR" sz="1800" b="0" i="1">
                                  <a:latin typeface="Cambria Math"/>
                                  <a:sym typeface="Cambria Math"/>
                                </a:rPr>
                                <m:t>)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ar-AE" altLang="ko-KR" sz="1800" b="0" i="1">
                                      <a:latin typeface="Cambria Math" panose="02040503050406030204" pitchFamily="18" charset="0"/>
                                      <a:sym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ar-AE" sz="1800" b="0" i="1">
                                      <a:latin typeface="Cambria Math"/>
                                      <a:sym typeface="Cambria Math"/>
                                    </a:rPr>
                                    <m:t>𝑏</m:t>
                                  </m:r>
                                  <m:r>
                                    <a:rPr lang="ar-AE" altLang="ko-KR" sz="1800" b="0" i="1">
                                      <a:latin typeface="Cambria Math"/>
                                      <a:sym typeface="Cambria Math"/>
                                    </a:rPr>
                                    <m:t>(</m:t>
                                  </m:r>
                                  <m:r>
                                    <a:rPr lang="ko-KR" altLang="ar-AE" sz="1800" b="0" i="1">
                                      <a:latin typeface="Cambria Math"/>
                                      <a:sym typeface="Cambria Math"/>
                                    </a:rPr>
                                    <m:t>𝑖</m:t>
                                  </m:r>
                                  <m:r>
                                    <a:rPr lang="ar-AE" altLang="ko-KR" sz="1800" b="0" i="1">
                                      <a:latin typeface="Cambria Math"/>
                                      <a:sym typeface="Cambria Math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ko-KR" altLang="ar-AE" sz="1800" b="0" i="1">
                                      <a:latin typeface="Cambria Math"/>
                                      <a:sym typeface="Cambria Math"/>
                                    </a:rPr>
                                    <m:t>𝑎</m:t>
                                  </m:r>
                                  <m:r>
                                    <a:rPr lang="ar-AE" altLang="ko-KR" sz="1800" b="0" i="1">
                                      <a:latin typeface="Cambria Math"/>
                                      <a:sym typeface="Cambria Math"/>
                                    </a:rPr>
                                    <m:t>(</m:t>
                                  </m:r>
                                  <m:r>
                                    <a:rPr lang="ko-KR" altLang="ar-AE" sz="1800" b="0" i="1">
                                      <a:latin typeface="Cambria Math"/>
                                      <a:sym typeface="Cambria Math"/>
                                    </a:rPr>
                                    <m:t>𝑖</m:t>
                                  </m:r>
                                  <m:r>
                                    <a:rPr lang="ar-AE" altLang="ko-KR" sz="1800" b="0" i="1">
                                      <a:latin typeface="Cambria Math"/>
                                      <a:sym typeface="Cambria Math"/>
                                    </a:rPr>
                                    <m:t>)</m:t>
                                  </m:r>
                                </m:den>
                              </m:f>
                              <m:r>
                                <a:rPr lang="ar-AE" altLang="ko-KR" sz="1800" b="0" i="1">
                                  <a:latin typeface="Cambria Math"/>
                                  <a:sym typeface="Cambria Math"/>
                                </a:rPr>
                                <m:t>−</m:t>
                              </m:r>
                              <m:r>
                                <a:rPr lang="ar-AE" altLang="ko-KR" sz="1800" b="0" i="1">
                                  <a:latin typeface="Cambria Math"/>
                                  <a:sym typeface="Cambria Math"/>
                                </a:rPr>
                                <m:t>1</m:t>
                              </m:r>
                              <m:r>
                                <a:rPr lang="ar-AE" altLang="ko-KR" sz="1800" b="0" i="1">
                                  <a:latin typeface="Cambria Math"/>
                                  <a:sym typeface="Cambria Math"/>
                                </a:rPr>
                                <m:t>    ,  </m:t>
                              </m:r>
                              <m:r>
                                <a:rPr lang="ko-KR" altLang="ar-AE" sz="1800" b="0" i="1">
                                  <a:latin typeface="Cambria Math"/>
                                  <a:sym typeface="Cambria Math"/>
                                </a:rPr>
                                <m:t>𝑎</m:t>
                              </m:r>
                              <m:r>
                                <a:rPr lang="ar-AE" altLang="ko-KR" sz="1800" b="0" i="1">
                                  <a:latin typeface="Cambria Math"/>
                                  <a:sym typeface="Cambria Math"/>
                                </a:rPr>
                                <m:t>(</m:t>
                              </m:r>
                              <m:r>
                                <a:rPr lang="ko-KR" altLang="ar-AE" sz="1800" b="0" i="1">
                                  <a:latin typeface="Cambria Math"/>
                                  <a:sym typeface="Cambria Math"/>
                                </a:rPr>
                                <m:t>𝑖</m:t>
                              </m:r>
                              <m:r>
                                <a:rPr lang="ar-AE" altLang="ko-KR" sz="1800" b="0" i="1">
                                  <a:latin typeface="Cambria Math"/>
                                  <a:sym typeface="Cambria Math"/>
                                </a:rPr>
                                <m:t>)&gt;</m:t>
                              </m:r>
                              <m:r>
                                <a:rPr lang="ko-KR" altLang="ar-AE" sz="1800" b="0" i="1">
                                  <a:latin typeface="Cambria Math"/>
                                  <a:sym typeface="Cambria Math"/>
                                </a:rPr>
                                <m:t>𝑏</m:t>
                              </m:r>
                              <m:r>
                                <a:rPr lang="ar-AE" altLang="ko-KR" sz="1800" b="0" i="1">
                                  <a:latin typeface="Cambria Math"/>
                                  <a:sym typeface="Cambria Math"/>
                                </a:rPr>
                                <m:t>(</m:t>
                              </m:r>
                              <m:r>
                                <a:rPr lang="ko-KR" altLang="ar-AE" sz="1800" b="0" i="1">
                                  <a:latin typeface="Cambria Math"/>
                                  <a:sym typeface="Cambria Math"/>
                                </a:rPr>
                                <m:t>𝑖</m:t>
                              </m:r>
                              <m:r>
                                <a:rPr lang="ar-AE" altLang="ko-KR" sz="1800" b="0" i="1">
                                  <a:latin typeface="Cambria Math"/>
                                  <a:sym typeface="Cambria Math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ar-AE" altLang="ko-KR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EEF3C14-4CA6-4FA1-B3B4-5632739D0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428" y="1726859"/>
                <a:ext cx="7055141" cy="16449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53EA13-EC9F-40C9-BE99-A7CCE5283306}"/>
                  </a:ext>
                </a:extLst>
              </p:cNvPr>
              <p:cNvSpPr txBox="1"/>
              <p:nvPr/>
            </p:nvSpPr>
            <p:spPr>
              <a:xfrm>
                <a:off x="1044428" y="4085439"/>
                <a:ext cx="7055141" cy="933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en-US" sz="1800" b="0" i="1" smtClean="0">
                          <a:latin typeface="HY산B"/>
                          <a:sym typeface="Cambria Math"/>
                        </a:rPr>
                        <m:t>𝑎</m:t>
                      </m:r>
                      <m:d>
                        <m:dPr>
                          <m:ctrlPr>
                            <a:rPr lang="ko-KR" altLang="en-US" sz="1800" b="0" i="1">
                              <a:latin typeface="HY산B"/>
                              <a:sym typeface="Cambria Math"/>
                            </a:rPr>
                          </m:ctrlPr>
                        </m:dPr>
                        <m:e>
                          <m:r>
                            <a:rPr lang="ko-KR" altLang="en-US" sz="1800" b="0" i="1">
                              <a:latin typeface="HY산B"/>
                              <a:sym typeface="Cambria Math"/>
                            </a:rPr>
                            <m:t>𝑖</m:t>
                          </m:r>
                        </m:e>
                      </m:d>
                      <m:r>
                        <a:rPr lang="en-US" altLang="ko-KR" sz="1800" b="0" i="1">
                          <a:latin typeface="HY산B"/>
                          <a:sym typeface="Cambria Math"/>
                        </a:rPr>
                        <m:t>: </m:t>
                      </m:r>
                      <m:r>
                        <a:rPr lang="ko-KR" altLang="en-US" sz="1800" b="0" i="1">
                          <a:latin typeface="HY산B"/>
                          <a:sym typeface="Cambria Math"/>
                        </a:rPr>
                        <m:t>𝑖</m:t>
                      </m:r>
                      <m:r>
                        <a:rPr lang="ko-KR" altLang="en-US" sz="1800" b="0" i="0">
                          <a:latin typeface="HY산B"/>
                          <a:sym typeface="Cambria Math"/>
                        </a:rPr>
                        <m:t>가</m:t>
                      </m:r>
                      <m:r>
                        <a:rPr lang="ko-KR" altLang="en-US" sz="1800" b="0" i="0">
                          <a:latin typeface="HY산B"/>
                          <a:sym typeface="Cambria Math"/>
                        </a:rPr>
                        <m:t> </m:t>
                      </m:r>
                      <m:r>
                        <a:rPr lang="ko-KR" altLang="en-US" sz="1800" b="0" i="0">
                          <a:latin typeface="HY산B"/>
                          <a:sym typeface="Cambria Math"/>
                        </a:rPr>
                        <m:t>속한</m:t>
                      </m:r>
                      <m:r>
                        <a:rPr lang="ko-KR" altLang="en-US" sz="1800" b="0" i="0">
                          <a:latin typeface="HY산B"/>
                          <a:sym typeface="Cambria Math"/>
                        </a:rPr>
                        <m:t> </m:t>
                      </m:r>
                      <m:r>
                        <a:rPr lang="ko-KR" altLang="en-US" sz="1800" b="0" i="0">
                          <a:latin typeface="HY산B"/>
                          <a:sym typeface="Cambria Math"/>
                        </a:rPr>
                        <m:t>군집의</m:t>
                      </m:r>
                      <m:r>
                        <a:rPr lang="ko-KR" altLang="en-US" sz="1800" b="0" i="0">
                          <a:latin typeface="HY산B"/>
                          <a:sym typeface="Cambria Math"/>
                        </a:rPr>
                        <m:t> </m:t>
                      </m:r>
                      <m:r>
                        <a:rPr lang="ko-KR" altLang="en-US" sz="1800" b="0" i="0">
                          <a:latin typeface="HY산B"/>
                          <a:sym typeface="Cambria Math"/>
                        </a:rPr>
                        <m:t>모든</m:t>
                      </m:r>
                      <m:r>
                        <a:rPr lang="ko-KR" altLang="en-US" sz="1800" b="0" i="0">
                          <a:latin typeface="HY산B"/>
                          <a:sym typeface="Cambria Math"/>
                        </a:rPr>
                        <m:t> </m:t>
                      </m:r>
                      <m:r>
                        <a:rPr lang="ko-KR" altLang="en-US" sz="1800" b="0" i="0">
                          <a:latin typeface="HY산B"/>
                          <a:sym typeface="Cambria Math"/>
                        </a:rPr>
                        <m:t>개체들과의</m:t>
                      </m:r>
                      <m:r>
                        <a:rPr lang="ko-KR" altLang="en-US" sz="1800" b="0" i="0">
                          <a:latin typeface="HY산B"/>
                          <a:sym typeface="Cambria Math"/>
                        </a:rPr>
                        <m:t> </m:t>
                      </m:r>
                      <m:r>
                        <a:rPr lang="ko-KR" altLang="en-US" sz="1800" b="0" i="0">
                          <a:latin typeface="HY산B"/>
                          <a:sym typeface="Cambria Math"/>
                        </a:rPr>
                        <m:t>평균</m:t>
                      </m:r>
                      <m:r>
                        <a:rPr lang="ko-KR" altLang="en-US" sz="1800" b="0" i="0">
                          <a:latin typeface="HY산B"/>
                          <a:sym typeface="Cambria Math"/>
                        </a:rPr>
                        <m:t> </m:t>
                      </m:r>
                      <m:r>
                        <a:rPr lang="ko-KR" altLang="en-US" sz="1800" b="0" i="0">
                          <a:latin typeface="HY산B"/>
                          <a:sym typeface="Cambria Math"/>
                        </a:rPr>
                        <m:t>거리</m:t>
                      </m:r>
                    </m:oMath>
                  </m:oMathPara>
                </a14:m>
                <a:endParaRPr lang="ko-KR" altLang="en-US" dirty="0">
                  <a:latin typeface="HY산B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en-US" sz="1800" b="0" i="1">
                          <a:latin typeface="HY산B"/>
                          <a:sym typeface="Cambria Math"/>
                        </a:rPr>
                        <m:t>𝑏</m:t>
                      </m:r>
                      <m:d>
                        <m:dPr>
                          <m:ctrlPr>
                            <a:rPr lang="ko-KR" altLang="en-US" sz="1800" b="0" i="1">
                              <a:latin typeface="HY산B"/>
                              <a:sym typeface="Cambria Math"/>
                            </a:rPr>
                          </m:ctrlPr>
                        </m:dPr>
                        <m:e>
                          <m:r>
                            <a:rPr lang="ko-KR" altLang="en-US" sz="1800" b="0" i="1">
                              <a:latin typeface="HY산B"/>
                              <a:sym typeface="Cambria Math"/>
                            </a:rPr>
                            <m:t>𝑖</m:t>
                          </m:r>
                        </m:e>
                      </m:d>
                      <m:r>
                        <a:rPr lang="en-US" altLang="ko-KR" sz="1800" b="0" i="1">
                          <a:latin typeface="HY산B"/>
                          <a:sym typeface="Cambria Math"/>
                        </a:rPr>
                        <m:t>: </m:t>
                      </m:r>
                      <m:r>
                        <a:rPr lang="ko-KR" altLang="en-US" sz="1800" b="0" i="1">
                          <a:latin typeface="HY산B"/>
                          <a:sym typeface="Cambria Math"/>
                        </a:rPr>
                        <m:t>𝑖</m:t>
                      </m:r>
                      <m:r>
                        <a:rPr lang="ko-KR" altLang="en-US" sz="1800" b="0" i="0">
                          <a:latin typeface="HY산B"/>
                          <a:sym typeface="Cambria Math"/>
                        </a:rPr>
                        <m:t>가</m:t>
                      </m:r>
                      <m:r>
                        <a:rPr lang="ko-KR" altLang="en-US" sz="1800" b="0" i="0">
                          <a:latin typeface="HY산B"/>
                          <a:sym typeface="Cambria Math"/>
                        </a:rPr>
                        <m:t> </m:t>
                      </m:r>
                      <m:r>
                        <a:rPr lang="ko-KR" altLang="en-US" sz="1800" b="0" i="0">
                          <a:latin typeface="HY산B"/>
                          <a:sym typeface="Cambria Math"/>
                        </a:rPr>
                        <m:t>속하지</m:t>
                      </m:r>
                      <m:r>
                        <a:rPr lang="ko-KR" altLang="en-US" sz="1800" b="0" i="0">
                          <a:latin typeface="HY산B"/>
                          <a:sym typeface="Cambria Math"/>
                        </a:rPr>
                        <m:t> </m:t>
                      </m:r>
                      <m:r>
                        <a:rPr lang="ko-KR" altLang="en-US" sz="1800" b="0" i="0">
                          <a:latin typeface="HY산B"/>
                          <a:sym typeface="Cambria Math"/>
                        </a:rPr>
                        <m:t>않은</m:t>
                      </m:r>
                      <m:r>
                        <a:rPr lang="ko-KR" altLang="en-US" sz="1800" b="0" i="0">
                          <a:latin typeface="HY산B"/>
                          <a:sym typeface="Cambria Math"/>
                        </a:rPr>
                        <m:t> </m:t>
                      </m:r>
                      <m:r>
                        <a:rPr lang="ko-KR" altLang="en-US" sz="1800" b="0" i="0">
                          <a:latin typeface="HY산B"/>
                          <a:sym typeface="Cambria Math"/>
                        </a:rPr>
                        <m:t>군집의</m:t>
                      </m:r>
                      <m:r>
                        <a:rPr lang="ko-KR" altLang="en-US" sz="1800" b="0" i="0">
                          <a:latin typeface="HY산B"/>
                          <a:sym typeface="Cambria Math"/>
                        </a:rPr>
                        <m:t> </m:t>
                      </m:r>
                      <m:r>
                        <a:rPr lang="ko-KR" altLang="en-US" sz="1800" b="0" i="0">
                          <a:latin typeface="HY산B"/>
                          <a:sym typeface="Cambria Math"/>
                        </a:rPr>
                        <m:t>모든</m:t>
                      </m:r>
                      <m:r>
                        <a:rPr lang="ko-KR" altLang="en-US" sz="1800" b="0" i="0">
                          <a:latin typeface="HY산B"/>
                          <a:sym typeface="Cambria Math"/>
                        </a:rPr>
                        <m:t> </m:t>
                      </m:r>
                      <m:r>
                        <a:rPr lang="ko-KR" altLang="en-US" sz="1800" b="0" i="0">
                          <a:latin typeface="HY산B"/>
                          <a:sym typeface="Cambria Math"/>
                        </a:rPr>
                        <m:t>개체들과의</m:t>
                      </m:r>
                      <m:r>
                        <a:rPr lang="ko-KR" altLang="en-US" sz="1800" b="0" i="0">
                          <a:latin typeface="HY산B"/>
                          <a:sym typeface="Cambria Math"/>
                        </a:rPr>
                        <m:t> </m:t>
                      </m:r>
                      <m:r>
                        <a:rPr lang="ko-KR" altLang="en-US" sz="1800" b="0" i="0">
                          <a:latin typeface="HY산B"/>
                          <a:sym typeface="Cambria Math"/>
                        </a:rPr>
                        <m:t>평균</m:t>
                      </m:r>
                      <m:r>
                        <a:rPr lang="ko-KR" altLang="en-US" sz="1800" b="0" i="0">
                          <a:latin typeface="HY산B"/>
                          <a:sym typeface="Cambria Math"/>
                        </a:rPr>
                        <m:t> </m:t>
                      </m:r>
                      <m:r>
                        <a:rPr lang="ko-KR" altLang="en-US" sz="1800" b="0" i="0">
                          <a:latin typeface="HY산B"/>
                          <a:sym typeface="Cambria Math"/>
                        </a:rPr>
                        <m:t>거리</m:t>
                      </m:r>
                    </m:oMath>
                  </m:oMathPara>
                </a14:m>
                <a:endParaRPr lang="ko-KR" altLang="en-US" dirty="0">
                  <a:latin typeface="HY산B"/>
                </a:endParaRPr>
              </a:p>
              <a:p>
                <a:endParaRPr lang="ko-KR" altLang="en-US" dirty="0">
                  <a:latin typeface="HY산B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53EA13-EC9F-40C9-BE99-A7CCE5283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428" y="4085439"/>
                <a:ext cx="7055141" cy="9337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70969" y="3044280"/>
            <a:ext cx="1608133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 dirty="0">
                <a:latin typeface="a옛날목욕탕L"/>
                <a:ea typeface="a옛날목욕탕L"/>
              </a:rPr>
              <a:t>INDEX</a:t>
            </a:r>
            <a:endParaRPr lang="ko-KR" altLang="en-US" sz="4400" dirty="0">
              <a:latin typeface="a옛날목욕탕L"/>
              <a:ea typeface="a옛날목욕탕L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206241" y="2323769"/>
            <a:ext cx="63610" cy="221046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753517" y="2217867"/>
            <a:ext cx="2926250" cy="281461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571500" indent="-571500">
              <a:lnSpc>
                <a:spcPct val="150000"/>
              </a:lnSpc>
              <a:buAutoNum type="romanUcPeriod"/>
              <a:defRPr/>
            </a:pPr>
            <a:r>
              <a:rPr lang="en-US" altLang="ko-KR" sz="2000" dirty="0">
                <a:latin typeface="a옛날목욕탕L"/>
                <a:ea typeface="a옛날목욕탕L"/>
              </a:rPr>
              <a:t>Cluster Analysis </a:t>
            </a:r>
          </a:p>
          <a:p>
            <a:pPr marL="571500" indent="-571500">
              <a:lnSpc>
                <a:spcPct val="150000"/>
              </a:lnSpc>
              <a:buAutoNum type="romanUcPeriod"/>
              <a:defRPr/>
            </a:pPr>
            <a:r>
              <a:rPr kumimoji="0" lang="en-US" altLang="ko-KR" sz="2000" b="0" i="0" u="none" strike="noStrike" kern="1200" cap="none" spc="0" normalizeH="0" baseline="0" dirty="0">
                <a:solidFill>
                  <a:srgbClr val="000000"/>
                </a:solidFill>
                <a:latin typeface="a옛날목욕탕L"/>
                <a:ea typeface="a옛날목욕탕L"/>
              </a:rPr>
              <a:t>Clustering Method</a:t>
            </a:r>
          </a:p>
          <a:p>
            <a:pPr marL="571500" indent="-571500">
              <a:lnSpc>
                <a:spcPct val="150000"/>
              </a:lnSpc>
              <a:buAutoNum type="romanUcPeriod"/>
              <a:defRPr/>
            </a:pPr>
            <a:r>
              <a:rPr lang="en-US" altLang="ko-KR" sz="2000" dirty="0">
                <a:latin typeface="a옛날목욕탕L"/>
                <a:ea typeface="a옛날목욕탕L"/>
              </a:rPr>
              <a:t>Evaluation Measures</a:t>
            </a:r>
          </a:p>
          <a:p>
            <a:pPr marL="571500" indent="-571500">
              <a:lnSpc>
                <a:spcPct val="150000"/>
              </a:lnSpc>
              <a:buAutoNum type="romanUcPeriod"/>
              <a:defRPr/>
            </a:pPr>
            <a:r>
              <a:rPr lang="en-US" altLang="ko-KR" sz="2000" dirty="0">
                <a:solidFill>
                  <a:srgbClr val="000000"/>
                </a:solidFill>
                <a:latin typeface="a옛날목욕탕L"/>
                <a:ea typeface="a옛날목욕탕L"/>
              </a:rPr>
              <a:t>Simulation</a:t>
            </a:r>
          </a:p>
          <a:p>
            <a:pPr marL="571500" indent="-571500">
              <a:lnSpc>
                <a:spcPct val="150000"/>
              </a:lnSpc>
              <a:buAutoNum type="romanUcPeriod"/>
              <a:defRPr/>
            </a:pPr>
            <a:r>
              <a:rPr kumimoji="0" lang="en-US" altLang="ko-KR" sz="2000" b="0" i="0" u="none" strike="noStrike" kern="1200" cap="none" spc="0" normalizeH="0" baseline="0" dirty="0">
                <a:solidFill>
                  <a:srgbClr val="000000"/>
                </a:solidFill>
                <a:latin typeface="a옛날목욕탕L"/>
                <a:ea typeface="a옛날목욕탕L"/>
              </a:rPr>
              <a:t>Case Analysis</a:t>
            </a:r>
          </a:p>
          <a:p>
            <a:pPr marL="571500" indent="-571500">
              <a:lnSpc>
                <a:spcPct val="150000"/>
              </a:lnSpc>
              <a:buAutoNum type="romanUcPeriod"/>
              <a:defRPr/>
            </a:pPr>
            <a:endParaRPr lang="en-US" altLang="ko-KR" sz="2000" dirty="0">
              <a:latin typeface="a옛날목욕탕L"/>
              <a:ea typeface="a옛날목욕탕L"/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6949440" y="6077850"/>
            <a:ext cx="1871025" cy="388568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ko-KR" sz="1400">
                <a:solidFill>
                  <a:schemeClr val="bg1">
                    <a:lumMod val="95000"/>
                  </a:schemeClr>
                </a:solidFill>
                <a:latin typeface="210 맨발의청춘 L"/>
                <a:ea typeface="210 맨발의청춘 L"/>
              </a:rPr>
              <a:t>2016 ppt by </a:t>
            </a:r>
            <a:r>
              <a:rPr lang="ko-KR" altLang="en-US" sz="1400">
                <a:solidFill>
                  <a:schemeClr val="bg1">
                    <a:lumMod val="95000"/>
                  </a:schemeClr>
                </a:solidFill>
              </a:rPr>
              <a:t>ⓒ </a:t>
            </a:r>
            <a:r>
              <a:rPr lang="ko-KR" altLang="en-US" sz="1400">
                <a:solidFill>
                  <a:schemeClr val="bg1">
                    <a:lumMod val="95000"/>
                  </a:schemeClr>
                </a:solidFill>
                <a:latin typeface="210 맨발의청춘 L"/>
                <a:ea typeface="210 맨발의청춘 L"/>
              </a:rPr>
              <a:t>유비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0357" y="473376"/>
            <a:ext cx="8355563" cy="572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latin typeface="a옛날목욕탕L"/>
                <a:ea typeface="a옛날목욕탕L"/>
              </a:rPr>
              <a:t>III. Evaluation Measures : Silhouette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01280" y="1523909"/>
            <a:ext cx="7941439" cy="40745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838132" y="1383782"/>
            <a:ext cx="301558" cy="5764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latin typeface="a옛날목욕탕L"/>
                <a:ea typeface="a옛날목욕탕L"/>
              </a:rPr>
              <a:t> </a:t>
            </a:r>
            <a:endParaRPr lang="ko-KR" altLang="en-US" sz="3200">
              <a:latin typeface="a옛날목욕탕L"/>
              <a:ea typeface="a옛날목욕탕L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772582" y="3668606"/>
            <a:ext cx="7598836" cy="1120564"/>
          </a:xfrm>
          <a:prstGeom prst="rect">
            <a:avLst/>
          </a:prstGeom>
          <a:ln w="28575">
            <a:solidFill>
              <a:srgbClr val="FF0000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700" b="0" i="0" u="none" strike="noStrike" kern="1200" cap="none" spc="0" normalizeH="0" baseline="0" dirty="0">
                <a:solidFill>
                  <a:srgbClr val="000000"/>
                </a:solidFill>
                <a:latin typeface="HY산B"/>
                <a:ea typeface="HY산B"/>
              </a:rPr>
              <a:t>→ 개체가 적절한 군집에 배치되었는지 측정하는 신뢰도</a:t>
            </a:r>
          </a:p>
          <a:p>
            <a:pPr marL="0" indent="0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700" b="0" i="0" u="none" strike="noStrike" kern="1200" cap="none" spc="0" normalizeH="0" baseline="0" dirty="0">
              <a:solidFill>
                <a:srgbClr val="000000"/>
              </a:solidFill>
              <a:latin typeface="HY산B"/>
              <a:ea typeface="HY산B"/>
            </a:endParaRPr>
          </a:p>
          <a:p>
            <a:pPr marL="0" indent="0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700" b="0" i="0" u="none" strike="noStrike" kern="1200" cap="none" spc="0" normalizeH="0" baseline="0" dirty="0">
                <a:solidFill>
                  <a:srgbClr val="000000"/>
                </a:solidFill>
                <a:latin typeface="HY산B"/>
                <a:ea typeface="HY산B"/>
              </a:rPr>
              <a:t>각 개체가 적절하게 배치될수록 </a:t>
            </a:r>
            <a:r>
              <a:rPr kumimoji="0" lang="en-US" altLang="ko-KR" sz="1700" b="0" i="0" u="none" strike="noStrike" kern="1200" cap="none" spc="0" normalizeH="0" baseline="0" dirty="0">
                <a:solidFill>
                  <a:srgbClr val="000000"/>
                </a:solidFill>
                <a:latin typeface="HY산B"/>
                <a:ea typeface="HY산B"/>
              </a:rPr>
              <a:t>1</a:t>
            </a:r>
            <a:r>
              <a:rPr kumimoji="0" lang="ko-KR" altLang="en-US" sz="1700" b="0" i="0" u="none" strike="noStrike" kern="1200" cap="none" spc="0" normalizeH="0" baseline="0" dirty="0">
                <a:solidFill>
                  <a:srgbClr val="000000"/>
                </a:solidFill>
                <a:latin typeface="HY산B"/>
                <a:ea typeface="HY산B"/>
              </a:rPr>
              <a:t>에 가깝고 그렇지 않을수록 </a:t>
            </a:r>
            <a:r>
              <a:rPr kumimoji="0" lang="en-US" altLang="ko-KR" sz="1700" b="0" i="0" u="none" strike="noStrike" kern="1200" cap="none" spc="0" normalizeH="0" baseline="0" dirty="0">
                <a:solidFill>
                  <a:srgbClr val="000000"/>
                </a:solidFill>
                <a:latin typeface="HY산B"/>
                <a:ea typeface="HY산B"/>
              </a:rPr>
              <a:t>-1</a:t>
            </a:r>
            <a:r>
              <a:rPr kumimoji="0" lang="ko-KR" altLang="en-US" sz="1700" b="0" i="0" u="none" strike="noStrike" kern="1200" cap="none" spc="0" normalizeH="0" baseline="0" dirty="0">
                <a:solidFill>
                  <a:srgbClr val="000000"/>
                </a:solidFill>
                <a:latin typeface="HY산B"/>
                <a:ea typeface="HY산B"/>
              </a:rPr>
              <a:t>에 가깝다</a:t>
            </a:r>
            <a:r>
              <a:rPr kumimoji="0" lang="en-US" altLang="ko-KR" sz="1700" b="0" i="0" u="none" strike="noStrike" kern="1200" cap="none" spc="0" normalizeH="0" baseline="0" dirty="0">
                <a:solidFill>
                  <a:srgbClr val="000000"/>
                </a:solidFill>
                <a:latin typeface="HY산B"/>
                <a:ea typeface="HY산B"/>
              </a:rPr>
              <a:t>.</a:t>
            </a:r>
          </a:p>
          <a:p>
            <a:pPr marL="0" indent="0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700" b="0" i="0" u="none" strike="noStrike" kern="1200" cap="none" spc="0" normalizeH="0" baseline="0" dirty="0">
                <a:solidFill>
                  <a:srgbClr val="000000"/>
                </a:solidFill>
                <a:latin typeface="HY산B"/>
                <a:ea typeface="HY산B"/>
              </a:rPr>
              <a:t>→ </a:t>
            </a:r>
            <a:r>
              <a:rPr kumimoji="0" lang="en-US" altLang="ko-KR" sz="1700" b="0" i="0" u="none" strike="noStrike" kern="1200" cap="none" spc="0" normalizeH="0" baseline="0" dirty="0">
                <a:solidFill>
                  <a:srgbClr val="000000"/>
                </a:solidFill>
                <a:latin typeface="HY산B"/>
                <a:ea typeface="HY산B"/>
              </a:rPr>
              <a:t>Silhouette </a:t>
            </a:r>
            <a:r>
              <a:rPr kumimoji="0" lang="ko-KR" altLang="en-US" sz="1700" b="0" i="0" u="none" strike="noStrike" kern="1200" cap="none" spc="0" normalizeH="0" baseline="0" dirty="0">
                <a:solidFill>
                  <a:srgbClr val="000000"/>
                </a:solidFill>
                <a:latin typeface="HY산B"/>
                <a:ea typeface="HY산B"/>
              </a:rPr>
              <a:t>지수가 최대일 때 군집의 수가 최적의 군집 수이다</a:t>
            </a:r>
            <a:r>
              <a:rPr kumimoji="0" lang="en-US" altLang="ko-KR" sz="1700" b="0" i="0" u="none" strike="noStrike" kern="1200" cap="none" spc="0" normalizeH="0" baseline="0" dirty="0">
                <a:solidFill>
                  <a:srgbClr val="000000"/>
                </a:solidFill>
                <a:latin typeface="HY산B"/>
                <a:ea typeface="HY산B"/>
              </a:rPr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5293B02-4317-4A9F-8E0B-D31D49194DC8}"/>
                  </a:ext>
                </a:extLst>
              </p:cNvPr>
              <p:cNvSpPr txBox="1"/>
              <p:nvPr/>
            </p:nvSpPr>
            <p:spPr>
              <a:xfrm>
                <a:off x="1010873" y="1902940"/>
                <a:ext cx="7122253" cy="9124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ar-AE" sz="1800" b="0" i="1" smtClean="0">
                          <a:latin typeface="Cambria Math"/>
                          <a:sym typeface="Cambria Math"/>
                        </a:rPr>
                        <m:t>𝑆𝑖𝑙</m:t>
                      </m:r>
                      <m:r>
                        <a:rPr lang="ar-AE" altLang="ko-KR" sz="1800" b="0" i="1">
                          <a:latin typeface="Cambria Math"/>
                          <a:sym typeface="Cambria Math"/>
                        </a:rPr>
                        <m:t>h</m:t>
                      </m:r>
                      <m:r>
                        <a:rPr lang="ko-KR" altLang="ar-AE" sz="1800" b="0" i="1">
                          <a:latin typeface="Cambria Math"/>
                          <a:sym typeface="Cambria Math"/>
                        </a:rPr>
                        <m:t>𝑜𝑢𝑒𝑡𝑡𝑒</m:t>
                      </m:r>
                      <m:r>
                        <a:rPr lang="ar-AE" altLang="ko-KR" sz="1800" b="0" i="1">
                          <a:latin typeface="Cambria Math"/>
                          <a:sym typeface="Cambria Math"/>
                        </a:rPr>
                        <m:t>=</m:t>
                      </m:r>
                      <m:f>
                        <m:fPr>
                          <m:ctrlPr>
                            <a:rPr lang="ar-AE" altLang="ko-KR" sz="1800" b="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ar-AE" altLang="ko-KR" sz="1800" b="0" i="1">
                                  <a:latin typeface="Cambria Math" panose="02040503050406030204" pitchFamily="18" charset="0"/>
                                  <a:sym typeface="Cambria Math"/>
                                </a:rPr>
                              </m:ctrlPr>
                            </m:naryPr>
                            <m:sub>
                              <m:r>
                                <a:rPr lang="ko-KR" altLang="ar-AE" sz="1800" b="0" i="1">
                                  <a:latin typeface="Cambria Math"/>
                                  <a:sym typeface="Cambria Math"/>
                                </a:rPr>
                                <m:t>𝑖</m:t>
                              </m:r>
                              <m:r>
                                <a:rPr lang="ar-AE" altLang="ko-KR" sz="1800" b="0" i="1">
                                  <a:latin typeface="Cambria Math"/>
                                  <a:sym typeface="Cambria Math"/>
                                </a:rPr>
                                <m:t>=</m:t>
                              </m:r>
                              <m:r>
                                <a:rPr lang="ar-AE" altLang="ko-KR" sz="1800" b="0" i="1">
                                  <a:latin typeface="Cambria Math"/>
                                  <a:sym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ko-KR" altLang="ar-AE" sz="1800" b="0" i="1">
                                  <a:latin typeface="Cambria Math"/>
                                  <a:sym typeface="Cambria Math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ko-KR" altLang="ar-AE" sz="1800" b="0" i="1">
                                  <a:latin typeface="Cambria Math"/>
                                  <a:sym typeface="Cambria Math"/>
                                </a:rPr>
                                <m:t>𝑆</m:t>
                              </m:r>
                              <m:r>
                                <a:rPr lang="ar-AE" altLang="ko-KR" sz="1800" b="0" i="1">
                                  <a:latin typeface="Cambria Math"/>
                                  <a:sym typeface="Cambria Math"/>
                                </a:rPr>
                                <m:t>(</m:t>
                              </m:r>
                              <m:r>
                                <a:rPr lang="ko-KR" altLang="ar-AE" sz="1800" b="0" i="1">
                                  <a:latin typeface="Cambria Math"/>
                                  <a:sym typeface="Cambria Math"/>
                                </a:rPr>
                                <m:t>𝑖</m:t>
                              </m:r>
                              <m:r>
                                <a:rPr lang="ar-AE" altLang="ko-KR" sz="1800" b="0" i="1">
                                  <a:latin typeface="Cambria Math"/>
                                  <a:sym typeface="Cambria Math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>
                            <a:rPr lang="ko-KR" altLang="ar-AE" sz="1800" b="0" i="1">
                              <a:latin typeface="Cambria Math"/>
                              <a:sym typeface="Cambria Math"/>
                            </a:rPr>
                            <m:t>𝑛</m:t>
                          </m:r>
                        </m:den>
                      </m:f>
                      <m:r>
                        <a:rPr lang="ar-AE" altLang="ko-KR" sz="1800" b="0" i="1">
                          <a:latin typeface="Cambria Math"/>
                          <a:sym typeface="Cambria Math"/>
                        </a:rPr>
                        <m:t>, </m:t>
                      </m:r>
                      <m:r>
                        <a:rPr lang="ko-KR" altLang="ar-AE" sz="1800" b="0" i="1">
                          <a:latin typeface="Cambria Math"/>
                          <a:sym typeface="Cambria Math"/>
                        </a:rPr>
                        <m:t>𝑆𝑖𝑙</m:t>
                      </m:r>
                      <m:r>
                        <a:rPr lang="ar-AE" altLang="ko-KR" sz="1800" b="0" i="1">
                          <a:latin typeface="Cambria Math"/>
                          <a:sym typeface="Cambria Math"/>
                        </a:rPr>
                        <m:t>h</m:t>
                      </m:r>
                      <m:r>
                        <a:rPr lang="ko-KR" altLang="ar-AE" sz="1800" b="0" i="1">
                          <a:latin typeface="Cambria Math"/>
                          <a:sym typeface="Cambria Math"/>
                        </a:rPr>
                        <m:t>𝑜𝑢𝑒𝑡𝑡𝑒</m:t>
                      </m:r>
                      <m:r>
                        <a:rPr lang="ko-KR" altLang="ar-AE" sz="1800" b="0" i="1">
                          <a:latin typeface="Cambria Math"/>
                          <a:sym typeface="Cambria Math"/>
                        </a:rPr>
                        <m:t>∈[−</m:t>
                      </m:r>
                      <m:r>
                        <a:rPr lang="ar-AE" altLang="ko-KR" sz="1800" b="0" i="1">
                          <a:latin typeface="Cambria Math"/>
                          <a:sym typeface="Cambria Math"/>
                        </a:rPr>
                        <m:t>1</m:t>
                      </m:r>
                      <m:r>
                        <a:rPr lang="ar-AE" altLang="ko-KR" sz="1800" b="0" i="1">
                          <a:latin typeface="Cambria Math"/>
                          <a:sym typeface="Cambria Math"/>
                        </a:rPr>
                        <m:t>, </m:t>
                      </m:r>
                      <m:r>
                        <a:rPr lang="ar-AE" altLang="ko-KR" sz="1800" b="0" i="1">
                          <a:latin typeface="Cambria Math"/>
                          <a:sym typeface="Cambria Math"/>
                        </a:rPr>
                        <m:t>1</m:t>
                      </m:r>
                      <m:r>
                        <a:rPr lang="ar-AE" altLang="ko-KR" sz="1800" b="0" i="1">
                          <a:latin typeface="Cambria Math"/>
                          <a:sym typeface="Cambria Math"/>
                        </a:rPr>
                        <m:t>]</m:t>
                      </m:r>
                    </m:oMath>
                  </m:oMathPara>
                </a14:m>
                <a:endParaRPr lang="ar-AE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5293B02-4317-4A9F-8E0B-D31D49194D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873" y="1902940"/>
                <a:ext cx="7122253" cy="9124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 xmlns:a14="http://schemas.microsoft.com/office/drawing/2010/main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0357" y="473376"/>
            <a:ext cx="8355563" cy="572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dirty="0">
                <a:latin typeface="a옛날목욕탕L"/>
                <a:ea typeface="a옛날목욕탕L"/>
              </a:rPr>
              <a:t>III. Evaluation Measures : Dunn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01280" y="1523909"/>
            <a:ext cx="7941439" cy="40745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838132" y="1383782"/>
            <a:ext cx="301558" cy="5764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latin typeface="a옛날목욕탕L"/>
                <a:ea typeface="a옛날목욕탕L"/>
              </a:rPr>
              <a:t> </a:t>
            </a:r>
            <a:endParaRPr lang="ko-KR" altLang="en-US" sz="3200">
              <a:latin typeface="a옛날목욕탕L"/>
              <a:ea typeface="a옛날목욕탕L"/>
            </a:endParaRPr>
          </a:p>
        </p:txBody>
      </p:sp>
      <p:sp>
        <p:nvSpPr>
          <p:cNvPr id="9" name="자유형: 도형 8"/>
          <p:cNvSpPr>
            <a:spLocks noResize="1" noChangeShapeType="1" noTextEdit="1"/>
          </p:cNvSpPr>
          <p:nvPr/>
        </p:nvSpPr>
        <p:spPr>
          <a:xfrm>
            <a:off x="669005" y="1637393"/>
            <a:ext cx="4114800" cy="155257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</p:spPr>
        <p:txBody>
          <a:bodyPr/>
          <a:lstStyle/>
          <a:p>
            <a:pPr algn="l"/>
            <a:endParaRPr dirty="0"/>
          </a:p>
        </p:txBody>
      </p:sp>
      <p:sp>
        <p:nvSpPr>
          <p:cNvPr id="14" name="TextBox 6"/>
          <p:cNvSpPr txBox="1"/>
          <p:nvPr/>
        </p:nvSpPr>
        <p:spPr>
          <a:xfrm>
            <a:off x="772582" y="4748106"/>
            <a:ext cx="7598836" cy="345864"/>
          </a:xfrm>
          <a:prstGeom prst="rect">
            <a:avLst/>
          </a:prstGeom>
          <a:ln w="28575">
            <a:solidFill>
              <a:srgbClr val="FF0000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700" b="0" i="0" u="none" strike="noStrike" kern="1200" cap="none" spc="0" normalizeH="0" baseline="0" dirty="0">
                <a:solidFill>
                  <a:srgbClr val="000000"/>
                </a:solidFill>
                <a:latin typeface="HY산B"/>
                <a:ea typeface="HY산B"/>
              </a:rPr>
              <a:t>→ </a:t>
            </a:r>
            <a:r>
              <a:rPr kumimoji="0" lang="en-US" altLang="ko-KR" sz="1700" b="0" i="0" u="none" strike="noStrike" kern="1200" cap="none" spc="0" normalizeH="0" baseline="0" dirty="0">
                <a:solidFill>
                  <a:srgbClr val="000000"/>
                </a:solidFill>
                <a:latin typeface="HY산B"/>
                <a:ea typeface="HY산B"/>
              </a:rPr>
              <a:t>Dunn</a:t>
            </a:r>
            <a:r>
              <a:rPr kumimoji="0" lang="ko-KR" altLang="en-US" sz="1700" b="0" i="0" u="none" strike="noStrike" kern="1200" cap="none" spc="0" normalizeH="0" baseline="0" dirty="0">
                <a:solidFill>
                  <a:srgbClr val="000000"/>
                </a:solidFill>
                <a:latin typeface="HY산B"/>
                <a:ea typeface="HY산B"/>
              </a:rPr>
              <a:t> 지수가 최대일 때 군집의 개수가 최적의 군집 개수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84F0C4-C2F5-4E79-80EC-0CD3FC6CFEAA}"/>
                  </a:ext>
                </a:extLst>
              </p:cNvPr>
              <p:cNvSpPr txBox="1"/>
              <p:nvPr/>
            </p:nvSpPr>
            <p:spPr>
              <a:xfrm>
                <a:off x="964462" y="3283657"/>
                <a:ext cx="7507352" cy="685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en-US" sz="1800" b="0" i="1" smtClean="0">
                          <a:latin typeface="Cambria Math"/>
                          <a:sym typeface="Cambria Math"/>
                        </a:rPr>
                        <m:t>𝑑</m:t>
                      </m:r>
                      <m:r>
                        <a:rPr lang="en-US" altLang="ko-KR" sz="1800" b="0" i="1">
                          <a:latin typeface="Cambria Math"/>
                          <a:sym typeface="Cambria Math"/>
                        </a:rPr>
                        <m:t>(</m:t>
                      </m:r>
                      <m:sSub>
                        <m:sSubPr>
                          <m:ctrlPr>
                            <a:rPr lang="ko-KR" altLang="en-US" sz="1800" b="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bPr>
                        <m:e>
                          <m:r>
                            <a:rPr lang="ko-KR" altLang="en-US" sz="1800" b="0" i="1">
                              <a:latin typeface="Cambria Math"/>
                              <a:sym typeface="Cambria Math"/>
                            </a:rPr>
                            <m:t>𝐶</m:t>
                          </m:r>
                        </m:e>
                        <m:sub>
                          <m:r>
                            <a:rPr lang="ko-KR" altLang="en-US" sz="1800" b="0" i="1">
                              <a:latin typeface="Cambria Math"/>
                              <a:sym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ko-KR" sz="1800" b="0" i="1">
                          <a:latin typeface="Cambria Math"/>
                          <a:sym typeface="Cambria Math"/>
                        </a:rPr>
                        <m:t>, </m:t>
                      </m:r>
                      <m:sSub>
                        <m:sSubPr>
                          <m:ctrlPr>
                            <a:rPr lang="ko-KR" altLang="en-US" sz="1800" b="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bPr>
                        <m:e>
                          <m:r>
                            <a:rPr lang="ko-KR" altLang="en-US" sz="1800" b="0" i="1">
                              <a:latin typeface="Cambria Math"/>
                              <a:sym typeface="Cambria Math"/>
                            </a:rPr>
                            <m:t>𝐶</m:t>
                          </m:r>
                        </m:e>
                        <m:sub>
                          <m:r>
                            <a:rPr lang="ko-KR" altLang="en-US" sz="1800" b="0" i="1">
                              <a:latin typeface="Cambria Math"/>
                              <a:sym typeface="Cambria Math"/>
                            </a:rPr>
                            <m:t>𝑗</m:t>
                          </m:r>
                        </m:sub>
                      </m:sSub>
                      <m:r>
                        <a:rPr lang="en-US" altLang="ko-KR" sz="1800" b="0" i="1">
                          <a:latin typeface="Cambria Math"/>
                          <a:sym typeface="Cambria Math"/>
                        </a:rPr>
                        <m:t>): </m:t>
                      </m:r>
                      <m:r>
                        <a:rPr lang="ko-KR" altLang="en-US" sz="1800" b="0" i="0">
                          <a:latin typeface="Cambria Math"/>
                          <a:sym typeface="Cambria Math"/>
                        </a:rPr>
                        <m:t>군집</m:t>
                      </m:r>
                      <m:r>
                        <a:rPr lang="ko-KR" altLang="en-US" sz="1800" b="0" i="0">
                          <a:latin typeface="Cambria Math"/>
                          <a:sym typeface="Cambria Math"/>
                        </a:rPr>
                        <m:t> </m:t>
                      </m:r>
                      <m:sSub>
                        <m:sSubPr>
                          <m:ctrlPr>
                            <a:rPr lang="ko-KR" altLang="en-US" sz="1800" b="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bPr>
                        <m:e>
                          <m:r>
                            <a:rPr lang="ko-KR" altLang="en-US" sz="1800" b="0" i="1">
                              <a:latin typeface="Cambria Math"/>
                              <a:sym typeface="Cambria Math"/>
                            </a:rPr>
                            <m:t>𝐶</m:t>
                          </m:r>
                        </m:e>
                        <m:sub>
                          <m:r>
                            <a:rPr lang="ko-KR" altLang="en-US" sz="1800" b="0" i="1">
                              <a:latin typeface="Cambria Math"/>
                              <a:sym typeface="Cambria Math"/>
                            </a:rPr>
                            <m:t>𝑖</m:t>
                          </m:r>
                        </m:sub>
                      </m:sSub>
                      <m:r>
                        <a:rPr lang="ko-KR" altLang="en-US" sz="1800" b="0" i="0">
                          <a:latin typeface="Cambria Math"/>
                          <a:sym typeface="Cambria Math"/>
                        </a:rPr>
                        <m:t>와</m:t>
                      </m:r>
                      <m:r>
                        <a:rPr lang="ko-KR" altLang="en-US" sz="1800" b="0" i="0">
                          <a:latin typeface="Cambria Math"/>
                          <a:sym typeface="Cambria Math"/>
                        </a:rPr>
                        <m:t> </m:t>
                      </m:r>
                      <m:sSub>
                        <m:sSubPr>
                          <m:ctrlPr>
                            <a:rPr lang="ko-KR" altLang="en-US" sz="1800" b="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bPr>
                        <m:e>
                          <m:r>
                            <a:rPr lang="ko-KR" altLang="en-US" sz="1800" b="0" i="1">
                              <a:latin typeface="Cambria Math"/>
                              <a:sym typeface="Cambria Math"/>
                            </a:rPr>
                            <m:t>𝐶</m:t>
                          </m:r>
                        </m:e>
                        <m:sub>
                          <m:r>
                            <a:rPr lang="ko-KR" altLang="en-US" sz="1800" b="0" i="1">
                              <a:latin typeface="Cambria Math"/>
                              <a:sym typeface="Cambria Math"/>
                            </a:rPr>
                            <m:t>𝑗</m:t>
                          </m:r>
                        </m:sub>
                      </m:sSub>
                      <m:r>
                        <a:rPr lang="ko-KR" altLang="en-US" sz="1800" b="0" i="0">
                          <a:latin typeface="Cambria Math"/>
                          <a:sym typeface="Cambria Math"/>
                        </a:rPr>
                        <m:t>내</m:t>
                      </m:r>
                      <m:r>
                        <a:rPr lang="ko-KR" altLang="en-US" sz="1800" b="0" i="0">
                          <a:latin typeface="Cambria Math"/>
                          <a:sym typeface="Cambria Math"/>
                        </a:rPr>
                        <m:t> </m:t>
                      </m:r>
                      <m:r>
                        <a:rPr lang="ko-KR" altLang="en-US" sz="1800" b="0" i="0">
                          <a:latin typeface="Cambria Math"/>
                          <a:sym typeface="Cambria Math"/>
                        </a:rPr>
                        <m:t>속해</m:t>
                      </m:r>
                      <m:r>
                        <a:rPr lang="ko-KR" altLang="en-US" sz="1800" b="0" i="0">
                          <a:latin typeface="Cambria Math"/>
                          <a:sym typeface="Cambria Math"/>
                        </a:rPr>
                        <m:t> </m:t>
                      </m:r>
                      <m:r>
                        <a:rPr lang="ko-KR" altLang="en-US" sz="1800" b="0" i="0">
                          <a:latin typeface="Cambria Math"/>
                          <a:sym typeface="Cambria Math"/>
                        </a:rPr>
                        <m:t>있는</m:t>
                      </m:r>
                      <m:r>
                        <a:rPr lang="ko-KR" altLang="en-US" sz="1800" b="0" i="0">
                          <a:latin typeface="Cambria Math"/>
                          <a:sym typeface="Cambria Math"/>
                        </a:rPr>
                        <m:t> </m:t>
                      </m:r>
                      <m:r>
                        <a:rPr lang="ko-KR" altLang="en-US" sz="1800" b="0" i="0">
                          <a:latin typeface="Cambria Math"/>
                          <a:sym typeface="Cambria Math"/>
                        </a:rPr>
                        <m:t>개체</m:t>
                      </m:r>
                      <m:r>
                        <a:rPr lang="ko-KR" altLang="en-US" sz="1800" b="0" i="0">
                          <a:latin typeface="Cambria Math"/>
                          <a:sym typeface="Cambria Math"/>
                        </a:rPr>
                        <m:t> </m:t>
                      </m:r>
                      <m:r>
                        <a:rPr lang="ko-KR" altLang="en-US" sz="1800" b="0" i="0">
                          <a:latin typeface="Cambria Math"/>
                          <a:sym typeface="Cambria Math"/>
                        </a:rPr>
                        <m:t>간</m:t>
                      </m:r>
                      <m:r>
                        <a:rPr lang="ko-KR" altLang="en-US" sz="1800" b="0" i="0">
                          <a:latin typeface="Cambria Math"/>
                          <a:sym typeface="Cambria Math"/>
                        </a:rPr>
                        <m:t> </m:t>
                      </m:r>
                      <m:r>
                        <a:rPr lang="ko-KR" altLang="en-US" sz="1800" b="0" i="0">
                          <a:latin typeface="Cambria Math"/>
                          <a:sym typeface="Cambria Math"/>
                        </a:rPr>
                        <m:t>가장</m:t>
                      </m:r>
                      <m:r>
                        <a:rPr lang="ko-KR" altLang="en-US" sz="1800" b="0" i="0">
                          <a:latin typeface="Cambria Math"/>
                          <a:sym typeface="Cambria Math"/>
                        </a:rPr>
                        <m:t> </m:t>
                      </m:r>
                      <m:r>
                        <a:rPr lang="ko-KR" altLang="en-US" sz="1800" b="0" i="0">
                          <a:latin typeface="Cambria Math"/>
                          <a:sym typeface="Cambria Math"/>
                        </a:rPr>
                        <m:t>작은</m:t>
                      </m:r>
                      <m:r>
                        <a:rPr lang="ko-KR" altLang="en-US" sz="1800" b="0" i="0">
                          <a:latin typeface="Cambria Math"/>
                          <a:sym typeface="Cambria Math"/>
                        </a:rPr>
                        <m:t> </m:t>
                      </m:r>
                      <m:r>
                        <a:rPr lang="ko-KR" altLang="en-US" sz="1800" b="0" i="0">
                          <a:latin typeface="Cambria Math"/>
                          <a:sym typeface="Cambria Math"/>
                        </a:rPr>
                        <m:t>거리</m:t>
                      </m:r>
                    </m:oMath>
                  </m:oMathPara>
                </a14:m>
                <a:endParaRPr lang="ko-KR" altLang="en-US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en-US" sz="1800" b="0" i="0">
                          <a:latin typeface="Cambria Math"/>
                          <a:sym typeface="Cambria Math"/>
                        </a:rPr>
                        <m:t>𝑑𝑖𝑎𝑚</m:t>
                      </m:r>
                      <m:r>
                        <a:rPr lang="en-US" altLang="ko-KR" sz="1800" b="0" i="0">
                          <a:latin typeface="Cambria Math"/>
                          <a:sym typeface="Cambria Math"/>
                        </a:rPr>
                        <m:t>(</m:t>
                      </m:r>
                      <m:sSub>
                        <m:sSubPr>
                          <m:ctrlPr>
                            <a:rPr lang="ko-KR" altLang="en-US" sz="1800" b="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bPr>
                        <m:e>
                          <m:r>
                            <a:rPr lang="ko-KR" altLang="en-US" sz="1800" b="0" i="1">
                              <a:latin typeface="Cambria Math"/>
                              <a:sym typeface="Cambria Math"/>
                            </a:rPr>
                            <m:t>𝐶</m:t>
                          </m:r>
                        </m:e>
                        <m:sub>
                          <m:r>
                            <a:rPr lang="ko-KR" altLang="en-US" sz="1800" b="0" i="1">
                              <a:latin typeface="Cambria Math"/>
                              <a:sym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ko-KR" sz="1800" b="0" i="1">
                          <a:latin typeface="Cambria Math"/>
                          <a:sym typeface="Cambria Math"/>
                        </a:rPr>
                        <m:t>):</m:t>
                      </m:r>
                      <m:r>
                        <a:rPr lang="ko-KR" altLang="en-US" sz="1800" i="1">
                          <a:latin typeface="Cambria Math" panose="02040503050406030204" pitchFamily="18" charset="0"/>
                          <a:sym typeface="Cambria Math"/>
                        </a:rPr>
                        <m:t>군</m:t>
                      </m:r>
                      <m:r>
                        <a:rPr lang="ko-KR" altLang="en-US" sz="1800" b="0" i="0">
                          <a:latin typeface="Cambria Math"/>
                          <a:sym typeface="Cambria Math"/>
                        </a:rPr>
                        <m:t>집</m:t>
                      </m:r>
                      <m:r>
                        <a:rPr lang="ko-KR" altLang="en-US" sz="1800" b="0" i="0">
                          <a:latin typeface="Cambria Math"/>
                          <a:sym typeface="Cambria Math"/>
                        </a:rPr>
                        <m:t> </m:t>
                      </m:r>
                      <m:sSub>
                        <m:sSubPr>
                          <m:ctrlPr>
                            <a:rPr lang="ko-KR" altLang="en-US" sz="1800" b="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bPr>
                        <m:e>
                          <m:r>
                            <a:rPr lang="ko-KR" altLang="en-US" sz="1800" b="0" i="1">
                              <a:latin typeface="Cambria Math"/>
                              <a:sym typeface="Cambria Math"/>
                            </a:rPr>
                            <m:t>𝐶</m:t>
                          </m:r>
                        </m:e>
                        <m:sub>
                          <m:r>
                            <a:rPr lang="ko-KR" altLang="en-US" sz="1800" b="0" i="1">
                              <a:latin typeface="Cambria Math"/>
                              <a:sym typeface="Cambria Math"/>
                            </a:rPr>
                            <m:t>𝑘</m:t>
                          </m:r>
                        </m:sub>
                      </m:sSub>
                      <m:r>
                        <a:rPr lang="ko-KR" altLang="en-US" sz="1800" b="0" i="0">
                          <a:latin typeface="Cambria Math"/>
                          <a:sym typeface="Cambria Math"/>
                        </a:rPr>
                        <m:t>에서</m:t>
                      </m:r>
                      <m:r>
                        <a:rPr lang="ko-KR" altLang="en-US" sz="1800" b="0" i="0">
                          <a:latin typeface="Cambria Math"/>
                          <a:sym typeface="Cambria Math"/>
                        </a:rPr>
                        <m:t> </m:t>
                      </m:r>
                      <m:r>
                        <a:rPr lang="ko-KR" altLang="en-US" sz="1800" b="0" i="0">
                          <a:latin typeface="Cambria Math"/>
                          <a:sym typeface="Cambria Math"/>
                        </a:rPr>
                        <m:t>가장</m:t>
                      </m:r>
                      <m:r>
                        <a:rPr lang="ko-KR" altLang="en-US" sz="1800" b="0" i="0">
                          <a:latin typeface="Cambria Math"/>
                          <a:sym typeface="Cambria Math"/>
                        </a:rPr>
                        <m:t> </m:t>
                      </m:r>
                      <m:r>
                        <a:rPr lang="ko-KR" altLang="en-US" sz="1800" b="0" i="0">
                          <a:latin typeface="Cambria Math"/>
                          <a:sym typeface="Cambria Math"/>
                        </a:rPr>
                        <m:t>큰</m:t>
                      </m:r>
                      <m:r>
                        <a:rPr lang="ko-KR" altLang="en-US" sz="1800" b="0" i="0">
                          <a:latin typeface="Cambria Math"/>
                          <a:sym typeface="Cambria Math"/>
                        </a:rPr>
                        <m:t> </m:t>
                      </m:r>
                      <m:r>
                        <a:rPr lang="ko-KR" altLang="en-US" sz="1800" b="0" i="0">
                          <a:latin typeface="Cambria Math"/>
                          <a:sym typeface="Cambria Math"/>
                        </a:rPr>
                        <m:t>두</m:t>
                      </m:r>
                      <m:r>
                        <a:rPr lang="ko-KR" altLang="en-US" sz="1800" b="0" i="0">
                          <a:latin typeface="Cambria Math"/>
                          <a:sym typeface="Cambria Math"/>
                        </a:rPr>
                        <m:t> </m:t>
                      </m:r>
                      <m:r>
                        <a:rPr lang="ko-KR" altLang="en-US" sz="1800" b="0" i="0">
                          <a:latin typeface="Cambria Math"/>
                          <a:sym typeface="Cambria Math"/>
                        </a:rPr>
                        <m:t>개체간</m:t>
                      </m:r>
                      <m:r>
                        <a:rPr lang="ko-KR" altLang="en-US" sz="1800" b="0" i="0">
                          <a:latin typeface="Cambria Math"/>
                          <a:sym typeface="Cambria Math"/>
                        </a:rPr>
                        <m:t> </m:t>
                      </m:r>
                      <m:r>
                        <a:rPr lang="ko-KR" altLang="en-US" sz="1800" b="0" i="0">
                          <a:latin typeface="Cambria Math"/>
                          <a:sym typeface="Cambria Math"/>
                        </a:rPr>
                        <m:t>거리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84F0C4-C2F5-4E79-80EC-0CD3FC6CF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462" y="3283657"/>
                <a:ext cx="7507352" cy="685380"/>
              </a:xfrm>
              <a:prstGeom prst="rect">
                <a:avLst/>
              </a:prstGeom>
              <a:blipFill>
                <a:blip r:embed="rId2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D28475C-E465-454B-AF0D-E1A4CAABA859}"/>
                  </a:ext>
                </a:extLst>
              </p:cNvPr>
              <p:cNvSpPr txBox="1"/>
              <p:nvPr/>
            </p:nvSpPr>
            <p:spPr>
              <a:xfrm>
                <a:off x="1006678" y="1984229"/>
                <a:ext cx="7130642" cy="1169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ar-AE" sz="1800" b="0" i="1" smtClean="0">
                          <a:latin typeface="Cambria Math"/>
                          <a:sym typeface="Cambria Math"/>
                        </a:rPr>
                        <m:t>𝐷𝑢𝑛𝑛</m:t>
                      </m:r>
                      <m:r>
                        <a:rPr lang="ar-AE" altLang="ko-KR" sz="1800" b="0" i="1">
                          <a:latin typeface="Cambria Math"/>
                          <a:sym typeface="Cambria Math"/>
                        </a:rPr>
                        <m:t>=</m:t>
                      </m:r>
                      <m:f>
                        <m:fPr>
                          <m:ctrlPr>
                            <a:rPr lang="ar-AE" altLang="ko-KR" sz="1800" b="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ar-AE" altLang="ko-KR" sz="1800" b="0" i="1">
                                  <a:latin typeface="Cambria Math" panose="02040503050406030204" pitchFamily="18" charset="0"/>
                                  <a:sym typeface="Cambria Math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ar-AE" altLang="ko-KR" sz="1800" b="0" i="1">
                                      <a:latin typeface="Cambria Math" panose="02040503050406030204" pitchFamily="18" charset="0"/>
                                      <a:sym typeface="Cambria Math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800" b="0" i="0">
                                      <a:latin typeface="Cambria Math"/>
                                      <a:sym typeface="Cambria Math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ar-AE" altLang="ko-KR" sz="1800" b="0" i="1">
                                      <a:latin typeface="Cambria Math"/>
                                      <a:sym typeface="Cambria Math"/>
                                    </a:rPr>
                                    <m:t>1</m:t>
                                  </m:r>
                                  <m:r>
                                    <a:rPr lang="ar-AE" altLang="ko-KR" sz="1800" b="0" i="1">
                                      <a:latin typeface="Cambria Math"/>
                                      <a:sym typeface="Cambria Math"/>
                                    </a:rPr>
                                    <m:t>≤</m:t>
                                  </m:r>
                                  <m:r>
                                    <a:rPr lang="ko-KR" altLang="ar-AE" sz="1800" b="0" i="1">
                                      <a:latin typeface="Cambria Math"/>
                                      <a:sym typeface="Cambria Math"/>
                                    </a:rPr>
                                    <m:t>𝑖</m:t>
                                  </m:r>
                                  <m:r>
                                    <a:rPr lang="ar-AE" altLang="ko-KR" sz="1800" b="0" i="1">
                                      <a:latin typeface="Cambria Math"/>
                                      <a:sym typeface="Cambria Math"/>
                                    </a:rPr>
                                    <m:t>&lt;</m:t>
                                  </m:r>
                                  <m:r>
                                    <a:rPr lang="ko-KR" altLang="ar-AE" sz="1800" b="0" i="1">
                                      <a:latin typeface="Cambria Math"/>
                                      <a:sym typeface="Cambria Math"/>
                                    </a:rPr>
                                    <m:t>𝑗</m:t>
                                  </m:r>
                                  <m:r>
                                    <a:rPr lang="ko-KR" altLang="ar-AE" sz="1800" b="0" i="1">
                                      <a:latin typeface="Cambria Math"/>
                                      <a:sym typeface="Cambria Math"/>
                                    </a:rPr>
                                    <m:t>≤</m:t>
                                  </m:r>
                                  <m:r>
                                    <a:rPr lang="ko-KR" altLang="ar-AE" sz="1800" b="0" i="1">
                                      <a:latin typeface="Cambria Math"/>
                                      <a:sym typeface="Cambria Math"/>
                                    </a:rPr>
                                    <m:t>𝑞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ko-KR" altLang="ar-AE" sz="1800" b="0" i="1">
                                  <a:latin typeface="Cambria Math"/>
                                  <a:sym typeface="Cambria Math"/>
                                </a:rPr>
                                <m:t>𝑑</m:t>
                              </m:r>
                              <m:r>
                                <a:rPr lang="ar-AE" altLang="ko-KR" sz="1800" b="0" i="1">
                                  <a:latin typeface="Cambria Math"/>
                                  <a:sym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ar-AE" altLang="ko-KR" sz="1800" b="0" i="1">
                                      <a:latin typeface="Cambria Math" panose="02040503050406030204" pitchFamily="18" charset="0"/>
                                      <a:sym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ar-AE" sz="1800" b="0" i="1">
                                      <a:latin typeface="Cambria Math"/>
                                      <a:sym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ko-KR" altLang="ar-AE" sz="1800" b="0" i="1">
                                      <a:latin typeface="Cambria Math"/>
                                      <a:sym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ar-AE" altLang="ko-KR" sz="1800" b="0" i="1">
                                  <a:latin typeface="Cambria Math"/>
                                  <a:sym typeface="Cambria Math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ar-AE" altLang="ko-KR" sz="1800" b="0" i="1">
                                      <a:latin typeface="Cambria Math" panose="02040503050406030204" pitchFamily="18" charset="0"/>
                                      <a:sym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ar-AE" sz="1800" b="0" i="1">
                                      <a:latin typeface="Cambria Math"/>
                                      <a:sym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ko-KR" altLang="ar-AE" sz="1800" b="0" i="1">
                                      <a:latin typeface="Cambria Math"/>
                                      <a:sym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ar-AE" altLang="ko-KR" sz="1800" b="0" i="1">
                                  <a:latin typeface="Cambria Math"/>
                                  <a:sym typeface="Cambria Math"/>
                                </a:rPr>
                                <m:t>)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ar-AE" altLang="ko-KR" sz="1800" b="0" i="1">
                                  <a:latin typeface="Cambria Math" panose="02040503050406030204" pitchFamily="18" charset="0"/>
                                  <a:sym typeface="Cambria Math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ar-AE" altLang="ko-KR" sz="1800" b="0" i="1">
                                      <a:latin typeface="Cambria Math" panose="02040503050406030204" pitchFamily="18" charset="0"/>
                                      <a:sym typeface="Cambria Math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800" b="0" i="0">
                                      <a:latin typeface="Cambria Math"/>
                                      <a:sym typeface="Cambria Math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ar-AE" altLang="ko-KR" sz="1800" b="0" i="1">
                                      <a:latin typeface="Cambria Math"/>
                                      <a:sym typeface="Cambria Math"/>
                                    </a:rPr>
                                    <m:t>1</m:t>
                                  </m:r>
                                  <m:r>
                                    <a:rPr lang="ar-AE" altLang="ko-KR" sz="1800" b="0" i="1">
                                      <a:latin typeface="Cambria Math"/>
                                      <a:sym typeface="Cambria Math"/>
                                    </a:rPr>
                                    <m:t>≤</m:t>
                                  </m:r>
                                  <m:r>
                                    <a:rPr lang="ko-KR" altLang="ar-AE" sz="1800" b="0" i="1">
                                      <a:latin typeface="Cambria Math"/>
                                      <a:sym typeface="Cambria Math"/>
                                    </a:rPr>
                                    <m:t>𝑘</m:t>
                                  </m:r>
                                  <m:r>
                                    <a:rPr lang="ko-KR" altLang="ar-AE" sz="1800" b="0" i="1">
                                      <a:latin typeface="Cambria Math"/>
                                      <a:sym typeface="Cambria Math"/>
                                    </a:rPr>
                                    <m:t>≤</m:t>
                                  </m:r>
                                  <m:r>
                                    <a:rPr lang="ko-KR" altLang="ar-AE" sz="1800" b="0" i="1">
                                      <a:latin typeface="Cambria Math"/>
                                      <a:sym typeface="Cambria Math"/>
                                    </a:rPr>
                                    <m:t>𝑞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ko-KR" altLang="ar-AE" sz="1800" b="0" i="1">
                                  <a:latin typeface="Cambria Math"/>
                                  <a:sym typeface="Cambria Math"/>
                                </a:rPr>
                                <m:t>𝑑𝑖𝑎𝑚</m:t>
                              </m:r>
                              <m:r>
                                <a:rPr lang="ar-AE" altLang="ko-KR" sz="1800" b="0" i="1">
                                  <a:latin typeface="Cambria Math"/>
                                  <a:sym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ar-AE" altLang="ko-KR" sz="1800" b="0" i="1">
                                      <a:latin typeface="Cambria Math" panose="02040503050406030204" pitchFamily="18" charset="0"/>
                                      <a:sym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ar-AE" sz="1800" b="0" i="1">
                                      <a:latin typeface="Cambria Math"/>
                                      <a:sym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ko-KR" altLang="ar-AE" sz="1800" b="0" i="1">
                                      <a:latin typeface="Cambria Math"/>
                                      <a:sym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ar-AE" altLang="ko-KR" sz="1800" b="0" i="1">
                                  <a:latin typeface="Cambria Math"/>
                                  <a:sym typeface="Cambria Math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ar-AE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D28475C-E465-454B-AF0D-E1A4CAABA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678" y="1984229"/>
                <a:ext cx="7130642" cy="11692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0357" y="473376"/>
            <a:ext cx="83555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dirty="0">
                <a:latin typeface="a옛날목욕탕L"/>
                <a:ea typeface="a옛날목욕탕L"/>
              </a:rPr>
              <a:t>III. Evaluation Measures :</a:t>
            </a:r>
            <a:r>
              <a:rPr lang="ko-KR" altLang="en-US" sz="3200" dirty="0">
                <a:latin typeface="a옛날목욕탕L"/>
                <a:ea typeface="a옛날목욕탕L"/>
              </a:rPr>
              <a:t> </a:t>
            </a:r>
            <a:r>
              <a:rPr lang="en-US" altLang="ko-KR" sz="2800" dirty="0">
                <a:latin typeface="a옛날목욕탕L"/>
                <a:ea typeface="a옛날목욕탕L"/>
              </a:rPr>
              <a:t>Adjusted Rand Index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01280" y="1523909"/>
            <a:ext cx="7941439" cy="40745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838132" y="1383782"/>
            <a:ext cx="301558" cy="5764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latin typeface="a옛날목욕탕L"/>
                <a:ea typeface="a옛날목욕탕L"/>
              </a:rPr>
              <a:t> </a:t>
            </a:r>
            <a:endParaRPr lang="ko-KR" altLang="en-US" sz="3200">
              <a:latin typeface="a옛날목욕탕L"/>
              <a:ea typeface="a옛날목욕탕L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522094" y="2232025"/>
          <a:ext cx="6099810" cy="23977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21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1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2               1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b="0">
                          <a:solidFill>
                            <a:schemeClr val="dk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b="0">
                          <a:solidFill>
                            <a:schemeClr val="dk1"/>
                          </a:solidFill>
                        </a:rPr>
                        <a:t>.</a:t>
                      </a:r>
                      <a:r>
                        <a:rPr lang="ko-KR" altLang="en-US" b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b="0">
                          <a:solidFill>
                            <a:schemeClr val="dk1"/>
                          </a:solidFill>
                        </a:rPr>
                        <a:t>.</a:t>
                      </a:r>
                      <a:r>
                        <a:rPr lang="ko-KR" altLang="en-US" b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b="0">
                          <a:solidFill>
                            <a:schemeClr val="dk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b="0">
                          <a:solidFill>
                            <a:schemeClr val="dk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b="0">
                          <a:solidFill>
                            <a:schemeClr val="dk1"/>
                          </a:solidFill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n11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. . 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n1k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n1.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.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.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.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.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.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. . .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.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.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.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.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nk1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. . 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nkk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nk.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n.1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. . 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n.k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8" name="직선 화살표 연결선 17"/>
          <p:cNvCxnSpPr/>
          <p:nvPr/>
        </p:nvCxnSpPr>
        <p:spPr>
          <a:xfrm>
            <a:off x="1529292" y="2238374"/>
            <a:ext cx="1227666" cy="3704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0357" y="473376"/>
            <a:ext cx="83555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dirty="0">
                <a:latin typeface="a옛날목욕탕L"/>
                <a:ea typeface="a옛날목욕탕L"/>
              </a:rPr>
              <a:t>III. Evaluation Measures :</a:t>
            </a:r>
            <a:r>
              <a:rPr lang="ko-KR" altLang="en-US" sz="3200" dirty="0">
                <a:latin typeface="a옛날목욕탕L"/>
                <a:ea typeface="a옛날목욕탕L"/>
              </a:rPr>
              <a:t> </a:t>
            </a:r>
            <a:r>
              <a:rPr lang="en-US" altLang="ko-KR" sz="2800" dirty="0">
                <a:latin typeface="a옛날목욕탕L"/>
                <a:ea typeface="a옛날목욕탕L"/>
              </a:rPr>
              <a:t>Adjusted Rand Index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01280" y="1523909"/>
            <a:ext cx="7941439" cy="40745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838132" y="1383782"/>
            <a:ext cx="301558" cy="5764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latin typeface="a옛날목욕탕L"/>
                <a:ea typeface="a옛날목욕탕L"/>
              </a:rPr>
              <a:t> </a:t>
            </a:r>
            <a:endParaRPr lang="ko-KR" altLang="en-US" sz="3200">
              <a:latin typeface="a옛날목욕탕L"/>
              <a:ea typeface="a옛날목욕탕L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6219" y="1558925"/>
            <a:ext cx="7691563" cy="2642658"/>
          </a:xfrm>
          <a:prstGeom prst="rect">
            <a:avLst/>
          </a:prstGeom>
        </p:spPr>
      </p:pic>
      <p:sp>
        <p:nvSpPr>
          <p:cNvPr id="16" name="자유형: 도형 15"/>
          <p:cNvSpPr>
            <a:spLocks noResize="1" noChangeShapeType="1" noTextEdit="1"/>
          </p:cNvSpPr>
          <p:nvPr/>
        </p:nvSpPr>
        <p:spPr>
          <a:xfrm>
            <a:off x="700615" y="3956049"/>
            <a:ext cx="6581774" cy="155257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</p:spPr>
        <p:txBody>
          <a:bodyPr/>
          <a:lstStyle/>
          <a:p>
            <a:pPr algn="l"/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8BAEBF-49D3-42CA-9B2E-D630C10B9EBE}"/>
                  </a:ext>
                </a:extLst>
              </p:cNvPr>
              <p:cNvSpPr txBox="1"/>
              <p:nvPr/>
            </p:nvSpPr>
            <p:spPr>
              <a:xfrm>
                <a:off x="943760" y="4055721"/>
                <a:ext cx="7256477" cy="16828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altLang="ko-KR" sz="1500" b="0" i="1" smtClean="0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bPr>
                        <m:e>
                          <m:r>
                            <a:rPr lang="ko-KR" altLang="ar-AE" sz="1500" b="0" i="1">
                              <a:latin typeface="Cambria Math"/>
                              <a:sym typeface="Cambria Math"/>
                            </a:rPr>
                            <m:t>𝑁</m:t>
                          </m:r>
                        </m:e>
                        <m:sub>
                          <m:r>
                            <a:rPr lang="ar-AE" altLang="ko-KR" sz="1500" b="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lang="ar-AE" altLang="ko-KR" sz="1500" b="0" i="1">
                          <a:latin typeface="Cambria Math"/>
                          <a:sym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altLang="ko-KR" sz="1500" b="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naryPr>
                        <m:sub>
                          <m:r>
                            <a:rPr lang="ko-KR" altLang="ar-AE" sz="1500" b="0" i="1">
                              <a:latin typeface="Cambria Math"/>
                              <a:sym typeface="Cambria Math"/>
                            </a:rPr>
                            <m:t>𝑖</m:t>
                          </m:r>
                          <m:r>
                            <a:rPr lang="ar-AE" altLang="ko-KR" sz="1500" b="0" i="1">
                              <a:latin typeface="Cambria Math"/>
                              <a:sym typeface="Cambria Math"/>
                            </a:rPr>
                            <m:t>=</m:t>
                          </m:r>
                          <m:r>
                            <a:rPr lang="ar-AE" altLang="ko-KR" sz="1500" b="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  <m:sup>
                          <m:r>
                            <a:rPr lang="ko-KR" altLang="ar-AE" sz="1500" b="0" i="1">
                              <a:latin typeface="Cambria Math"/>
                              <a:sym typeface="Cambria Math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ar-AE" altLang="ko-KR" sz="1500" b="0" i="1">
                                  <a:latin typeface="Cambria Math" panose="02040503050406030204" pitchFamily="18" charset="0"/>
                                  <a:sym typeface="Cambria Math"/>
                                </a:rPr>
                              </m:ctrlPr>
                            </m:naryPr>
                            <m:sub>
                              <m:r>
                                <a:rPr lang="ko-KR" altLang="ar-AE" sz="1500" b="0" i="1">
                                  <a:latin typeface="Cambria Math"/>
                                  <a:sym typeface="Cambria Math"/>
                                </a:rPr>
                                <m:t>𝑗</m:t>
                              </m:r>
                              <m:r>
                                <a:rPr lang="ar-AE" altLang="ko-KR" sz="1500" b="0" i="1">
                                  <a:latin typeface="Cambria Math"/>
                                  <a:sym typeface="Cambria Math"/>
                                </a:rPr>
                                <m:t>=</m:t>
                              </m:r>
                              <m:r>
                                <a:rPr lang="ar-AE" altLang="ko-KR" sz="1500" b="0" i="1">
                                  <a:latin typeface="Cambria Math"/>
                                  <a:sym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ko-KR" altLang="ar-AE" sz="1500" b="0" i="1">
                                  <a:latin typeface="Cambria Math"/>
                                  <a:sym typeface="Cambria Math"/>
                                </a:rPr>
                                <m:t>𝑘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ar-AE" altLang="ko-KR" sz="1500" b="0" i="1">
                                      <a:latin typeface="Cambria Math" panose="02040503050406030204" pitchFamily="18" charset="0"/>
                                      <a:sym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ar-AE" altLang="ko-KR" sz="1500" b="0" i="1">
                                          <a:latin typeface="Cambria Math" panose="02040503050406030204" pitchFamily="18" charset="0"/>
                                          <a:sym typeface="Cambria Math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ar-AE" altLang="ko-KR" sz="1500" b="0" i="1">
                                              <a:latin typeface="Cambria Math" panose="02040503050406030204" pitchFamily="18" charset="0"/>
                                              <a:sym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ar-AE" sz="1500" b="0" i="1">
                                              <a:latin typeface="Cambria Math"/>
                                              <a:sym typeface="Cambria Math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ko-KR" altLang="ar-AE" sz="1500" b="0" i="1">
                                              <a:latin typeface="Cambria Math"/>
                                              <a:sym typeface="Cambria Math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ar-AE" altLang="ko-KR" sz="1500" b="0" i="1">
                                          <a:latin typeface="Cambria Math"/>
                                          <a:sym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nary>
                        </m:e>
                      </m:nary>
                      <m:r>
                        <a:rPr lang="ar-AE" altLang="ko-KR" sz="1500" b="0" i="1">
                          <a:latin typeface="Cambria Math"/>
                          <a:sym typeface="Cambria Math"/>
                        </a:rPr>
                        <m:t>, </m:t>
                      </m:r>
                      <m:sSub>
                        <m:sSubPr>
                          <m:ctrlPr>
                            <a:rPr lang="ar-AE" altLang="ko-KR" sz="1500" b="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bPr>
                        <m:e>
                          <m:r>
                            <a:rPr lang="ko-KR" altLang="ar-AE" sz="1500" b="0" i="1">
                              <a:latin typeface="Cambria Math"/>
                              <a:sym typeface="Cambria Math"/>
                            </a:rPr>
                            <m:t>𝑁</m:t>
                          </m:r>
                        </m:e>
                        <m:sub>
                          <m:r>
                            <a:rPr lang="ar-AE" altLang="ko-KR" sz="1500" b="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lang="ar-AE" altLang="ko-KR" sz="1500" b="0" i="1">
                          <a:latin typeface="Cambria Math"/>
                          <a:sym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altLang="ko-KR" sz="1500" b="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naryPr>
                        <m:sub>
                          <m:r>
                            <a:rPr lang="ko-KR" altLang="ar-AE" sz="1500" b="0" i="1">
                              <a:latin typeface="Cambria Math"/>
                              <a:sym typeface="Cambria Math"/>
                            </a:rPr>
                            <m:t>𝑖</m:t>
                          </m:r>
                          <m:r>
                            <a:rPr lang="ar-AE" altLang="ko-KR" sz="1500" b="0" i="1">
                              <a:latin typeface="Cambria Math"/>
                              <a:sym typeface="Cambria Math"/>
                            </a:rPr>
                            <m:t>=</m:t>
                          </m:r>
                          <m:r>
                            <a:rPr lang="ar-AE" altLang="ko-KR" sz="1500" b="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  <m:sup>
                          <m:r>
                            <a:rPr lang="ko-KR" altLang="ar-AE" sz="1500" b="0" i="1">
                              <a:latin typeface="Cambria Math"/>
                              <a:sym typeface="Cambria Math"/>
                            </a:rPr>
                            <m:t>𝑘</m:t>
                          </m:r>
                        </m:sup>
                        <m:e>
                          <m:d>
                            <m:dPr>
                              <m:ctrlPr>
                                <a:rPr lang="ar-AE" altLang="ko-KR" sz="1500" b="0" i="1">
                                  <a:latin typeface="Cambria Math" panose="02040503050406030204" pitchFamily="18" charset="0"/>
                                  <a:sym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ar-AE" altLang="ko-KR" sz="1500" b="0" i="1">
                                      <a:latin typeface="Cambria Math" panose="02040503050406030204" pitchFamily="18" charset="0"/>
                                      <a:sym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ar-AE" altLang="ko-KR" sz="1500" b="0" i="1">
                                          <a:latin typeface="Cambria Math" panose="02040503050406030204" pitchFamily="18" charset="0"/>
                                          <a:sym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ar-AE" sz="1500" b="0" i="1">
                                          <a:latin typeface="Cambria Math"/>
                                          <a:sym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ko-KR" altLang="ar-AE" sz="1500" b="0" i="1">
                                          <a:latin typeface="Cambria Math"/>
                                          <a:sym typeface="Cambria Math"/>
                                        </a:rPr>
                                        <m:t>𝑖</m:t>
                                      </m:r>
                                      <m:r>
                                        <a:rPr lang="ar-AE" altLang="ko-KR" sz="1500" b="0" i="1">
                                          <a:latin typeface="Cambria Math"/>
                                          <a:sym typeface="Cambria Math"/>
                                        </a:rPr>
                                        <m:t>.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ar-AE" altLang="ko-KR" sz="1500" b="0" i="1">
                                      <a:latin typeface="Cambria Math"/>
                                      <a:sym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nary>
                      <m:r>
                        <a:rPr lang="ar-AE" altLang="ko-KR" sz="1500" b="0" i="1">
                          <a:latin typeface="Cambria Math"/>
                          <a:sym typeface="Cambria Math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altLang="ko-KR" sz="1500" b="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naryPr>
                        <m:sub>
                          <m:r>
                            <a:rPr lang="ko-KR" altLang="ar-AE" sz="1500" b="0" i="1">
                              <a:latin typeface="Cambria Math"/>
                              <a:sym typeface="Cambria Math"/>
                            </a:rPr>
                            <m:t>𝑖</m:t>
                          </m:r>
                          <m:r>
                            <a:rPr lang="ar-AE" altLang="ko-KR" sz="1500" b="0" i="1">
                              <a:latin typeface="Cambria Math"/>
                              <a:sym typeface="Cambria Math"/>
                            </a:rPr>
                            <m:t>=</m:t>
                          </m:r>
                          <m:r>
                            <a:rPr lang="ar-AE" altLang="ko-KR" sz="1500" b="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  <m:sup>
                          <m:r>
                            <a:rPr lang="ko-KR" altLang="ar-AE" sz="1500" b="0" i="1">
                              <a:latin typeface="Cambria Math"/>
                              <a:sym typeface="Cambria Math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ar-AE" altLang="ko-KR" sz="1500" b="0" i="1">
                                  <a:latin typeface="Cambria Math" panose="02040503050406030204" pitchFamily="18" charset="0"/>
                                  <a:sym typeface="Cambria Math"/>
                                </a:rPr>
                              </m:ctrlPr>
                            </m:naryPr>
                            <m:sub>
                              <m:r>
                                <a:rPr lang="ko-KR" altLang="ar-AE" sz="1500" b="0" i="1">
                                  <a:latin typeface="Cambria Math"/>
                                  <a:sym typeface="Cambria Math"/>
                                </a:rPr>
                                <m:t>𝑗</m:t>
                              </m:r>
                              <m:r>
                                <a:rPr lang="ar-AE" altLang="ko-KR" sz="1500" b="0" i="1">
                                  <a:latin typeface="Cambria Math"/>
                                  <a:sym typeface="Cambria Math"/>
                                </a:rPr>
                                <m:t>=</m:t>
                              </m:r>
                              <m:r>
                                <a:rPr lang="ar-AE" altLang="ko-KR" sz="1500" b="0" i="1">
                                  <a:latin typeface="Cambria Math"/>
                                  <a:sym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ko-KR" altLang="ar-AE" sz="1500" b="0" i="1">
                                  <a:latin typeface="Cambria Math"/>
                                  <a:sym typeface="Cambria Math"/>
                                </a:rPr>
                                <m:t>𝑘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ar-AE" altLang="ko-KR" sz="1500" b="0" i="1">
                                      <a:latin typeface="Cambria Math" panose="02040503050406030204" pitchFamily="18" charset="0"/>
                                      <a:sym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ar-AE" altLang="ko-KR" sz="1500" b="0" i="1">
                                          <a:latin typeface="Cambria Math" panose="02040503050406030204" pitchFamily="18" charset="0"/>
                                          <a:sym typeface="Cambria Math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ar-AE" altLang="ko-KR" sz="1500" b="0" i="1">
                                              <a:latin typeface="Cambria Math" panose="02040503050406030204" pitchFamily="18" charset="0"/>
                                              <a:sym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ar-AE" sz="1500" b="0" i="1">
                                              <a:latin typeface="Cambria Math"/>
                                              <a:sym typeface="Cambria Math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ko-KR" altLang="ar-AE" sz="1500" b="0" i="1">
                                              <a:latin typeface="Cambria Math"/>
                                              <a:sym typeface="Cambria Math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ar-AE" altLang="ko-KR" sz="1500" b="0" i="1">
                                          <a:latin typeface="Cambria Math"/>
                                          <a:sym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ar-AE" altLang="ko-KR" sz="15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altLang="ko-KR" sz="1500" b="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bPr>
                        <m:e>
                          <m:r>
                            <a:rPr lang="ko-KR" altLang="ar-AE" sz="1500" b="0" i="1">
                              <a:latin typeface="Cambria Math"/>
                              <a:sym typeface="Cambria Math"/>
                            </a:rPr>
                            <m:t>𝑁</m:t>
                          </m:r>
                        </m:e>
                        <m:sub>
                          <m:r>
                            <a:rPr lang="ar-AE" altLang="ko-KR" sz="1500" b="0" i="1">
                              <a:latin typeface="Cambria Math"/>
                              <a:sym typeface="Cambria Math"/>
                            </a:rPr>
                            <m:t>3</m:t>
                          </m:r>
                        </m:sub>
                      </m:sSub>
                      <m:r>
                        <a:rPr lang="ar-AE" altLang="ko-KR" sz="1500" b="0" i="1">
                          <a:latin typeface="Cambria Math"/>
                          <a:sym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altLang="ko-KR" sz="1500" b="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naryPr>
                        <m:sub>
                          <m:r>
                            <a:rPr lang="ko-KR" altLang="ar-AE" sz="1500" b="0" i="1">
                              <a:latin typeface="Cambria Math"/>
                              <a:sym typeface="Cambria Math"/>
                            </a:rPr>
                            <m:t>𝑗</m:t>
                          </m:r>
                          <m:r>
                            <a:rPr lang="ar-AE" altLang="ko-KR" sz="1500" b="0" i="1">
                              <a:latin typeface="Cambria Math"/>
                              <a:sym typeface="Cambria Math"/>
                            </a:rPr>
                            <m:t>=</m:t>
                          </m:r>
                          <m:r>
                            <a:rPr lang="ar-AE" altLang="ko-KR" sz="1500" b="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  <m:sup>
                          <m:r>
                            <a:rPr lang="ko-KR" altLang="ar-AE" sz="1500" b="0" i="1">
                              <a:latin typeface="Cambria Math"/>
                              <a:sym typeface="Cambria Math"/>
                            </a:rPr>
                            <m:t>𝑘</m:t>
                          </m:r>
                        </m:sup>
                        <m:e>
                          <m:d>
                            <m:dPr>
                              <m:ctrlPr>
                                <a:rPr lang="ar-AE" altLang="ko-KR" sz="1500" b="0" i="1">
                                  <a:latin typeface="Cambria Math" panose="02040503050406030204" pitchFamily="18" charset="0"/>
                                  <a:sym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ar-AE" altLang="ko-KR" sz="1500" b="0" i="1">
                                      <a:latin typeface="Cambria Math" panose="02040503050406030204" pitchFamily="18" charset="0"/>
                                      <a:sym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ar-AE" altLang="ko-KR" sz="1500" b="0" i="1">
                                          <a:latin typeface="Cambria Math" panose="02040503050406030204" pitchFamily="18" charset="0"/>
                                          <a:sym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ar-AE" sz="1500" b="0" i="1">
                                          <a:latin typeface="Cambria Math"/>
                                          <a:sym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ar-AE" altLang="ko-KR" sz="1500" b="0" i="1">
                                          <a:latin typeface="Cambria Math"/>
                                          <a:sym typeface="Cambria Math"/>
                                        </a:rPr>
                                        <m:t>.</m:t>
                                      </m:r>
                                      <m:r>
                                        <a:rPr lang="ko-KR" altLang="ar-AE" sz="1500" b="0" i="1">
                                          <a:latin typeface="Cambria Math"/>
                                          <a:sym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ar-AE" altLang="ko-KR" sz="1500" b="0" i="1">
                                      <a:latin typeface="Cambria Math"/>
                                      <a:sym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nary>
                      <m:r>
                        <a:rPr lang="ar-AE" altLang="ko-KR" sz="1500" b="0" i="1">
                          <a:latin typeface="Cambria Math"/>
                          <a:sym typeface="Cambria Math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altLang="ko-KR" sz="1500" b="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naryPr>
                        <m:sub>
                          <m:r>
                            <a:rPr lang="ko-KR" altLang="ar-AE" sz="1500" b="0" i="1">
                              <a:latin typeface="Cambria Math"/>
                              <a:sym typeface="Cambria Math"/>
                            </a:rPr>
                            <m:t>𝑖</m:t>
                          </m:r>
                          <m:r>
                            <a:rPr lang="ar-AE" altLang="ko-KR" sz="1500" b="0" i="1">
                              <a:latin typeface="Cambria Math"/>
                              <a:sym typeface="Cambria Math"/>
                            </a:rPr>
                            <m:t>=</m:t>
                          </m:r>
                          <m:r>
                            <a:rPr lang="ar-AE" altLang="ko-KR" sz="1500" b="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  <m:sup>
                          <m:r>
                            <a:rPr lang="ko-KR" altLang="ar-AE" sz="1500" b="0" i="1">
                              <a:latin typeface="Cambria Math"/>
                              <a:sym typeface="Cambria Math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ar-AE" altLang="ko-KR" sz="1500" b="0" i="1">
                                  <a:latin typeface="Cambria Math" panose="02040503050406030204" pitchFamily="18" charset="0"/>
                                  <a:sym typeface="Cambria Math"/>
                                </a:rPr>
                              </m:ctrlPr>
                            </m:naryPr>
                            <m:sub>
                              <m:r>
                                <a:rPr lang="ko-KR" altLang="ar-AE" sz="1500" b="0" i="1">
                                  <a:latin typeface="Cambria Math"/>
                                  <a:sym typeface="Cambria Math"/>
                                </a:rPr>
                                <m:t>𝑗</m:t>
                              </m:r>
                              <m:r>
                                <a:rPr lang="ar-AE" altLang="ko-KR" sz="1500" b="0" i="1">
                                  <a:latin typeface="Cambria Math"/>
                                  <a:sym typeface="Cambria Math"/>
                                </a:rPr>
                                <m:t>=</m:t>
                              </m:r>
                              <m:r>
                                <a:rPr lang="ar-AE" altLang="ko-KR" sz="1500" b="0" i="1">
                                  <a:latin typeface="Cambria Math"/>
                                  <a:sym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ko-KR" altLang="ar-AE" sz="1500" b="0" i="1">
                                  <a:latin typeface="Cambria Math"/>
                                  <a:sym typeface="Cambria Math"/>
                                </a:rPr>
                                <m:t>𝑘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ar-AE" altLang="ko-KR" sz="1500" b="0" i="1">
                                      <a:latin typeface="Cambria Math" panose="02040503050406030204" pitchFamily="18" charset="0"/>
                                      <a:sym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ar-AE" altLang="ko-KR" sz="1500" b="0" i="1">
                                          <a:latin typeface="Cambria Math" panose="02040503050406030204" pitchFamily="18" charset="0"/>
                                          <a:sym typeface="Cambria Math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ar-AE" altLang="ko-KR" sz="1500" b="0" i="1">
                                              <a:latin typeface="Cambria Math" panose="02040503050406030204" pitchFamily="18" charset="0"/>
                                              <a:sym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ar-AE" sz="1500" b="0" i="1">
                                              <a:latin typeface="Cambria Math"/>
                                              <a:sym typeface="Cambria Math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ko-KR" altLang="ar-AE" sz="1500" b="0" i="1">
                                              <a:latin typeface="Cambria Math"/>
                                              <a:sym typeface="Cambria Math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ar-AE" altLang="ko-KR" sz="1500" b="0" i="1">
                                          <a:latin typeface="Cambria Math"/>
                                          <a:sym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nary>
                        </m:e>
                      </m:nary>
                      <m:r>
                        <a:rPr lang="ar-AE" altLang="ko-KR" sz="1500" b="0" i="1">
                          <a:latin typeface="Cambria Math"/>
                          <a:sym typeface="Cambria Math"/>
                        </a:rPr>
                        <m:t>, </m:t>
                      </m:r>
                      <m:sSub>
                        <m:sSubPr>
                          <m:ctrlPr>
                            <a:rPr lang="ar-AE" altLang="ko-KR" sz="1500" b="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bPr>
                        <m:e>
                          <m:r>
                            <a:rPr lang="ko-KR" altLang="ar-AE" sz="1500" b="0" i="1">
                              <a:latin typeface="Cambria Math"/>
                              <a:sym typeface="Cambria Math"/>
                            </a:rPr>
                            <m:t>𝑁</m:t>
                          </m:r>
                        </m:e>
                        <m:sub>
                          <m:r>
                            <a:rPr lang="ar-AE" altLang="ko-KR" sz="1500" b="0" i="1">
                              <a:latin typeface="Cambria Math"/>
                              <a:sym typeface="Cambria Math"/>
                            </a:rPr>
                            <m:t>4</m:t>
                          </m:r>
                        </m:sub>
                      </m:sSub>
                      <m:r>
                        <a:rPr lang="ar-AE" altLang="ko-KR" sz="1500" b="0" i="1">
                          <a:latin typeface="Cambria Math"/>
                          <a:sym typeface="Cambria Math"/>
                        </a:rPr>
                        <m:t>=</m:t>
                      </m:r>
                      <m:d>
                        <m:dPr>
                          <m:ctrlPr>
                            <a:rPr lang="ar-AE" altLang="ko-KR" sz="1500" b="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ar-AE" altLang="ko-KR" sz="1500" b="0" i="1">
                                  <a:latin typeface="Cambria Math" panose="02040503050406030204" pitchFamily="18" charset="0"/>
                                  <a:sym typeface="Cambria Math"/>
                                </a:rPr>
                              </m:ctrlPr>
                            </m:fPr>
                            <m:num>
                              <m:r>
                                <a:rPr lang="ko-KR" altLang="ar-AE" sz="1500" b="0" i="1">
                                  <a:latin typeface="Cambria Math"/>
                                  <a:sym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ar-AE" altLang="ko-KR" sz="1500" b="0" i="1">
                                  <a:latin typeface="Cambria Math"/>
                                  <a:sym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ar-AE" altLang="ko-KR" sz="1500" b="0" i="1">
                          <a:latin typeface="Cambria Math"/>
                          <a:sym typeface="Cambria Math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altLang="ko-KR" sz="1500" b="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naryPr>
                        <m:sub>
                          <m:r>
                            <a:rPr lang="ko-KR" altLang="ar-AE" sz="1500" b="0" i="1">
                              <a:latin typeface="Cambria Math"/>
                              <a:sym typeface="Cambria Math"/>
                            </a:rPr>
                            <m:t>𝑖</m:t>
                          </m:r>
                          <m:r>
                            <a:rPr lang="ar-AE" altLang="ko-KR" sz="1500" b="0" i="1">
                              <a:latin typeface="Cambria Math"/>
                              <a:sym typeface="Cambria Math"/>
                            </a:rPr>
                            <m:t>=</m:t>
                          </m:r>
                          <m:r>
                            <a:rPr lang="ar-AE" altLang="ko-KR" sz="1500" b="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  <m:sup>
                          <m:r>
                            <a:rPr lang="ko-KR" altLang="ar-AE" sz="1500" b="0" i="1">
                              <a:latin typeface="Cambria Math"/>
                              <a:sym typeface="Cambria Math"/>
                            </a:rPr>
                            <m:t>𝑘</m:t>
                          </m:r>
                        </m:sup>
                        <m:e>
                          <m:d>
                            <m:dPr>
                              <m:ctrlPr>
                                <a:rPr lang="ar-AE" altLang="ko-KR" sz="1500" b="0" i="1">
                                  <a:latin typeface="Cambria Math" panose="02040503050406030204" pitchFamily="18" charset="0"/>
                                  <a:sym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ar-AE" altLang="ko-KR" sz="1500" b="0" i="1">
                                      <a:latin typeface="Cambria Math" panose="02040503050406030204" pitchFamily="18" charset="0"/>
                                      <a:sym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ar-AE" altLang="ko-KR" sz="1500" b="0" i="1">
                                          <a:latin typeface="Cambria Math" panose="02040503050406030204" pitchFamily="18" charset="0"/>
                                          <a:sym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ar-AE" sz="1500" b="0" i="1">
                                          <a:latin typeface="Cambria Math"/>
                                          <a:sym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ko-KR" altLang="ar-AE" sz="1500" b="0" i="1">
                                          <a:latin typeface="Cambria Math"/>
                                          <a:sym typeface="Cambria Math"/>
                                        </a:rPr>
                                        <m:t>𝑖</m:t>
                                      </m:r>
                                      <m:r>
                                        <a:rPr lang="ar-AE" altLang="ko-KR" sz="1500" b="0" i="1">
                                          <a:latin typeface="Cambria Math"/>
                                          <a:sym typeface="Cambria Math"/>
                                        </a:rPr>
                                        <m:t>.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ar-AE" altLang="ko-KR" sz="1500" b="0" i="1">
                                      <a:latin typeface="Cambria Math"/>
                                      <a:sym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nary>
                      <m:r>
                        <a:rPr lang="ar-AE" altLang="ko-KR" sz="1500" b="0" i="1">
                          <a:latin typeface="Cambria Math"/>
                          <a:sym typeface="Cambria Math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altLang="ko-KR" sz="1500" b="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naryPr>
                        <m:sub>
                          <m:r>
                            <a:rPr lang="ko-KR" altLang="ar-AE" sz="1500" b="0" i="1">
                              <a:latin typeface="Cambria Math"/>
                              <a:sym typeface="Cambria Math"/>
                            </a:rPr>
                            <m:t>𝑗</m:t>
                          </m:r>
                          <m:r>
                            <a:rPr lang="ar-AE" altLang="ko-KR" sz="1500" b="0" i="1">
                              <a:latin typeface="Cambria Math"/>
                              <a:sym typeface="Cambria Math"/>
                            </a:rPr>
                            <m:t>=</m:t>
                          </m:r>
                          <m:r>
                            <a:rPr lang="ar-AE" altLang="ko-KR" sz="1500" b="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  <m:sup>
                          <m:r>
                            <a:rPr lang="ko-KR" altLang="ar-AE" sz="1500" b="0" i="1">
                              <a:latin typeface="Cambria Math"/>
                              <a:sym typeface="Cambria Math"/>
                            </a:rPr>
                            <m:t>𝑘</m:t>
                          </m:r>
                        </m:sup>
                        <m:e>
                          <m:d>
                            <m:dPr>
                              <m:ctrlPr>
                                <a:rPr lang="ar-AE" altLang="ko-KR" sz="1500" b="0" i="1">
                                  <a:latin typeface="Cambria Math" panose="02040503050406030204" pitchFamily="18" charset="0"/>
                                  <a:sym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ar-AE" altLang="ko-KR" sz="1500" b="0" i="1">
                                      <a:latin typeface="Cambria Math" panose="02040503050406030204" pitchFamily="18" charset="0"/>
                                      <a:sym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ar-AE" altLang="ko-KR" sz="1500" b="0" i="1">
                                          <a:latin typeface="Cambria Math" panose="02040503050406030204" pitchFamily="18" charset="0"/>
                                          <a:sym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ar-AE" sz="1500" b="0" i="1">
                                          <a:latin typeface="Cambria Math"/>
                                          <a:sym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ar-AE" altLang="ko-KR" sz="1500" b="0" i="1">
                                          <a:latin typeface="Cambria Math"/>
                                          <a:sym typeface="Cambria Math"/>
                                        </a:rPr>
                                        <m:t>.</m:t>
                                      </m:r>
                                      <m:r>
                                        <a:rPr lang="ko-KR" altLang="ar-AE" sz="1500" b="0" i="1">
                                          <a:latin typeface="Cambria Math"/>
                                          <a:sym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ar-AE" altLang="ko-KR" sz="1500" b="0" i="1">
                                      <a:latin typeface="Cambria Math"/>
                                      <a:sym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nary>
                      <m:r>
                        <a:rPr lang="ar-AE" altLang="ko-KR" sz="1500" b="0" i="1">
                          <a:latin typeface="Cambria Math"/>
                          <a:sym typeface="Cambria Math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altLang="ko-KR" sz="1500" b="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naryPr>
                        <m:sub>
                          <m:r>
                            <a:rPr lang="ko-KR" altLang="ar-AE" sz="1500" b="0" i="1">
                              <a:latin typeface="Cambria Math"/>
                              <a:sym typeface="Cambria Math"/>
                            </a:rPr>
                            <m:t>𝑖</m:t>
                          </m:r>
                          <m:r>
                            <a:rPr lang="ar-AE" altLang="ko-KR" sz="1500" b="0" i="1">
                              <a:latin typeface="Cambria Math"/>
                              <a:sym typeface="Cambria Math"/>
                            </a:rPr>
                            <m:t>=</m:t>
                          </m:r>
                          <m:r>
                            <a:rPr lang="ar-AE" altLang="ko-KR" sz="1500" b="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  <m:sup>
                          <m:r>
                            <a:rPr lang="ko-KR" altLang="ar-AE" sz="1500" b="0" i="1">
                              <a:latin typeface="Cambria Math"/>
                              <a:sym typeface="Cambria Math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ar-AE" altLang="ko-KR" sz="1500" b="0" i="1">
                                  <a:latin typeface="Cambria Math" panose="02040503050406030204" pitchFamily="18" charset="0"/>
                                  <a:sym typeface="Cambria Math"/>
                                </a:rPr>
                              </m:ctrlPr>
                            </m:naryPr>
                            <m:sub>
                              <m:r>
                                <a:rPr lang="ko-KR" altLang="ar-AE" sz="1500" b="0" i="1">
                                  <a:latin typeface="Cambria Math"/>
                                  <a:sym typeface="Cambria Math"/>
                                </a:rPr>
                                <m:t>𝑗</m:t>
                              </m:r>
                              <m:r>
                                <a:rPr lang="ar-AE" altLang="ko-KR" sz="1500" b="0" i="1">
                                  <a:latin typeface="Cambria Math"/>
                                  <a:sym typeface="Cambria Math"/>
                                </a:rPr>
                                <m:t>=</m:t>
                              </m:r>
                              <m:r>
                                <a:rPr lang="ar-AE" altLang="ko-KR" sz="1500" b="0" i="1">
                                  <a:latin typeface="Cambria Math"/>
                                  <a:sym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ko-KR" altLang="ar-AE" sz="1500" b="0" i="1">
                                  <a:latin typeface="Cambria Math"/>
                                  <a:sym typeface="Cambria Math"/>
                                </a:rPr>
                                <m:t>𝑘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ar-AE" altLang="ko-KR" sz="1500" b="0" i="1">
                                      <a:latin typeface="Cambria Math" panose="02040503050406030204" pitchFamily="18" charset="0"/>
                                      <a:sym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ar-AE" altLang="ko-KR" sz="1500" b="0" i="1">
                                          <a:latin typeface="Cambria Math" panose="02040503050406030204" pitchFamily="18" charset="0"/>
                                          <a:sym typeface="Cambria Math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ar-AE" altLang="ko-KR" sz="1500" b="0" i="1">
                                              <a:latin typeface="Cambria Math" panose="02040503050406030204" pitchFamily="18" charset="0"/>
                                              <a:sym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ar-AE" sz="1500" b="0" i="1">
                                              <a:latin typeface="Cambria Math"/>
                                              <a:sym typeface="Cambria Math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ko-KR" altLang="ar-AE" sz="1500" b="0" i="1">
                                              <a:latin typeface="Cambria Math"/>
                                              <a:sym typeface="Cambria Math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ar-AE" altLang="ko-KR" sz="1500" b="0" i="1">
                                          <a:latin typeface="Cambria Math"/>
                                          <a:sym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ar-AE" altLang="ko-KR" sz="1500" dirty="0"/>
              </a:p>
              <a:p>
                <a:endParaRPr lang="ko-KR" altLang="en-US" sz="15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8BAEBF-49D3-42CA-9B2E-D630C10B9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760" y="4055721"/>
                <a:ext cx="7256477" cy="16828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01280" y="1523909"/>
            <a:ext cx="7941439" cy="40745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838132" y="1383782"/>
            <a:ext cx="301558" cy="5764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latin typeface="a옛날목욕탕L"/>
                <a:ea typeface="a옛날목욕탕L"/>
              </a:rPr>
              <a:t> </a:t>
            </a:r>
            <a:endParaRPr lang="ko-KR" altLang="en-US" sz="3200">
              <a:latin typeface="a옛날목욕탕L"/>
              <a:ea typeface="a옛날목욕탕L"/>
            </a:endParaRPr>
          </a:p>
        </p:txBody>
      </p:sp>
      <p:sp>
        <p:nvSpPr>
          <p:cNvPr id="9" name="자유형: 도형 8"/>
          <p:cNvSpPr>
            <a:spLocks noResize="1" noChangeShapeType="1" noTextEdit="1"/>
          </p:cNvSpPr>
          <p:nvPr/>
        </p:nvSpPr>
        <p:spPr>
          <a:xfrm>
            <a:off x="3176587" y="1744132"/>
            <a:ext cx="2790825" cy="153352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</p:spPr>
        <p:txBody>
          <a:bodyPr/>
          <a:lstStyle/>
          <a:p>
            <a:pPr algn="l"/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6"/>
              <p:cNvSpPr txBox="1"/>
              <p:nvPr/>
            </p:nvSpPr>
            <p:spPr>
              <a:xfrm>
                <a:off x="772582" y="3309847"/>
                <a:ext cx="7598836" cy="607812"/>
              </a:xfrm>
              <a:prstGeom prst="rect">
                <a:avLst/>
              </a:prstGeom>
              <a:solidFill>
                <a:schemeClr val="lt1"/>
              </a:solidFill>
              <a:ln w="28575">
                <a:solidFill>
                  <a:srgbClr val="FF0000">
                    <a:alpha val="100000"/>
                  </a:srgbClr>
                </a:solidFill>
              </a:ln>
            </p:spPr>
            <p:txBody>
              <a:bodyPr wrap="square">
                <a:no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600" b="0" i="1" smtClean="0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bPr>
                        <m:e>
                          <m:r>
                            <a:rPr lang="ko-KR" altLang="en-US" sz="1600" b="0" i="1">
                              <a:latin typeface="Cambria Math"/>
                              <a:sym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1600" b="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1600" b="0" i="1">
                          <a:latin typeface="Cambria Math"/>
                          <a:sym typeface="Cambria Math"/>
                        </a:rPr>
                        <m:t>+</m:t>
                      </m:r>
                      <m:sSub>
                        <m:sSubPr>
                          <m:ctrlPr>
                            <a:rPr lang="ko-KR" altLang="en-US" sz="1600" b="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bPr>
                        <m:e>
                          <m:r>
                            <a:rPr lang="ko-KR" altLang="en-US" sz="1600" b="0" i="1">
                              <a:latin typeface="Cambria Math"/>
                              <a:sym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1600" b="0" i="1">
                              <a:latin typeface="Cambria Math"/>
                              <a:sym typeface="Cambria Math"/>
                            </a:rPr>
                            <m:t>4</m:t>
                          </m:r>
                        </m:sub>
                      </m:sSub>
                      <m:r>
                        <a:rPr lang="en-US" altLang="ko-KR" sz="1600" b="0" i="1">
                          <a:latin typeface="Cambria Math"/>
                          <a:sym typeface="Cambria Math"/>
                        </a:rPr>
                        <m:t>: </m:t>
                      </m:r>
                      <m:r>
                        <a:rPr lang="ko-KR" altLang="en-US" sz="1600" b="0" i="0">
                          <a:latin typeface="Cambria Math"/>
                          <a:sym typeface="Cambria Math"/>
                        </a:rPr>
                        <m:t>두</m:t>
                      </m:r>
                      <m:r>
                        <a:rPr lang="ko-KR" altLang="en-US" sz="1600" b="0" i="0">
                          <a:latin typeface="Cambria Math"/>
                          <a:sym typeface="Cambria Math"/>
                        </a:rPr>
                        <m:t> </m:t>
                      </m:r>
                      <m:r>
                        <a:rPr lang="ko-KR" altLang="en-US" sz="1600" b="0" i="0">
                          <a:latin typeface="Cambria Math"/>
                          <a:sym typeface="Cambria Math"/>
                        </a:rPr>
                        <m:t>군집</m:t>
                      </m:r>
                      <m:r>
                        <a:rPr lang="ko-KR" altLang="en-US" sz="1600" b="0" i="0">
                          <a:latin typeface="Cambria Math"/>
                          <a:sym typeface="Cambria Math"/>
                        </a:rPr>
                        <m:t> </m:t>
                      </m:r>
                      <m:r>
                        <a:rPr lang="ko-KR" altLang="en-US" sz="1600" b="0" i="0">
                          <a:latin typeface="Cambria Math"/>
                          <a:sym typeface="Cambria Math"/>
                        </a:rPr>
                        <m:t>결과가</m:t>
                      </m:r>
                      <m:r>
                        <a:rPr lang="ko-KR" altLang="en-US" sz="1600" b="0" i="0">
                          <a:latin typeface="Cambria Math"/>
                          <a:sym typeface="Cambria Math"/>
                        </a:rPr>
                        <m:t> </m:t>
                      </m:r>
                      <m:r>
                        <a:rPr lang="ko-KR" altLang="en-US" sz="1600" b="0" i="0">
                          <a:latin typeface="Cambria Math"/>
                          <a:sym typeface="Cambria Math"/>
                        </a:rPr>
                        <m:t>동일한</m:t>
                      </m:r>
                      <m:r>
                        <a:rPr lang="ko-KR" altLang="en-US" sz="1600" b="0" i="0">
                          <a:latin typeface="Cambria Math"/>
                          <a:sym typeface="Cambria Math"/>
                        </a:rPr>
                        <m:t> </m:t>
                      </m:r>
                      <m:r>
                        <a:rPr lang="ko-KR" altLang="en-US" sz="1600" b="0" i="0">
                          <a:latin typeface="Cambria Math"/>
                          <a:sym typeface="Cambria Math"/>
                        </a:rPr>
                        <m:t>모든</m:t>
                      </m:r>
                      <m:r>
                        <a:rPr lang="ko-KR" altLang="en-US" sz="1600" b="0" i="0">
                          <a:latin typeface="Cambria Math"/>
                          <a:sym typeface="Cambria Math"/>
                        </a:rPr>
                        <m:t> </m:t>
                      </m:r>
                      <m:r>
                        <a:rPr lang="ko-KR" altLang="en-US" sz="1600" b="0" i="0">
                          <a:latin typeface="Cambria Math"/>
                          <a:sym typeface="Cambria Math"/>
                        </a:rPr>
                        <m:t>쌍의</m:t>
                      </m:r>
                      <m:r>
                        <a:rPr lang="ko-KR" altLang="en-US" sz="1600" b="0" i="0">
                          <a:latin typeface="Cambria Math"/>
                          <a:sym typeface="Cambria Math"/>
                        </a:rPr>
                        <m:t> </m:t>
                      </m:r>
                      <m:r>
                        <a:rPr lang="ko-KR" altLang="en-US" sz="1600" b="0" i="0">
                          <a:latin typeface="Cambria Math"/>
                          <a:sym typeface="Cambria Math"/>
                        </a:rPr>
                        <m:t>수</m:t>
                      </m:r>
                    </m:oMath>
                  </m:oMathPara>
                </a14:m>
                <a:endParaRPr lang="ko-KR" altLang="en-US" sz="16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600" b="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bPr>
                        <m:e>
                          <m:r>
                            <a:rPr lang="ko-KR" altLang="en-US" sz="1600" b="0" i="1">
                              <a:latin typeface="Cambria Math"/>
                              <a:sym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1600" b="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sz="1600" b="0" i="1">
                          <a:latin typeface="Cambria Math"/>
                          <a:sym typeface="Cambria Math"/>
                        </a:rPr>
                        <m:t>+</m:t>
                      </m:r>
                      <m:sSub>
                        <m:sSubPr>
                          <m:ctrlPr>
                            <a:rPr lang="ko-KR" altLang="en-US" sz="1600" b="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bPr>
                        <m:e>
                          <m:r>
                            <a:rPr lang="ko-KR" altLang="en-US" sz="1600" b="0" i="1">
                              <a:latin typeface="Cambria Math"/>
                              <a:sym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1600" b="0" i="1">
                              <a:latin typeface="Cambria Math"/>
                              <a:sym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ko-KR" sz="1600" b="0" i="1">
                          <a:latin typeface="Cambria Math"/>
                          <a:sym typeface="Cambria Math"/>
                        </a:rPr>
                        <m:t>: </m:t>
                      </m:r>
                      <m:r>
                        <a:rPr lang="ko-KR" altLang="en-US" sz="1600" b="0" i="0">
                          <a:latin typeface="Cambria Math"/>
                          <a:sym typeface="Cambria Math"/>
                        </a:rPr>
                        <m:t>두</m:t>
                      </m:r>
                      <m:r>
                        <a:rPr lang="ko-KR" altLang="en-US" sz="1600" b="0" i="0">
                          <a:latin typeface="Cambria Math"/>
                          <a:sym typeface="Cambria Math"/>
                        </a:rPr>
                        <m:t> </m:t>
                      </m:r>
                      <m:r>
                        <a:rPr lang="ko-KR" altLang="en-US" sz="1600" b="0" i="0">
                          <a:latin typeface="Cambria Math"/>
                          <a:sym typeface="Cambria Math"/>
                        </a:rPr>
                        <m:t>군집</m:t>
                      </m:r>
                      <m:r>
                        <a:rPr lang="ko-KR" altLang="en-US" sz="1600" b="0" i="0">
                          <a:latin typeface="Cambria Math"/>
                          <a:sym typeface="Cambria Math"/>
                        </a:rPr>
                        <m:t> </m:t>
                      </m:r>
                      <m:r>
                        <a:rPr lang="ko-KR" altLang="en-US" sz="1600" b="0" i="0">
                          <a:latin typeface="Cambria Math"/>
                          <a:sym typeface="Cambria Math"/>
                        </a:rPr>
                        <m:t>결과가</m:t>
                      </m:r>
                      <m:r>
                        <a:rPr lang="ko-KR" altLang="en-US" sz="1600" b="0" i="0">
                          <a:latin typeface="Cambria Math"/>
                          <a:sym typeface="Cambria Math"/>
                        </a:rPr>
                        <m:t> </m:t>
                      </m:r>
                      <m:r>
                        <a:rPr lang="ko-KR" altLang="en-US" sz="1600" b="0" i="0">
                          <a:latin typeface="Cambria Math"/>
                          <a:sym typeface="Cambria Math"/>
                        </a:rPr>
                        <m:t>불일치하는</m:t>
                      </m:r>
                      <m:r>
                        <a:rPr lang="ko-KR" altLang="en-US" sz="1600" b="0" i="0">
                          <a:latin typeface="Cambria Math"/>
                          <a:sym typeface="Cambria Math"/>
                        </a:rPr>
                        <m:t> </m:t>
                      </m:r>
                      <m:r>
                        <a:rPr lang="ko-KR" altLang="en-US" sz="1600" b="0" i="0">
                          <a:latin typeface="Cambria Math"/>
                          <a:sym typeface="Cambria Math"/>
                        </a:rPr>
                        <m:t>모든</m:t>
                      </m:r>
                      <m:r>
                        <a:rPr lang="ko-KR" altLang="en-US" sz="1600" b="0" i="0">
                          <a:latin typeface="Cambria Math"/>
                          <a:sym typeface="Cambria Math"/>
                        </a:rPr>
                        <m:t> </m:t>
                      </m:r>
                      <m:r>
                        <a:rPr lang="ko-KR" altLang="en-US" sz="1600" b="0" i="0">
                          <a:latin typeface="Cambria Math"/>
                          <a:sym typeface="Cambria Math"/>
                        </a:rPr>
                        <m:t>쌍의</m:t>
                      </m:r>
                      <m:r>
                        <a:rPr lang="ko-KR" altLang="en-US" sz="1600" b="0" i="0">
                          <a:latin typeface="Cambria Math"/>
                          <a:sym typeface="Cambria Math"/>
                        </a:rPr>
                        <m:t> </m:t>
                      </m:r>
                      <m:r>
                        <a:rPr lang="ko-KR" altLang="en-US" sz="1600" b="0" i="0">
                          <a:latin typeface="Cambria Math"/>
                          <a:sym typeface="Cambria Math"/>
                        </a:rPr>
                        <m:t>수</m:t>
                      </m:r>
                    </m:oMath>
                  </m:oMathPara>
                </a14:m>
                <a:endParaRPr lang="ko-KR" altLang="en-US" sz="1600" dirty="0"/>
              </a:p>
              <a:p>
                <a:endParaRPr lang="ko-KR" altLang="en-US" sz="1600" dirty="0"/>
              </a:p>
            </p:txBody>
          </p:sp>
        </mc:Choice>
        <mc:Fallback>
          <p:sp>
            <p:nvSpPr>
              <p:cNvPr id="11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582" y="3309847"/>
                <a:ext cx="7598836" cy="6078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rgbClr val="FF0000">
                    <a:alpha val="100000"/>
                  </a:srgb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"/>
          <p:cNvSpPr txBox="1"/>
          <p:nvPr/>
        </p:nvSpPr>
        <p:spPr>
          <a:xfrm>
            <a:off x="540357" y="473376"/>
            <a:ext cx="83555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200" b="0" i="0" u="none" strike="noStrike" kern="1200" cap="none" spc="0" normalizeH="0" baseline="0" dirty="0">
                <a:solidFill>
                  <a:srgbClr val="000000"/>
                </a:solidFill>
                <a:latin typeface="a옛날목욕탕L"/>
                <a:ea typeface="a옛날목욕탕L"/>
              </a:rPr>
              <a:t>III. Evaluation Measures :</a:t>
            </a:r>
            <a:r>
              <a:rPr kumimoji="0" lang="ko-KR" altLang="en-US" sz="3200" b="0" i="0" u="none" strike="noStrike" kern="1200" cap="none" spc="0" normalizeH="0" baseline="0" dirty="0">
                <a:solidFill>
                  <a:srgbClr val="000000"/>
                </a:solidFill>
                <a:latin typeface="a옛날목욕탕L"/>
                <a:ea typeface="a옛날목욕탕L"/>
              </a:rPr>
              <a:t> </a:t>
            </a:r>
            <a:r>
              <a:rPr lang="en-US" altLang="ko-KR" sz="2800" dirty="0">
                <a:solidFill>
                  <a:srgbClr val="000000"/>
                </a:solidFill>
                <a:latin typeface="a옛날목욕탕L"/>
                <a:ea typeface="a옛날목욕탕L"/>
              </a:rPr>
              <a:t>A</a:t>
            </a:r>
            <a:r>
              <a:rPr kumimoji="0" lang="en-US" altLang="ko-KR" sz="2800" b="0" i="0" u="none" strike="noStrike" kern="1200" cap="none" spc="0" normalizeH="0" baseline="0" dirty="0">
                <a:solidFill>
                  <a:srgbClr val="000000"/>
                </a:solidFill>
                <a:latin typeface="a옛날목욕탕L"/>
                <a:ea typeface="a옛날목욕탕L"/>
              </a:rPr>
              <a:t>djusted Rand Index</a:t>
            </a:r>
          </a:p>
        </p:txBody>
      </p:sp>
      <p:sp>
        <p:nvSpPr>
          <p:cNvPr id="13" name="자유형: 도형 12"/>
          <p:cNvSpPr>
            <a:spLocks noResize="1" noChangeShapeType="1" noTextEdit="1"/>
          </p:cNvSpPr>
          <p:nvPr/>
        </p:nvSpPr>
        <p:spPr>
          <a:xfrm>
            <a:off x="1290637" y="3304116"/>
            <a:ext cx="6562725" cy="9525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</p:spPr>
        <p:txBody>
          <a:bodyPr/>
          <a:lstStyle/>
          <a:p>
            <a:pPr algn="l"/>
            <a:endParaRPr dirty="0"/>
          </a:p>
        </p:txBody>
      </p:sp>
      <p:sp>
        <p:nvSpPr>
          <p:cNvPr id="14" name="TextBox 6"/>
          <p:cNvSpPr txBox="1"/>
          <p:nvPr/>
        </p:nvSpPr>
        <p:spPr>
          <a:xfrm>
            <a:off x="772582" y="4395723"/>
            <a:ext cx="7598836" cy="667385"/>
          </a:xfrm>
          <a:prstGeom prst="rect">
            <a:avLst/>
          </a:prstGeom>
          <a:solidFill>
            <a:srgbClr val="FFFFFF">
              <a:alpha val="100000"/>
            </a:srgbClr>
          </a:solidFill>
          <a:ln w="28575">
            <a:solidFill>
              <a:srgbClr val="FF0000">
                <a:alpha val="100000"/>
              </a:srgbClr>
            </a:solidFill>
          </a:ln>
        </p:spPr>
        <p:txBody>
          <a:bodyPr wrap="square">
            <a:no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700" b="0" i="0" u="none" strike="noStrike" kern="1200" cap="none" spc="0" normalizeH="0" baseline="0" dirty="0">
                <a:solidFill>
                  <a:srgbClr val="000000"/>
                </a:solidFill>
                <a:latin typeface="HY산B"/>
                <a:ea typeface="HY산B"/>
              </a:rPr>
              <a:t>Rand</a:t>
            </a:r>
            <a:r>
              <a:rPr kumimoji="0" lang="ko-KR" altLang="en-US" sz="1700" b="0" i="0" u="none" strike="noStrike" kern="1200" cap="none" spc="0" normalizeH="0" baseline="0" dirty="0">
                <a:solidFill>
                  <a:srgbClr val="000000"/>
                </a:solidFill>
                <a:latin typeface="HY산B"/>
                <a:ea typeface="HY산B"/>
              </a:rPr>
              <a:t> 지수는 </a:t>
            </a:r>
            <a:r>
              <a:rPr kumimoji="0" lang="en-US" altLang="ko-KR" sz="1700" b="0" i="0" u="none" strike="noStrike" kern="1200" cap="none" spc="0" normalizeH="0" baseline="0" dirty="0">
                <a:solidFill>
                  <a:srgbClr val="000000"/>
                </a:solidFill>
                <a:latin typeface="HY산B"/>
                <a:ea typeface="HY산B"/>
              </a:rPr>
              <a:t>0</a:t>
            </a:r>
            <a:r>
              <a:rPr kumimoji="0" lang="ko-KR" altLang="en-US" sz="1700" b="0" i="0" u="none" strike="noStrike" kern="1200" cap="none" spc="0" normalizeH="0" baseline="0" dirty="0">
                <a:solidFill>
                  <a:srgbClr val="000000"/>
                </a:solidFill>
                <a:latin typeface="HY산B"/>
                <a:ea typeface="HY산B"/>
              </a:rPr>
              <a:t> </a:t>
            </a:r>
            <a:r>
              <a:rPr kumimoji="0" lang="en-US" altLang="ko-KR" sz="1700" b="0" i="0" u="none" strike="noStrike" kern="1200" cap="none" spc="0" normalizeH="0" baseline="0" dirty="0">
                <a:solidFill>
                  <a:srgbClr val="000000"/>
                </a:solidFill>
                <a:latin typeface="HY산B"/>
                <a:ea typeface="HY산B"/>
              </a:rPr>
              <a:t>~</a:t>
            </a:r>
            <a:r>
              <a:rPr kumimoji="0" lang="ko-KR" altLang="en-US" sz="1700" b="0" i="0" u="none" strike="noStrike" kern="1200" cap="none" spc="0" normalizeH="0" baseline="0" dirty="0">
                <a:solidFill>
                  <a:srgbClr val="000000"/>
                </a:solidFill>
                <a:latin typeface="HY산B"/>
                <a:ea typeface="HY산B"/>
              </a:rPr>
              <a:t> </a:t>
            </a:r>
            <a:r>
              <a:rPr kumimoji="0" lang="en-US" altLang="ko-KR" sz="1700" b="0" i="0" u="none" strike="noStrike" kern="1200" cap="none" spc="0" normalizeH="0" baseline="0" dirty="0">
                <a:solidFill>
                  <a:srgbClr val="000000"/>
                </a:solidFill>
                <a:latin typeface="HY산B"/>
                <a:ea typeface="HY산B"/>
              </a:rPr>
              <a:t>1</a:t>
            </a:r>
            <a:r>
              <a:rPr kumimoji="0" lang="ko-KR" altLang="en-US" sz="1700" b="0" i="0" u="none" strike="noStrike" kern="1200" cap="none" spc="0" normalizeH="0" baseline="0" dirty="0">
                <a:solidFill>
                  <a:srgbClr val="000000"/>
                </a:solidFill>
                <a:latin typeface="HY산B"/>
                <a:ea typeface="HY산B"/>
              </a:rPr>
              <a:t> 값을 가지며</a:t>
            </a:r>
            <a:r>
              <a:rPr kumimoji="0" lang="en-US" altLang="ko-KR" sz="1700" b="0" i="0" u="none" strike="noStrike" kern="1200" cap="none" spc="0" normalizeH="0" baseline="0" dirty="0">
                <a:solidFill>
                  <a:srgbClr val="000000"/>
                </a:solidFill>
                <a:latin typeface="HY산B"/>
                <a:ea typeface="HY산B"/>
              </a:rPr>
              <a:t>,</a:t>
            </a:r>
            <a:r>
              <a:rPr kumimoji="0" lang="ko-KR" altLang="en-US" sz="1700" b="0" i="0" u="none" strike="noStrike" kern="1200" cap="none" spc="0" normalizeH="0" baseline="0" dirty="0">
                <a:solidFill>
                  <a:srgbClr val="000000"/>
                </a:solidFill>
                <a:latin typeface="HY산B"/>
                <a:ea typeface="HY산B"/>
              </a:rPr>
              <a:t> </a:t>
            </a:r>
            <a:r>
              <a:rPr kumimoji="0" lang="en-US" altLang="ko-KR" sz="1700" b="0" i="0" u="none" strike="noStrike" kern="1200" cap="none" spc="0" normalizeH="0" baseline="0" dirty="0">
                <a:solidFill>
                  <a:srgbClr val="000000"/>
                </a:solidFill>
                <a:latin typeface="HY산B"/>
                <a:ea typeface="HY산B"/>
              </a:rPr>
              <a:t>0</a:t>
            </a:r>
            <a:r>
              <a:rPr kumimoji="0" lang="ko-KR" altLang="en-US" sz="1700" b="0" i="0" u="none" strike="noStrike" kern="1200" cap="none" spc="0" normalizeH="0" baseline="0" dirty="0">
                <a:solidFill>
                  <a:srgbClr val="000000"/>
                </a:solidFill>
                <a:latin typeface="HY산B"/>
                <a:ea typeface="HY산B"/>
              </a:rPr>
              <a:t>에 가까울수록 군집 결과 간의 일치 정도 가 없고</a:t>
            </a:r>
            <a:r>
              <a:rPr kumimoji="0" lang="en-US" altLang="ko-KR" sz="1700" b="0" i="0" u="none" strike="noStrike" kern="1200" cap="none" spc="0" normalizeH="0" baseline="0" dirty="0">
                <a:solidFill>
                  <a:srgbClr val="000000"/>
                </a:solidFill>
                <a:latin typeface="HY산B"/>
                <a:ea typeface="HY산B"/>
              </a:rPr>
              <a:t>,</a:t>
            </a:r>
            <a:r>
              <a:rPr kumimoji="0" lang="ko-KR" altLang="en-US" sz="1700" b="0" i="0" u="none" strike="noStrike" kern="1200" cap="none" spc="0" normalizeH="0" baseline="0" dirty="0">
                <a:solidFill>
                  <a:srgbClr val="000000"/>
                </a:solidFill>
                <a:latin typeface="HY산B"/>
                <a:ea typeface="HY산B"/>
              </a:rPr>
              <a:t> </a:t>
            </a:r>
            <a:r>
              <a:rPr kumimoji="0" lang="en-US" altLang="ko-KR" sz="1700" b="0" i="0" u="none" strike="noStrike" kern="1200" cap="none" spc="0" normalizeH="0" baseline="0" dirty="0">
                <a:solidFill>
                  <a:srgbClr val="000000"/>
                </a:solidFill>
                <a:latin typeface="HY산B"/>
                <a:ea typeface="HY산B"/>
              </a:rPr>
              <a:t>1</a:t>
            </a:r>
            <a:r>
              <a:rPr kumimoji="0" lang="ko-KR" altLang="en-US" sz="1700" b="0" i="0" u="none" strike="noStrike" kern="1200" cap="none" spc="0" normalizeH="0" baseline="0" dirty="0">
                <a:solidFill>
                  <a:srgbClr val="000000"/>
                </a:solidFill>
                <a:latin typeface="HY산B"/>
                <a:ea typeface="HY산B"/>
              </a:rPr>
              <a:t>에 가까울수록 두 결과가 서로 일치한다</a:t>
            </a:r>
            <a:r>
              <a:rPr kumimoji="0" lang="en-US" altLang="ko-KR" sz="1700" b="0" i="0" u="none" strike="noStrike" kern="1200" cap="none" spc="0" normalizeH="0" baseline="0" dirty="0">
                <a:solidFill>
                  <a:srgbClr val="000000"/>
                </a:solidFill>
                <a:latin typeface="HY산B"/>
                <a:ea typeface="HY산B"/>
              </a:rPr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A730DB-BEBA-4FA0-AF29-6048132298AF}"/>
                  </a:ext>
                </a:extLst>
              </p:cNvPr>
              <p:cNvSpPr txBox="1"/>
              <p:nvPr/>
            </p:nvSpPr>
            <p:spPr>
              <a:xfrm>
                <a:off x="2189423" y="1913799"/>
                <a:ext cx="4764946" cy="9946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ar-AE" b="0" i="1" smtClean="0">
                          <a:latin typeface="Cambria Math"/>
                          <a:sym typeface="Cambria Math"/>
                        </a:rPr>
                        <m:t>𝑅𝑎𝑛𝑑</m:t>
                      </m:r>
                      <m:r>
                        <a:rPr lang="ar-AE" altLang="ko-KR" b="0" i="1">
                          <a:latin typeface="Cambria Math"/>
                          <a:sym typeface="Cambria Math"/>
                        </a:rPr>
                        <m:t>=</m:t>
                      </m:r>
                      <m:f>
                        <m:fPr>
                          <m:ctrlPr>
                            <a:rPr lang="ar-AE" altLang="ko-KR" b="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altLang="ko-KR" b="0" i="1">
                                  <a:latin typeface="Cambria Math" panose="02040503050406030204" pitchFamily="18" charset="0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lang="ko-KR" altLang="ar-AE" b="0" i="1">
                                  <a:latin typeface="Cambria Math"/>
                                  <a:sym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ar-AE" altLang="ko-KR" b="0" i="1">
                                  <a:latin typeface="Cambria Math"/>
                                  <a:sym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ar-AE" altLang="ko-KR" b="0" i="1">
                                  <a:latin typeface="Cambria Math" panose="02040503050406030204" pitchFamily="18" charset="0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lang="ar-AE" altLang="ko-KR" b="0" i="1">
                                  <a:latin typeface="Cambria Math"/>
                                  <a:sym typeface="Cambria Math"/>
                                </a:rPr>
                                <m:t>+</m:t>
                              </m:r>
                              <m:r>
                                <a:rPr lang="ko-KR" altLang="ar-AE" b="0" i="1">
                                  <a:latin typeface="Cambria Math"/>
                                  <a:sym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ar-AE" altLang="ko-KR" b="0" i="1">
                                  <a:latin typeface="Cambria Math"/>
                                  <a:sym typeface="Cambria Math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ar-AE" altLang="ko-KR" b="0" i="1">
                                  <a:latin typeface="Cambria Math" panose="02040503050406030204" pitchFamily="18" charset="0"/>
                                  <a:sym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ar-AE" altLang="ko-KR" b="0" i="1">
                                      <a:latin typeface="Cambria Math" panose="02040503050406030204" pitchFamily="18" charset="0"/>
                                      <a:sym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ar-AE" b="0" i="1">
                                      <a:latin typeface="Cambria Math"/>
                                      <a:sym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ar-AE" altLang="ko-KR" b="0" i="1">
                                      <a:latin typeface="Cambria Math"/>
                                      <a:sym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ar-AE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A730DB-BEBA-4FA0-AF29-604813229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9423" y="1913799"/>
                <a:ext cx="4764946" cy="9946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01280" y="1523909"/>
            <a:ext cx="7941439" cy="40745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838132" y="1383782"/>
            <a:ext cx="301558" cy="5764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latin typeface="a옛날목욕탕L"/>
                <a:ea typeface="a옛날목욕탕L"/>
              </a:rPr>
              <a:t> </a:t>
            </a:r>
            <a:endParaRPr lang="ko-KR" altLang="en-US" sz="3200">
              <a:latin typeface="a옛날목욕탕L"/>
              <a:ea typeface="a옛날목욕탕L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540357" y="473376"/>
            <a:ext cx="83555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200" b="0" i="0" u="none" strike="noStrike" kern="1200" cap="none" spc="0" normalizeH="0" baseline="0" dirty="0">
                <a:solidFill>
                  <a:srgbClr val="000000"/>
                </a:solidFill>
                <a:latin typeface="a옛날목욕탕L"/>
                <a:ea typeface="a옛날목욕탕L"/>
              </a:rPr>
              <a:t>III. Evaluation Measures :</a:t>
            </a:r>
            <a:r>
              <a:rPr kumimoji="0" lang="ko-KR" altLang="en-US" sz="3200" b="0" i="0" u="none" strike="noStrike" kern="1200" cap="none" spc="0" normalizeH="0" baseline="0" dirty="0">
                <a:solidFill>
                  <a:srgbClr val="000000"/>
                </a:solidFill>
                <a:latin typeface="a옛날목욕탕L"/>
                <a:ea typeface="a옛날목욕탕L"/>
              </a:rPr>
              <a:t> </a:t>
            </a:r>
            <a:r>
              <a:rPr lang="en-US" altLang="ko-KR" sz="2800" dirty="0">
                <a:solidFill>
                  <a:srgbClr val="000000"/>
                </a:solidFill>
                <a:latin typeface="a옛날목욕탕L"/>
                <a:ea typeface="a옛날목욕탕L"/>
              </a:rPr>
              <a:t>A</a:t>
            </a:r>
            <a:r>
              <a:rPr kumimoji="0" lang="en-US" altLang="ko-KR" sz="2800" b="0" i="0" u="none" strike="noStrike" kern="1200" cap="none" spc="0" normalizeH="0" baseline="0" dirty="0">
                <a:solidFill>
                  <a:srgbClr val="000000"/>
                </a:solidFill>
                <a:latin typeface="a옛날목욕탕L"/>
                <a:ea typeface="a옛날목욕탕L"/>
              </a:rPr>
              <a:t>djusted Rand Index</a:t>
            </a:r>
          </a:p>
        </p:txBody>
      </p:sp>
      <p:sp>
        <p:nvSpPr>
          <p:cNvPr id="14" name="TextBox 6"/>
          <p:cNvSpPr txBox="1"/>
          <p:nvPr/>
        </p:nvSpPr>
        <p:spPr>
          <a:xfrm>
            <a:off x="772582" y="4231217"/>
            <a:ext cx="7598836" cy="402802"/>
          </a:xfrm>
          <a:prstGeom prst="rect">
            <a:avLst/>
          </a:prstGeom>
          <a:solidFill>
            <a:srgbClr val="FFFFFF">
              <a:alpha val="100000"/>
            </a:srgbClr>
          </a:solidFill>
          <a:ln w="28575">
            <a:solidFill>
              <a:srgbClr val="FF0000">
                <a:alpha val="100000"/>
              </a:srgbClr>
            </a:solidFill>
          </a:ln>
        </p:spPr>
        <p:txBody>
          <a:bodyPr wrap="square">
            <a:noAutofit/>
          </a:bodyPr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rgbClr val="000000"/>
                </a:solidFill>
                <a:latin typeface="HY산B"/>
                <a:ea typeface="HY산B"/>
              </a:rPr>
              <a:t>두 군집결과가 일치하는 경우 </a:t>
            </a:r>
            <a:r>
              <a:rPr kumimoji="0" lang="en-US" altLang="ko-KR" sz="1700" b="0" i="0" u="none" strike="noStrike" kern="1200" cap="none" spc="0" normalizeH="0" baseline="0">
                <a:solidFill>
                  <a:srgbClr val="000000"/>
                </a:solidFill>
                <a:latin typeface="HY산B"/>
                <a:ea typeface="HY산B"/>
              </a:rPr>
              <a:t>1,</a:t>
            </a:r>
            <a:r>
              <a:rPr kumimoji="0" lang="ko-KR" altLang="en-US" sz="1700" b="0" i="0" u="none" strike="noStrike" kern="1200" cap="none" spc="0" normalizeH="0" baseline="0">
                <a:solidFill>
                  <a:srgbClr val="000000"/>
                </a:solidFill>
                <a:latin typeface="HY산B"/>
                <a:ea typeface="HY산B"/>
              </a:rPr>
              <a:t> 무관한 경우는 </a:t>
            </a:r>
            <a:r>
              <a:rPr kumimoji="0" lang="en-US" altLang="ko-KR" sz="1700" b="0" i="0" u="none" strike="noStrike" kern="1200" cap="none" spc="0" normalizeH="0" baseline="0">
                <a:solidFill>
                  <a:srgbClr val="000000"/>
                </a:solidFill>
                <a:latin typeface="HY산B"/>
                <a:ea typeface="HY산B"/>
              </a:rPr>
              <a:t>0</a:t>
            </a:r>
          </a:p>
        </p:txBody>
      </p:sp>
      <p:sp>
        <p:nvSpPr>
          <p:cNvPr id="15" name="자유형: 도형 14"/>
          <p:cNvSpPr>
            <a:spLocks noResize="1" noChangeShapeType="1" noTextEdit="1"/>
          </p:cNvSpPr>
          <p:nvPr/>
        </p:nvSpPr>
        <p:spPr>
          <a:xfrm>
            <a:off x="766762" y="1585383"/>
            <a:ext cx="7610474" cy="202882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</p:spPr>
        <p:txBody>
          <a:bodyPr/>
          <a:lstStyle/>
          <a:p>
            <a:pPr algn="l"/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2DC01BE-2AC2-4080-9346-00BF5B9A1089}"/>
                  </a:ext>
                </a:extLst>
              </p:cNvPr>
              <p:cNvSpPr txBox="1"/>
              <p:nvPr/>
            </p:nvSpPr>
            <p:spPr>
              <a:xfrm>
                <a:off x="766762" y="1972216"/>
                <a:ext cx="7598836" cy="10854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ar-AE" sz="1800" b="0" i="1" smtClean="0">
                          <a:latin typeface="Cambria Math"/>
                          <a:sym typeface="Cambria Math"/>
                        </a:rPr>
                        <m:t>𝐴𝑑𝑗𝑢𝑠𝑡𝑒𝑑</m:t>
                      </m:r>
                      <m:r>
                        <a:rPr lang="ko-KR" altLang="ar-AE" sz="1800" b="0" i="1" smtClean="0">
                          <a:latin typeface="Cambria Math"/>
                          <a:sym typeface="Cambria Math"/>
                        </a:rPr>
                        <m:t> </m:t>
                      </m:r>
                      <m:r>
                        <a:rPr lang="ko-KR" altLang="ar-AE" sz="1800" b="0" i="1" smtClean="0">
                          <a:latin typeface="Cambria Math"/>
                          <a:sym typeface="Cambria Math"/>
                        </a:rPr>
                        <m:t>𝑅𝑎𝑛𝑑</m:t>
                      </m:r>
                      <m:r>
                        <a:rPr lang="ko-KR" altLang="ar-AE" sz="1800" b="0" i="1" smtClean="0">
                          <a:latin typeface="Cambria Math"/>
                          <a:sym typeface="Cambria Math"/>
                        </a:rPr>
                        <m:t> = </m:t>
                      </m:r>
                      <m:f>
                        <m:fPr>
                          <m:ctrlPr>
                            <a:rPr lang="ar-AE" altLang="ko-KR" sz="1800" b="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ar-AE" altLang="ko-KR" sz="1800" b="0" i="1">
                                  <a:latin typeface="Cambria Math" panose="02040503050406030204" pitchFamily="18" charset="0"/>
                                  <a:sym typeface="Cambria Math"/>
                                </a:rPr>
                              </m:ctrlPr>
                            </m:naryPr>
                            <m:sub>
                              <m:r>
                                <a:rPr lang="ko-KR" altLang="ar-AE" sz="1800" b="0" i="1">
                                  <a:latin typeface="Cambria Math"/>
                                  <a:sym typeface="Cambria Math"/>
                                </a:rPr>
                                <m:t>𝑖</m:t>
                              </m:r>
                              <m:r>
                                <a:rPr lang="ar-AE" altLang="ko-KR" sz="1800" b="0" i="1">
                                  <a:latin typeface="Cambria Math"/>
                                  <a:sym typeface="Cambria Math"/>
                                </a:rPr>
                                <m:t>=</m:t>
                              </m:r>
                              <m:r>
                                <a:rPr lang="ar-AE" altLang="ko-KR" sz="1800" b="0" i="1">
                                  <a:latin typeface="Cambria Math"/>
                                  <a:sym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ko-KR" altLang="ar-AE" sz="1800" b="0" i="1">
                                  <a:latin typeface="Cambria Math"/>
                                  <a:sym typeface="Cambria Math"/>
                                </a:rPr>
                                <m:t>𝐾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ar-AE" altLang="ko-KR" sz="1800" b="0" i="1">
                                      <a:latin typeface="Cambria Math" panose="02040503050406030204" pitchFamily="18" charset="0"/>
                                      <a:sym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ko-KR" altLang="ar-AE" sz="1800" b="0" i="1">
                                      <a:latin typeface="Cambria Math"/>
                                      <a:sym typeface="Cambria Math"/>
                                    </a:rPr>
                                    <m:t>𝑗</m:t>
                                  </m:r>
                                  <m:r>
                                    <a:rPr lang="ar-AE" altLang="ko-KR" sz="1800" b="0" i="1">
                                      <a:latin typeface="Cambria Math"/>
                                      <a:sym typeface="Cambria Math"/>
                                    </a:rPr>
                                    <m:t>=</m:t>
                                  </m:r>
                                  <m:r>
                                    <a:rPr lang="ar-AE" altLang="ko-KR" sz="1800" b="0" i="1">
                                      <a:latin typeface="Cambria Math"/>
                                      <a:sym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ko-KR" altLang="ar-AE" sz="1800" b="0" i="1">
                                      <a:latin typeface="Cambria Math"/>
                                      <a:sym typeface="Cambria Math"/>
                                    </a:rPr>
                                    <m:t>𝐾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ar-AE" altLang="ko-KR" sz="1800" b="0" i="1">
                                          <a:latin typeface="Cambria Math" panose="02040503050406030204" pitchFamily="18" charset="0"/>
                                          <a:sym typeface="Cambria Math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type m:val="noBar"/>
                                          <m:ctrlPr>
                                            <a:rPr lang="ar-AE" altLang="ko-KR" sz="1800" b="0" i="1">
                                              <a:latin typeface="Cambria Math" panose="02040503050406030204" pitchFamily="18" charset="0"/>
                                              <a:sym typeface="Cambria Math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ar-AE" altLang="ko-KR" sz="1800" b="0" i="1">
                                                  <a:latin typeface="Cambria Math" panose="02040503050406030204" pitchFamily="18" charset="0"/>
                                                  <a:sym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ko-KR" altLang="ar-AE" sz="1800" b="0" i="1">
                                                  <a:latin typeface="Cambria Math"/>
                                                  <a:sym typeface="Cambria Math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ko-KR" altLang="ar-AE" sz="1800" b="0" i="1">
                                                  <a:latin typeface="Cambria Math"/>
                                                  <a:sym typeface="Cambria Math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ar-AE" altLang="ko-KR" sz="1800" b="0" i="1">
                                              <a:latin typeface="Cambria Math"/>
                                              <a:sym typeface="Cambria Math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nary>
                            </m:e>
                          </m:nary>
                          <m:r>
                            <a:rPr lang="ar-AE" altLang="ko-KR" sz="1800" b="0" i="1">
                              <a:latin typeface="Cambria Math"/>
                              <a:sym typeface="Cambria Math"/>
                            </a:rPr>
                            <m:t>−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ar-AE" altLang="ko-KR" sz="1800" b="0" i="1">
                                  <a:latin typeface="Cambria Math" panose="02040503050406030204" pitchFamily="18" charset="0"/>
                                  <a:sym typeface="Cambria Math"/>
                                </a:rPr>
                              </m:ctrlPr>
                            </m:naryPr>
                            <m:sub>
                              <m:r>
                                <a:rPr lang="ko-KR" altLang="ar-AE" sz="1800" b="0" i="1">
                                  <a:latin typeface="Cambria Math"/>
                                  <a:sym typeface="Cambria Math"/>
                                </a:rPr>
                                <m:t>𝑖</m:t>
                              </m:r>
                              <m:r>
                                <a:rPr lang="ar-AE" altLang="ko-KR" sz="1800" b="0" i="1">
                                  <a:latin typeface="Cambria Math"/>
                                  <a:sym typeface="Cambria Math"/>
                                </a:rPr>
                                <m:t>=</m:t>
                              </m:r>
                              <m:r>
                                <a:rPr lang="ar-AE" altLang="ko-KR" sz="1800" b="0" i="1">
                                  <a:latin typeface="Cambria Math"/>
                                  <a:sym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ko-KR" altLang="ar-AE" sz="1800" b="0" i="1">
                                  <a:latin typeface="Cambria Math"/>
                                  <a:sym typeface="Cambria Math"/>
                                </a:rPr>
                                <m:t>𝐾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ar-AE" altLang="ko-KR" sz="1800" b="0" i="1">
                                      <a:latin typeface="Cambria Math" panose="02040503050406030204" pitchFamily="18" charset="0"/>
                                      <a:sym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ar-AE" altLang="ko-KR" sz="1800" b="0" i="1">
                                          <a:latin typeface="Cambria Math" panose="02040503050406030204" pitchFamily="18" charset="0"/>
                                          <a:sym typeface="Cambria Math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ar-AE" altLang="ko-KR" sz="1800" b="0" i="1">
                                              <a:latin typeface="Cambria Math" panose="02040503050406030204" pitchFamily="18" charset="0"/>
                                              <a:sym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ar-AE" sz="1800" b="0" i="1">
                                              <a:latin typeface="Cambria Math"/>
                                              <a:sym typeface="Cambria Math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ko-KR" altLang="ar-AE" sz="1800" b="0" i="1">
                                              <a:latin typeface="Cambria Math"/>
                                              <a:sym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ar-AE" altLang="ko-KR" sz="1800" b="0" i="1">
                                              <a:latin typeface="Cambria Math"/>
                                              <a:sym typeface="Cambria Math"/>
                                            </a:rPr>
                                            <m:t>.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ar-AE" altLang="ko-KR" sz="1800" b="0" i="1">
                                          <a:latin typeface="Cambria Math"/>
                                          <a:sym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nary>
                          <m:nary>
                            <m:naryPr>
                              <m:chr m:val="∑"/>
                              <m:limLoc m:val="undOvr"/>
                              <m:ctrlPr>
                                <a:rPr lang="ar-AE" altLang="ko-KR" sz="1800" b="0" i="1">
                                  <a:latin typeface="Cambria Math" panose="02040503050406030204" pitchFamily="18" charset="0"/>
                                  <a:sym typeface="Cambria Math"/>
                                </a:rPr>
                              </m:ctrlPr>
                            </m:naryPr>
                            <m:sub>
                              <m:r>
                                <a:rPr lang="ko-KR" altLang="ar-AE" sz="1800" b="0" i="1">
                                  <a:latin typeface="Cambria Math"/>
                                  <a:sym typeface="Cambria Math"/>
                                </a:rPr>
                                <m:t>𝑗</m:t>
                              </m:r>
                              <m:r>
                                <a:rPr lang="ar-AE" altLang="ko-KR" sz="1800" b="0" i="1">
                                  <a:latin typeface="Cambria Math"/>
                                  <a:sym typeface="Cambria Math"/>
                                </a:rPr>
                                <m:t>=</m:t>
                              </m:r>
                              <m:r>
                                <a:rPr lang="ar-AE" altLang="ko-KR" sz="1800" b="0" i="1">
                                  <a:latin typeface="Cambria Math"/>
                                  <a:sym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ko-KR" altLang="ar-AE" sz="1800" b="0" i="1">
                                  <a:latin typeface="Cambria Math"/>
                                  <a:sym typeface="Cambria Math"/>
                                </a:rPr>
                                <m:t>𝐾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ar-AE" altLang="ko-KR" sz="1800" b="0" i="1">
                                      <a:latin typeface="Cambria Math" panose="02040503050406030204" pitchFamily="18" charset="0"/>
                                      <a:sym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ar-AE" altLang="ko-KR" sz="1800" b="0" i="1">
                                          <a:latin typeface="Cambria Math" panose="02040503050406030204" pitchFamily="18" charset="0"/>
                                          <a:sym typeface="Cambria Math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ar-AE" altLang="ko-KR" sz="1800" b="0" i="1">
                                              <a:latin typeface="Cambria Math" panose="02040503050406030204" pitchFamily="18" charset="0"/>
                                              <a:sym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ar-AE" sz="1800" b="0" i="1">
                                              <a:latin typeface="Cambria Math"/>
                                              <a:sym typeface="Cambria Math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ar-AE" altLang="ko-KR" sz="1800" b="0" i="1">
                                              <a:latin typeface="Cambria Math"/>
                                              <a:sym typeface="Cambria Math"/>
                                            </a:rPr>
                                            <m:t>.</m:t>
                                          </m:r>
                                          <m:r>
                                            <a:rPr lang="ko-KR" altLang="ar-AE" sz="1800" b="0" i="1">
                                              <a:latin typeface="Cambria Math"/>
                                              <a:sym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ar-AE" altLang="ko-KR" sz="1800" b="0" i="1">
                                          <a:latin typeface="Cambria Math"/>
                                          <a:sym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nary>
                          <m:r>
                            <a:rPr lang="ar-AE" altLang="ko-KR" sz="1800" b="0" i="1">
                              <a:latin typeface="Cambria Math"/>
                              <a:sym typeface="Cambria Math"/>
                            </a:rPr>
                            <m:t>/</m:t>
                          </m:r>
                          <m:d>
                            <m:dPr>
                              <m:ctrlPr>
                                <a:rPr lang="ar-AE" altLang="ko-KR" sz="1800" b="0" i="1">
                                  <a:latin typeface="Cambria Math" panose="02040503050406030204" pitchFamily="18" charset="0"/>
                                  <a:sym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ar-AE" altLang="ko-KR" sz="1800" b="0" i="1">
                                      <a:latin typeface="Cambria Math" panose="02040503050406030204" pitchFamily="18" charset="0"/>
                                      <a:sym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ar-AE" sz="1800" b="0" i="1">
                                      <a:latin typeface="Cambria Math"/>
                                      <a:sym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ar-AE" altLang="ko-KR" sz="1800" b="0" i="1">
                                      <a:latin typeface="Cambria Math"/>
                                      <a:sym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r>
                            <a:rPr lang="ar-AE" altLang="ko-KR" sz="1800" b="0" i="1">
                              <a:latin typeface="Cambria Math"/>
                              <a:sym typeface="Cambria Math"/>
                            </a:rPr>
                            <m:t>[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ar-AE" altLang="ko-KR" sz="1800" b="0" i="1">
                                  <a:latin typeface="Cambria Math" panose="02040503050406030204" pitchFamily="18" charset="0"/>
                                  <a:sym typeface="Cambria Math"/>
                                </a:rPr>
                              </m:ctrlPr>
                            </m:naryPr>
                            <m:sub>
                              <m:r>
                                <a:rPr lang="ko-KR" altLang="ar-AE" sz="1800" b="0" i="1">
                                  <a:latin typeface="Cambria Math"/>
                                  <a:sym typeface="Cambria Math"/>
                                </a:rPr>
                                <m:t>𝑖</m:t>
                              </m:r>
                              <m:r>
                                <a:rPr lang="ar-AE" altLang="ko-KR" sz="1800" b="0" i="1">
                                  <a:latin typeface="Cambria Math"/>
                                  <a:sym typeface="Cambria Math"/>
                                </a:rPr>
                                <m:t>=</m:t>
                              </m:r>
                              <m:r>
                                <a:rPr lang="ar-AE" altLang="ko-KR" sz="1800" b="0" i="1">
                                  <a:latin typeface="Cambria Math"/>
                                  <a:sym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ko-KR" altLang="ar-AE" sz="1800" b="0" i="1">
                                  <a:latin typeface="Cambria Math"/>
                                  <a:sym typeface="Cambria Math"/>
                                </a:rPr>
                                <m:t>𝐾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ar-AE" altLang="ko-KR" sz="1800" b="0" i="1">
                                      <a:latin typeface="Cambria Math" panose="02040503050406030204" pitchFamily="18" charset="0"/>
                                      <a:sym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ar-AE" altLang="ko-KR" sz="1800" b="0" i="1">
                                          <a:latin typeface="Cambria Math" panose="02040503050406030204" pitchFamily="18" charset="0"/>
                                          <a:sym typeface="Cambria Math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ar-AE" altLang="ko-KR" sz="1800" b="0" i="1">
                                              <a:latin typeface="Cambria Math" panose="02040503050406030204" pitchFamily="18" charset="0"/>
                                              <a:sym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ar-AE" sz="1800" b="0" i="1">
                                              <a:latin typeface="Cambria Math"/>
                                              <a:sym typeface="Cambria Math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ko-KR" altLang="ar-AE" sz="1800" b="0" i="1">
                                              <a:latin typeface="Cambria Math"/>
                                              <a:sym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ar-AE" altLang="ko-KR" sz="1800" b="0" i="1">
                                              <a:latin typeface="Cambria Math"/>
                                              <a:sym typeface="Cambria Math"/>
                                            </a:rPr>
                                            <m:t>.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ar-AE" altLang="ko-KR" sz="1800" b="0" i="1">
                                          <a:latin typeface="Cambria Math"/>
                                          <a:sym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nary>
                          <m:r>
                            <a:rPr lang="ar-AE" altLang="ko-KR" sz="1800" b="0" i="1">
                              <a:latin typeface="Cambria Math"/>
                              <a:sym typeface="Cambria Math"/>
                            </a:rPr>
                            <m:t>+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ar-AE" altLang="ko-KR" sz="1800" b="0" i="1">
                                  <a:latin typeface="Cambria Math" panose="02040503050406030204" pitchFamily="18" charset="0"/>
                                  <a:sym typeface="Cambria Math"/>
                                </a:rPr>
                              </m:ctrlPr>
                            </m:naryPr>
                            <m:sub>
                              <m:r>
                                <a:rPr lang="ko-KR" altLang="ar-AE" sz="1800" b="0" i="1">
                                  <a:latin typeface="Cambria Math"/>
                                  <a:sym typeface="Cambria Math"/>
                                </a:rPr>
                                <m:t>𝑗</m:t>
                              </m:r>
                              <m:r>
                                <a:rPr lang="ar-AE" altLang="ko-KR" sz="1800" b="0" i="1">
                                  <a:latin typeface="Cambria Math"/>
                                  <a:sym typeface="Cambria Math"/>
                                </a:rPr>
                                <m:t>=</m:t>
                              </m:r>
                              <m:r>
                                <a:rPr lang="ar-AE" altLang="ko-KR" sz="1800" b="0" i="1">
                                  <a:latin typeface="Cambria Math"/>
                                  <a:sym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ko-KR" altLang="ar-AE" sz="1800" b="0" i="1">
                                  <a:latin typeface="Cambria Math"/>
                                  <a:sym typeface="Cambria Math"/>
                                </a:rPr>
                                <m:t>𝐾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ar-AE" altLang="ko-KR" sz="1800" b="0" i="1">
                                      <a:latin typeface="Cambria Math" panose="02040503050406030204" pitchFamily="18" charset="0"/>
                                      <a:sym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ar-AE" altLang="ko-KR" sz="1800" b="0" i="1">
                                          <a:latin typeface="Cambria Math" panose="02040503050406030204" pitchFamily="18" charset="0"/>
                                          <a:sym typeface="Cambria Math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ar-AE" altLang="ko-KR" sz="1800" b="0" i="1">
                                              <a:latin typeface="Cambria Math" panose="02040503050406030204" pitchFamily="18" charset="0"/>
                                              <a:sym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ar-AE" sz="1800" b="0" i="1">
                                              <a:latin typeface="Cambria Math"/>
                                              <a:sym typeface="Cambria Math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ar-AE" altLang="ko-KR" sz="1800" b="0" i="1">
                                              <a:latin typeface="Cambria Math"/>
                                              <a:sym typeface="Cambria Math"/>
                                            </a:rPr>
                                            <m:t>.</m:t>
                                          </m:r>
                                          <m:r>
                                            <a:rPr lang="ko-KR" altLang="ar-AE" sz="1800" b="0" i="1">
                                              <a:latin typeface="Cambria Math"/>
                                              <a:sym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ar-AE" altLang="ko-KR" sz="1800" b="0" i="1">
                                          <a:latin typeface="Cambria Math"/>
                                          <a:sym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nary>
                          <m:r>
                            <a:rPr lang="ar-AE" altLang="ko-KR" sz="1800" b="0" i="1">
                              <a:latin typeface="Cambria Math"/>
                              <a:sym typeface="Cambria Math"/>
                            </a:rPr>
                            <m:t>]/</m:t>
                          </m:r>
                          <m:r>
                            <a:rPr lang="ar-AE" altLang="ko-KR" sz="1800" b="0" i="1">
                              <a:latin typeface="Cambria Math"/>
                              <a:sym typeface="Cambria Math"/>
                            </a:rPr>
                            <m:t>2</m:t>
                          </m:r>
                          <m:r>
                            <a:rPr lang="ar-AE" altLang="ko-KR" sz="1800" b="0" i="1">
                              <a:latin typeface="Cambria Math"/>
                              <a:sym typeface="Cambria Math"/>
                            </a:rPr>
                            <m:t>−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ar-AE" altLang="ko-KR" sz="1800" b="0" i="1">
                                  <a:latin typeface="Cambria Math" panose="02040503050406030204" pitchFamily="18" charset="0"/>
                                  <a:sym typeface="Cambria Math"/>
                                </a:rPr>
                              </m:ctrlPr>
                            </m:naryPr>
                            <m:sub>
                              <m:r>
                                <a:rPr lang="ko-KR" altLang="ar-AE" sz="1800" b="0" i="1">
                                  <a:latin typeface="Cambria Math"/>
                                  <a:sym typeface="Cambria Math"/>
                                </a:rPr>
                                <m:t>𝑖</m:t>
                              </m:r>
                              <m:r>
                                <a:rPr lang="ar-AE" altLang="ko-KR" sz="1800" b="0" i="1">
                                  <a:latin typeface="Cambria Math"/>
                                  <a:sym typeface="Cambria Math"/>
                                </a:rPr>
                                <m:t>=</m:t>
                              </m:r>
                              <m:r>
                                <a:rPr lang="ar-AE" altLang="ko-KR" sz="1800" b="0" i="1">
                                  <a:latin typeface="Cambria Math"/>
                                  <a:sym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ko-KR" altLang="ar-AE" sz="1800" b="0" i="1">
                                  <a:latin typeface="Cambria Math"/>
                                  <a:sym typeface="Cambria Math"/>
                                </a:rPr>
                                <m:t>𝐾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ar-AE" altLang="ko-KR" sz="1800" b="0" i="1">
                                      <a:latin typeface="Cambria Math" panose="02040503050406030204" pitchFamily="18" charset="0"/>
                                      <a:sym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ar-AE" altLang="ko-KR" sz="1800" b="0" i="1">
                                          <a:latin typeface="Cambria Math" panose="02040503050406030204" pitchFamily="18" charset="0"/>
                                          <a:sym typeface="Cambria Math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ar-AE" altLang="ko-KR" sz="1800" b="0" i="1">
                                              <a:latin typeface="Cambria Math" panose="02040503050406030204" pitchFamily="18" charset="0"/>
                                              <a:sym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ar-AE" sz="1800" b="0" i="1">
                                              <a:latin typeface="Cambria Math"/>
                                              <a:sym typeface="Cambria Math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ko-KR" altLang="ar-AE" sz="1800" b="0" i="1">
                                              <a:latin typeface="Cambria Math"/>
                                              <a:sym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ar-AE" altLang="ko-KR" sz="1800" b="0" i="1">
                                              <a:latin typeface="Cambria Math"/>
                                              <a:sym typeface="Cambria Math"/>
                                            </a:rPr>
                                            <m:t>.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ar-AE" altLang="ko-KR" sz="1800" b="0" i="1">
                                          <a:latin typeface="Cambria Math"/>
                                          <a:sym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nary>
                          <m:nary>
                            <m:naryPr>
                              <m:chr m:val="∑"/>
                              <m:limLoc m:val="undOvr"/>
                              <m:ctrlPr>
                                <a:rPr lang="ar-AE" altLang="ko-KR" sz="1800" b="0" i="1">
                                  <a:latin typeface="Cambria Math" panose="02040503050406030204" pitchFamily="18" charset="0"/>
                                  <a:sym typeface="Cambria Math"/>
                                </a:rPr>
                              </m:ctrlPr>
                            </m:naryPr>
                            <m:sub>
                              <m:r>
                                <a:rPr lang="ko-KR" altLang="ar-AE" sz="1800" b="0" i="1">
                                  <a:latin typeface="Cambria Math"/>
                                  <a:sym typeface="Cambria Math"/>
                                </a:rPr>
                                <m:t>𝑗</m:t>
                              </m:r>
                              <m:r>
                                <a:rPr lang="ar-AE" altLang="ko-KR" sz="1800" b="0" i="1">
                                  <a:latin typeface="Cambria Math"/>
                                  <a:sym typeface="Cambria Math"/>
                                </a:rPr>
                                <m:t>=</m:t>
                              </m:r>
                              <m:r>
                                <a:rPr lang="ar-AE" altLang="ko-KR" sz="1800" b="0" i="1">
                                  <a:latin typeface="Cambria Math"/>
                                  <a:sym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ko-KR" altLang="ar-AE" sz="1800" b="0" i="1">
                                  <a:latin typeface="Cambria Math"/>
                                  <a:sym typeface="Cambria Math"/>
                                </a:rPr>
                                <m:t>𝐾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ar-AE" altLang="ko-KR" sz="1800" b="0" i="1">
                                      <a:latin typeface="Cambria Math" panose="02040503050406030204" pitchFamily="18" charset="0"/>
                                      <a:sym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ar-AE" altLang="ko-KR" sz="1800" b="0" i="1">
                                          <a:latin typeface="Cambria Math" panose="02040503050406030204" pitchFamily="18" charset="0"/>
                                          <a:sym typeface="Cambria Math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ar-AE" altLang="ko-KR" sz="1800" b="0" i="1">
                                              <a:latin typeface="Cambria Math" panose="02040503050406030204" pitchFamily="18" charset="0"/>
                                              <a:sym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ar-AE" sz="1800" b="0" i="1">
                                              <a:latin typeface="Cambria Math"/>
                                              <a:sym typeface="Cambria Math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ar-AE" altLang="ko-KR" sz="1800" b="0" i="1">
                                              <a:latin typeface="Cambria Math"/>
                                              <a:sym typeface="Cambria Math"/>
                                            </a:rPr>
                                            <m:t>.</m:t>
                                          </m:r>
                                          <m:r>
                                            <a:rPr lang="ko-KR" altLang="ar-AE" sz="1800" b="0" i="1">
                                              <a:latin typeface="Cambria Math"/>
                                              <a:sym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ar-AE" altLang="ko-KR" sz="1800" b="0" i="1">
                                          <a:latin typeface="Cambria Math"/>
                                          <a:sym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nary>
                          <m:r>
                            <a:rPr lang="ar-AE" altLang="ko-KR" sz="1800" b="0" i="1">
                              <a:latin typeface="Cambria Math"/>
                              <a:sym typeface="Cambria Math"/>
                            </a:rPr>
                            <m:t>/</m:t>
                          </m:r>
                          <m:d>
                            <m:dPr>
                              <m:ctrlPr>
                                <a:rPr lang="ar-AE" altLang="ko-KR" sz="1800" b="0" i="1">
                                  <a:latin typeface="Cambria Math" panose="02040503050406030204" pitchFamily="18" charset="0"/>
                                  <a:sym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ar-AE" altLang="ko-KR" sz="1800" b="0" i="1">
                                      <a:latin typeface="Cambria Math" panose="02040503050406030204" pitchFamily="18" charset="0"/>
                                      <a:sym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ar-AE" sz="1800" b="0" i="1">
                                      <a:latin typeface="Cambria Math"/>
                                      <a:sym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ar-AE" altLang="ko-KR" sz="1800" b="0" i="1">
                                      <a:latin typeface="Cambria Math"/>
                                      <a:sym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ar-AE" altLang="ko-KR" dirty="0"/>
              </a:p>
              <a:p>
                <a:endParaRPr lang="ko-KR" altLang="en-US" b="1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2DC01BE-2AC2-4080-9346-00BF5B9A10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762" y="1972216"/>
                <a:ext cx="7598836" cy="10854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01280" y="1523909"/>
            <a:ext cx="7941439" cy="40745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838132" y="1383782"/>
            <a:ext cx="301558" cy="5764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latin typeface="a옛날목욕탕L"/>
                <a:ea typeface="a옛날목욕탕L"/>
              </a:rPr>
              <a:t> </a:t>
            </a:r>
            <a:endParaRPr lang="ko-KR" altLang="en-US" sz="3200">
              <a:latin typeface="a옛날목욕탕L"/>
              <a:ea typeface="a옛날목욕탕L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540357" y="473376"/>
            <a:ext cx="83555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200" b="0" i="0" u="none" strike="noStrike" kern="1200" cap="none" spc="0" normalizeH="0" baseline="0" dirty="0">
                <a:solidFill>
                  <a:srgbClr val="000000"/>
                </a:solidFill>
                <a:latin typeface="a옛날목욕탕L"/>
                <a:ea typeface="a옛날목욕탕L"/>
              </a:rPr>
              <a:t>IV. :</a:t>
            </a:r>
            <a:r>
              <a:rPr kumimoji="0" lang="ko-KR" altLang="en-US" sz="3200" b="0" i="0" u="none" strike="noStrike" kern="1200" cap="none" spc="0" normalizeH="0" baseline="0" dirty="0">
                <a:solidFill>
                  <a:srgbClr val="000000"/>
                </a:solidFill>
                <a:latin typeface="a옛날목욕탕L"/>
                <a:ea typeface="a옛날목욕탕L"/>
              </a:rPr>
              <a:t> </a:t>
            </a:r>
            <a:r>
              <a:rPr lang="en-US" altLang="ko-KR" sz="2800" dirty="0">
                <a:solidFill>
                  <a:srgbClr val="000000"/>
                </a:solidFill>
                <a:latin typeface="a옛날목욕탕L"/>
                <a:ea typeface="a옛날목욕탕L"/>
              </a:rPr>
              <a:t>Simulation</a:t>
            </a:r>
            <a:endParaRPr kumimoji="0" lang="en-US" altLang="ko-KR" sz="2800" b="0" i="0" u="none" strike="noStrike" kern="1200" cap="none" spc="0" normalizeH="0" baseline="0" dirty="0">
              <a:solidFill>
                <a:srgbClr val="000000"/>
              </a:solidFill>
              <a:latin typeface="a옛날목욕탕L"/>
              <a:ea typeface="a옛날목욕탕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6"/>
              <p:cNvSpPr txBox="1"/>
              <p:nvPr/>
            </p:nvSpPr>
            <p:spPr>
              <a:xfrm>
                <a:off x="772582" y="3497952"/>
                <a:ext cx="7598836" cy="87857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8575">
                <a:solidFill>
                  <a:srgbClr val="FF0000">
                    <a:alpha val="100000"/>
                  </a:srgbClr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 algn="ctr" defTabSz="4572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lang="en-US" altLang="ko-KR" sz="1700" dirty="0">
                    <a:solidFill>
                      <a:srgbClr val="000000"/>
                    </a:solidFill>
                    <a:latin typeface="HY산B"/>
                    <a:ea typeface="HY산B"/>
                  </a:rPr>
                  <a:t>Silhouette, Dunn index</a:t>
                </a:r>
                <a:r>
                  <a:rPr lang="ko-KR" altLang="en-US" sz="1700" dirty="0">
                    <a:solidFill>
                      <a:srgbClr val="000000"/>
                    </a:solidFill>
                    <a:latin typeface="HY산B"/>
                    <a:ea typeface="HY산B"/>
                  </a:rPr>
                  <a:t>는 거리 측정 방식에 따라 그 값이 결정되므로</a:t>
                </a:r>
                <a:r>
                  <a:rPr lang="en-US" altLang="ko-KR" sz="1700" dirty="0">
                    <a:solidFill>
                      <a:srgbClr val="000000"/>
                    </a:solidFill>
                    <a:latin typeface="HY산B"/>
                    <a:ea typeface="HY산B"/>
                  </a:rPr>
                  <a:t> </a:t>
                </a:r>
                <a:r>
                  <a:rPr lang="ko-KR" altLang="en-US" sz="1700" dirty="0">
                    <a:solidFill>
                      <a:srgbClr val="000000"/>
                    </a:solidFill>
                    <a:latin typeface="HY산B"/>
                    <a:ea typeface="HY산B"/>
                  </a:rPr>
                  <a:t>측정 방법 간 공정한 비교를 위해 실제 변수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7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7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7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7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7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7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ko-KR" altLang="en-US" sz="1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kumimoji="0" lang="en-US" altLang="ko-KR" sz="1700" b="0" i="0" u="none" strike="noStrike" kern="1200" cap="none" spc="0" normalizeH="0" baseline="0" dirty="0">
                    <a:solidFill>
                      <a:srgbClr val="000000"/>
                    </a:solidFill>
                    <a:latin typeface="HY산B"/>
                    <a:ea typeface="HY산B"/>
                  </a:rPr>
                  <a:t> Euclidean</a:t>
                </a:r>
                <a:r>
                  <a:rPr kumimoji="0" lang="en-US" altLang="ko-KR" sz="1700" b="0" i="0" u="none" strike="noStrike" kern="1200" cap="none" spc="0" normalizeH="0" dirty="0">
                    <a:solidFill>
                      <a:srgbClr val="000000"/>
                    </a:solidFill>
                    <a:latin typeface="HY산B"/>
                    <a:ea typeface="HY산B"/>
                  </a:rPr>
                  <a:t> distance</a:t>
                </a:r>
                <a:r>
                  <a:rPr kumimoji="0" lang="ko-KR" altLang="en-US" sz="1700" b="0" i="0" u="none" strike="noStrike" kern="1200" cap="none" spc="0" normalizeH="0" dirty="0">
                    <a:solidFill>
                      <a:srgbClr val="000000"/>
                    </a:solidFill>
                    <a:latin typeface="HY산B"/>
                    <a:ea typeface="HY산B"/>
                  </a:rPr>
                  <a:t>를 이용하여 군집의 </a:t>
                </a:r>
                <a:r>
                  <a:rPr lang="ko-KR" altLang="en-US" sz="1700" dirty="0" err="1">
                    <a:solidFill>
                      <a:srgbClr val="000000"/>
                    </a:solidFill>
                    <a:latin typeface="HY산B"/>
                    <a:ea typeface="HY산B"/>
                  </a:rPr>
                  <a:t>응집성</a:t>
                </a:r>
                <a:r>
                  <a:rPr lang="ko-KR" altLang="en-US" sz="1700" dirty="0">
                    <a:solidFill>
                      <a:srgbClr val="000000"/>
                    </a:solidFill>
                    <a:latin typeface="HY산B"/>
                    <a:ea typeface="HY산B"/>
                  </a:rPr>
                  <a:t> 평가를 하였다</a:t>
                </a:r>
                <a:r>
                  <a:rPr lang="en-US" altLang="ko-KR" sz="1700" dirty="0">
                    <a:solidFill>
                      <a:srgbClr val="000000"/>
                    </a:solidFill>
                    <a:latin typeface="HY산B"/>
                    <a:ea typeface="HY산B"/>
                  </a:rPr>
                  <a:t>.</a:t>
                </a:r>
                <a:endParaRPr kumimoji="0" lang="en-US" altLang="ko-KR" sz="1700" b="0" i="0" u="none" strike="noStrike" kern="1200" cap="none" spc="0" normalizeH="0" baseline="0" dirty="0">
                  <a:solidFill>
                    <a:srgbClr val="000000"/>
                  </a:solidFill>
                  <a:latin typeface="HY산B"/>
                  <a:ea typeface="HY산B"/>
                </a:endParaRPr>
              </a:p>
            </p:txBody>
          </p:sp>
        </mc:Choice>
        <mc:Fallback>
          <p:sp>
            <p:nvSpPr>
              <p:cNvPr id="14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582" y="3497952"/>
                <a:ext cx="7598836" cy="878574"/>
              </a:xfrm>
              <a:prstGeom prst="rect">
                <a:avLst/>
              </a:prstGeom>
              <a:blipFill>
                <a:blip r:embed="rId2"/>
                <a:stretch>
                  <a:fillRect t="-2685" b="-6711"/>
                </a:stretch>
              </a:blipFill>
              <a:ln w="28575">
                <a:solidFill>
                  <a:srgbClr val="FF0000">
                    <a:alpha val="100000"/>
                  </a:srgb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6EC7325-2186-4F6A-ACA4-12F473D73109}"/>
                  </a:ext>
                </a:extLst>
              </p:cNvPr>
              <p:cNvSpPr txBox="1"/>
              <p:nvPr/>
            </p:nvSpPr>
            <p:spPr>
              <a:xfrm>
                <a:off x="772582" y="1666847"/>
                <a:ext cx="7860484" cy="14877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𝑈𝑛𝑖𝑓</m:t>
                      </m:r>
                    </m:oMath>
                  </m:oMathPara>
                </a14:m>
                <a:endParaRPr lang="en-US" altLang="ko-KR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, (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i="1" dirty="0">
                        <a:latin typeface="Cambria Math" panose="02040503050406030204" pitchFamily="18" charset="0"/>
                      </a:rPr>
                      <m:t>은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범</m:t>
                    </m:r>
                  </m:oMath>
                </a14:m>
                <a:r>
                  <a:rPr lang="ko-KR" altLang="en-US" dirty="0"/>
                  <a:t>주형 변수</a:t>
                </a:r>
                <a:r>
                  <a:rPr lang="en-US" altLang="ko-KR" dirty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, (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ko-KR" altLang="en-US" i="1" dirty="0">
                        <a:latin typeface="Cambria Math" panose="02040503050406030204" pitchFamily="18" charset="0"/>
                      </a:rPr>
                      <m:t>은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연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속</m:t>
                    </m:r>
                  </m:oMath>
                </a14:m>
                <a:r>
                  <a:rPr lang="ko-KR" altLang="en-US" dirty="0"/>
                  <a:t>형 변수</a:t>
                </a:r>
                <a:r>
                  <a:rPr lang="en-US" altLang="ko-KR" dirty="0"/>
                  <a:t>)</a:t>
                </a:r>
              </a:p>
              <a:p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6EC7325-2186-4F6A-ACA4-12F473D73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582" y="1666847"/>
                <a:ext cx="7860484" cy="14877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339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01280" y="1523909"/>
            <a:ext cx="7941439" cy="40745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838132" y="1383782"/>
            <a:ext cx="301558" cy="5764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latin typeface="a옛날목욕탕L"/>
                <a:ea typeface="a옛날목욕탕L"/>
              </a:rPr>
              <a:t> </a:t>
            </a:r>
            <a:endParaRPr lang="ko-KR" altLang="en-US" sz="3200">
              <a:latin typeface="a옛날목욕탕L"/>
              <a:ea typeface="a옛날목욕탕L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540357" y="473376"/>
            <a:ext cx="83555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200" b="0" i="0" u="none" strike="noStrike" kern="1200" cap="none" spc="0" normalizeH="0" baseline="0" dirty="0">
                <a:solidFill>
                  <a:srgbClr val="000000"/>
                </a:solidFill>
                <a:latin typeface="a옛날목욕탕L"/>
                <a:ea typeface="a옛날목욕탕L"/>
              </a:rPr>
              <a:t>IV. :</a:t>
            </a:r>
            <a:r>
              <a:rPr kumimoji="0" lang="ko-KR" altLang="en-US" sz="3200" b="0" i="0" u="none" strike="noStrike" kern="1200" cap="none" spc="0" normalizeH="0" baseline="0" dirty="0">
                <a:solidFill>
                  <a:srgbClr val="000000"/>
                </a:solidFill>
                <a:latin typeface="a옛날목욕탕L"/>
                <a:ea typeface="a옛날목욕탕L"/>
              </a:rPr>
              <a:t> </a:t>
            </a:r>
            <a:r>
              <a:rPr lang="en-US" altLang="ko-KR" sz="2800" dirty="0">
                <a:solidFill>
                  <a:srgbClr val="000000"/>
                </a:solidFill>
                <a:latin typeface="a옛날목욕탕L"/>
                <a:ea typeface="a옛날목욕탕L"/>
              </a:rPr>
              <a:t>Simulation: Case1</a:t>
            </a:r>
            <a:endParaRPr kumimoji="0" lang="en-US" altLang="ko-KR" sz="2800" b="0" i="0" u="none" strike="noStrike" kern="1200" cap="none" spc="0" normalizeH="0" baseline="0" dirty="0">
              <a:solidFill>
                <a:srgbClr val="000000"/>
              </a:solidFill>
              <a:latin typeface="a옛날목욕탕L"/>
              <a:ea typeface="a옛날목욕탕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6"/>
              <p:cNvSpPr txBox="1"/>
              <p:nvPr/>
            </p:nvSpPr>
            <p:spPr>
              <a:xfrm>
                <a:off x="772580" y="4686913"/>
                <a:ext cx="7598836" cy="52437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8575">
                <a:solidFill>
                  <a:srgbClr val="FF0000">
                    <a:alpha val="100000"/>
                  </a:srgbClr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 defTabSz="4572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lang="en-US" altLang="ko-KR" sz="1400" dirty="0">
                    <a:solidFill>
                      <a:srgbClr val="000000"/>
                    </a:solidFill>
                    <a:latin typeface="HY산B"/>
                    <a:ea typeface="HY산B"/>
                  </a:rPr>
                  <a:t>Silhouette, Dunn index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HY산B"/>
                    <a:ea typeface="HY산B"/>
                  </a:rPr>
                  <a:t>는 거리 측정 방식에 따라 그 값이 결정되므로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HY산B"/>
                    <a:ea typeface="HY산B"/>
                  </a:rPr>
                  <a:t> 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HY산B"/>
                    <a:ea typeface="HY산B"/>
                  </a:rPr>
                  <a:t>측정 방법 간 공정한 비교를 위해 실제 변수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solidFill>
                              <a:srgbClr val="000000"/>
                            </a:solidFill>
                            <a:latin typeface="HY산B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HY산B"/>
                          </a:rPr>
                          <m:t>𝑋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HY산B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HY산B"/>
                      </a:rPr>
                      <m:t>, </m:t>
                    </m:r>
                    <m:sSub>
                      <m:sSubPr>
                        <m:ctrlPr>
                          <a:rPr lang="en-US" altLang="ko-KR" sz="1400" i="1" smtClean="0">
                            <a:solidFill>
                              <a:srgbClr val="000000"/>
                            </a:solidFill>
                            <a:latin typeface="HY산B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HY산B"/>
                          </a:rPr>
                          <m:t>𝑋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HY산B"/>
                          </a:rPr>
                          <m:t>2</m:t>
                        </m:r>
                      </m:sub>
                    </m:sSub>
                    <m:r>
                      <a:rPr lang="ko-KR" altLang="en-US" sz="1400" i="1">
                        <a:solidFill>
                          <a:srgbClr val="000000"/>
                        </a:solidFill>
                        <a:latin typeface="HY산B"/>
                      </a:rPr>
                      <m:t>를</m:t>
                    </m:r>
                  </m:oMath>
                </a14:m>
                <a:r>
                  <a:rPr kumimoji="0" lang="en-US" altLang="ko-KR" sz="1400" b="0" i="0" u="none" strike="noStrike" kern="1200" cap="none" spc="0" normalizeH="0" baseline="0" dirty="0">
                    <a:solidFill>
                      <a:srgbClr val="000000"/>
                    </a:solidFill>
                    <a:latin typeface="HY산B"/>
                    <a:ea typeface="HY산B"/>
                  </a:rPr>
                  <a:t> Euclidean</a:t>
                </a:r>
                <a:r>
                  <a:rPr kumimoji="0" lang="en-US" altLang="ko-KR" sz="1400" b="0" i="0" u="none" strike="noStrike" kern="1200" cap="none" spc="0" normalizeH="0" dirty="0">
                    <a:solidFill>
                      <a:srgbClr val="000000"/>
                    </a:solidFill>
                    <a:latin typeface="HY산B"/>
                    <a:ea typeface="HY산B"/>
                  </a:rPr>
                  <a:t> distance</a:t>
                </a:r>
                <a:r>
                  <a:rPr kumimoji="0" lang="ko-KR" altLang="en-US" sz="1400" b="0" i="0" u="none" strike="noStrike" kern="1200" cap="none" spc="0" normalizeH="0" dirty="0">
                    <a:solidFill>
                      <a:srgbClr val="000000"/>
                    </a:solidFill>
                    <a:latin typeface="HY산B"/>
                    <a:ea typeface="HY산B"/>
                  </a:rPr>
                  <a:t>를 이용하여 군집의 </a:t>
                </a:r>
                <a:r>
                  <a:rPr lang="ko-KR" altLang="en-US" sz="1400" dirty="0" err="1">
                    <a:solidFill>
                      <a:srgbClr val="000000"/>
                    </a:solidFill>
                    <a:latin typeface="HY산B"/>
                    <a:ea typeface="HY산B"/>
                  </a:rPr>
                  <a:t>응집성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HY산B"/>
                    <a:ea typeface="HY산B"/>
                  </a:rPr>
                  <a:t> 평가를 하였다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HY산B"/>
                    <a:ea typeface="HY산B"/>
                  </a:rPr>
                  <a:t>.</a:t>
                </a:r>
                <a:endParaRPr kumimoji="0" lang="en-US" altLang="ko-KR" sz="1400" b="0" i="0" u="none" strike="noStrike" kern="1200" cap="none" spc="0" normalizeH="0" baseline="0" dirty="0">
                  <a:solidFill>
                    <a:srgbClr val="000000"/>
                  </a:solidFill>
                  <a:latin typeface="HY산B"/>
                  <a:ea typeface="HY산B"/>
                </a:endParaRPr>
              </a:p>
            </p:txBody>
          </p:sp>
        </mc:Choice>
        <mc:Fallback>
          <p:sp>
            <p:nvSpPr>
              <p:cNvPr id="14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580" y="4686913"/>
                <a:ext cx="7598836" cy="524374"/>
              </a:xfrm>
              <a:prstGeom prst="rect">
                <a:avLst/>
              </a:prstGeom>
              <a:blipFill>
                <a:blip r:embed="rId2"/>
                <a:stretch>
                  <a:fillRect l="-80" t="-1099" b="-7692"/>
                </a:stretch>
              </a:blipFill>
              <a:ln w="28575">
                <a:solidFill>
                  <a:srgbClr val="FF0000">
                    <a:alpha val="100000"/>
                  </a:srgb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AA7ACD7-D2BC-4A64-B54E-EAB5E9C883DD}"/>
                  </a:ext>
                </a:extLst>
              </p:cNvPr>
              <p:cNvSpPr txBox="1"/>
              <p:nvPr/>
            </p:nvSpPr>
            <p:spPr>
              <a:xfrm>
                <a:off x="772580" y="1668040"/>
                <a:ext cx="5594663" cy="5580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600" dirty="0">
                    <a:solidFill>
                      <a:srgbClr val="000000"/>
                    </a:solidFill>
                    <a:latin typeface="a옛날목욕탕L"/>
                    <a:ea typeface="a옛날목욕탕L"/>
                  </a:rPr>
                  <a:t>Case 1: </a:t>
                </a:r>
                <a:r>
                  <a:rPr lang="ko-KR" altLang="en-US" sz="1600" dirty="0">
                    <a:solidFill>
                      <a:srgbClr val="000000"/>
                    </a:solidFill>
                    <a:latin typeface="a옛날목욕탕L"/>
                    <a:ea typeface="a옛날목욕탕L"/>
                  </a:rPr>
                  <a:t>각 군집이 각 변수 내에서 겹치지 않는 경우</a:t>
                </a:r>
                <a:endParaRPr lang="en-US" altLang="ko-KR" sz="1600" dirty="0">
                  <a:solidFill>
                    <a:srgbClr val="000000"/>
                  </a:solidFill>
                  <a:latin typeface="a옛날목욕탕L"/>
                  <a:ea typeface="a옛날목욕탕L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1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※</m:t>
                    </m:r>
                  </m:oMath>
                </a14:m>
                <a:r>
                  <a:rPr lang="ko-KR" altLang="en-US" sz="14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𝑈𝑛𝑖𝑓</m:t>
                    </m:r>
                    <m:d>
                      <m:d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: </m:t>
                    </m:r>
                    <m:d>
                      <m:d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의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400" dirty="0"/>
                  <a:t>균등분포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AA7ACD7-D2BC-4A64-B54E-EAB5E9C883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580" y="1668040"/>
                <a:ext cx="5594663" cy="558038"/>
              </a:xfrm>
              <a:prstGeom prst="rect">
                <a:avLst/>
              </a:prstGeom>
              <a:blipFill>
                <a:blip r:embed="rId3"/>
                <a:stretch>
                  <a:fillRect l="-654" t="-3297" b="-87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20E67B52-96CE-4634-BBF4-7DA4D9B4C0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162" y="2396983"/>
            <a:ext cx="7457674" cy="213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87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01280" y="1523909"/>
            <a:ext cx="7941439" cy="40745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838132" y="1383782"/>
            <a:ext cx="301558" cy="5764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latin typeface="a옛날목욕탕L"/>
                <a:ea typeface="a옛날목욕탕L"/>
              </a:rPr>
              <a:t> </a:t>
            </a:r>
            <a:endParaRPr lang="ko-KR" altLang="en-US" sz="3200">
              <a:latin typeface="a옛날목욕탕L"/>
              <a:ea typeface="a옛날목욕탕L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540357" y="473376"/>
            <a:ext cx="83555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200" b="0" i="0" u="none" strike="noStrike" kern="1200" cap="none" spc="0" normalizeH="0" baseline="0" dirty="0">
                <a:solidFill>
                  <a:srgbClr val="000000"/>
                </a:solidFill>
                <a:latin typeface="a옛날목욕탕L"/>
                <a:ea typeface="a옛날목욕탕L"/>
              </a:rPr>
              <a:t>IV. :</a:t>
            </a:r>
            <a:r>
              <a:rPr kumimoji="0" lang="ko-KR" altLang="en-US" sz="3200" b="0" i="0" u="none" strike="noStrike" kern="1200" cap="none" spc="0" normalizeH="0" baseline="0" dirty="0">
                <a:solidFill>
                  <a:srgbClr val="000000"/>
                </a:solidFill>
                <a:latin typeface="a옛날목욕탕L"/>
                <a:ea typeface="a옛날목욕탕L"/>
              </a:rPr>
              <a:t> </a:t>
            </a:r>
            <a:r>
              <a:rPr lang="en-US" altLang="ko-KR" sz="2800" dirty="0">
                <a:solidFill>
                  <a:srgbClr val="000000"/>
                </a:solidFill>
                <a:latin typeface="a옛날목욕탕L"/>
                <a:ea typeface="a옛날목욕탕L"/>
              </a:rPr>
              <a:t>Simulation: Case1</a:t>
            </a:r>
            <a:endParaRPr kumimoji="0" lang="en-US" altLang="ko-KR" sz="2800" b="0" i="0" u="none" strike="noStrike" kern="1200" cap="none" spc="0" normalizeH="0" baseline="0" dirty="0">
              <a:solidFill>
                <a:srgbClr val="000000"/>
              </a:solidFill>
              <a:latin typeface="a옛날목욕탕L"/>
              <a:ea typeface="a옛날목욕탕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A7ACD7-D2BC-4A64-B54E-EAB5E9C883DD}"/>
              </a:ext>
            </a:extLst>
          </p:cNvPr>
          <p:cNvSpPr txBox="1"/>
          <p:nvPr/>
        </p:nvSpPr>
        <p:spPr>
          <a:xfrm>
            <a:off x="772580" y="1668040"/>
            <a:ext cx="55946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a옛날목욕탕L"/>
                <a:ea typeface="a옛날목욕탕L"/>
              </a:rPr>
              <a:t>Case1: </a:t>
            </a:r>
            <a:r>
              <a:rPr lang="ko-KR" altLang="en-US" sz="1800" dirty="0">
                <a:solidFill>
                  <a:srgbClr val="000000"/>
                </a:solidFill>
                <a:latin typeface="a옛날목욕탕L"/>
                <a:ea typeface="a옛날목욕탕L"/>
              </a:rPr>
              <a:t>각 군집이 각 변수 내에서 겹치지 않는 경우</a:t>
            </a:r>
            <a:endParaRPr lang="en-US" altLang="ko-KR" sz="1800" dirty="0">
              <a:solidFill>
                <a:srgbClr val="000000"/>
              </a:solidFill>
              <a:latin typeface="a옛날목욕탕L"/>
              <a:ea typeface="a옛날목욕탕L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C28BE7-6889-4DDA-B4D1-9A86F9147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958" y="1991018"/>
            <a:ext cx="6232909" cy="343145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6"/>
              <p:cNvSpPr txBox="1"/>
              <p:nvPr/>
            </p:nvSpPr>
            <p:spPr>
              <a:xfrm>
                <a:off x="772581" y="5334091"/>
                <a:ext cx="7598836" cy="74270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8575">
                <a:solidFill>
                  <a:srgbClr val="FF0000">
                    <a:alpha val="100000"/>
                  </a:srgbClr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 defTabSz="4572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1400" i="1" u="none" strike="noStrike" kern="1200" cap="none" spc="0" normalizeH="0" baseline="0" smtClean="0">
                            <a:solidFill>
                              <a:srgbClr val="000000"/>
                            </a:solidFill>
                            <a:latin typeface="HY산B"/>
                          </a:rPr>
                        </m:ctrlPr>
                      </m:sSubPr>
                      <m:e>
                        <m:r>
                          <a:rPr kumimoji="0" lang="en-US" altLang="ko-KR" sz="1400" b="0" i="1" u="none" strike="noStrike" kern="1200" cap="none" spc="0" normalizeH="0" baseline="0" smtClean="0">
                            <a:solidFill>
                              <a:srgbClr val="000000"/>
                            </a:solidFill>
                            <a:latin typeface="HY산B"/>
                          </a:rPr>
                          <m:t>𝑋</m:t>
                        </m:r>
                      </m:e>
                      <m:sub>
                        <m:r>
                          <a:rPr kumimoji="0" lang="en-US" altLang="ko-KR" sz="1400" b="0" i="1" u="none" strike="noStrike" kern="1200" cap="none" spc="0" normalizeH="0" baseline="0" smtClean="0">
                            <a:solidFill>
                              <a:srgbClr val="000000"/>
                            </a:solidFill>
                            <a:latin typeface="HY산B"/>
                          </a:rPr>
                          <m:t>1</m:t>
                        </m:r>
                      </m:sub>
                    </m:sSub>
                    <m:r>
                      <a:rPr lang="ko-KR" altLang="en-US" sz="1400" b="0" i="1">
                        <a:solidFill>
                          <a:srgbClr val="000000"/>
                        </a:solidFill>
                        <a:latin typeface="HY산B"/>
                      </a:rPr>
                      <m:t>의</m:t>
                    </m:r>
                  </m:oMath>
                </a14:m>
                <a:r>
                  <a:rPr kumimoji="0" lang="en-US" altLang="ko-KR" sz="1400" i="0" u="none" strike="noStrike" kern="1200" cap="none" spc="0" normalizeH="0" baseline="0" dirty="0">
                    <a:solidFill>
                      <a:srgbClr val="000000"/>
                    </a:solidFill>
                    <a:latin typeface="HY산B"/>
                    <a:ea typeface="HY산B"/>
                  </a:rPr>
                  <a:t> </a:t>
                </a:r>
                <a:r>
                  <a:rPr kumimoji="0" lang="ko-KR" altLang="en-US" sz="1400" i="0" u="none" strike="noStrike" kern="1200" cap="none" spc="0" normalizeH="0" baseline="0" dirty="0">
                    <a:solidFill>
                      <a:srgbClr val="000000"/>
                    </a:solidFill>
                    <a:latin typeface="HY산B"/>
                    <a:ea typeface="HY산B"/>
                  </a:rPr>
                  <a:t>값이 서로 다른 군집을 측정하는 경우 동일한 군집 결과를 보임</a:t>
                </a:r>
                <a:r>
                  <a:rPr kumimoji="0" lang="en-US" altLang="ko-KR" sz="1400" i="0" u="none" strike="noStrike" kern="1200" cap="none" spc="0" normalizeH="0" baseline="0" dirty="0">
                    <a:solidFill>
                      <a:srgbClr val="000000"/>
                    </a:solidFill>
                    <a:latin typeface="HY산B"/>
                    <a:ea typeface="HY산B"/>
                  </a:rPr>
                  <a:t>.</a:t>
                </a:r>
              </a:p>
              <a:p>
                <a:pPr marL="0" indent="0" defTabSz="4572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lang="ko-KR" altLang="en-US" sz="1400" dirty="0">
                    <a:solidFill>
                      <a:srgbClr val="000000"/>
                    </a:solidFill>
                    <a:latin typeface="HY산B"/>
                    <a:ea typeface="HY산B"/>
                  </a:rPr>
                  <a:t>군집 예측 결과가 세 방법에서 모두 같아 군집 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HY산B"/>
                    <a:ea typeface="HY산B"/>
                  </a:rPr>
                  <a:t>Silhouette, Dunn, </a:t>
                </a:r>
                <a:r>
                  <a:rPr lang="en-US" altLang="ko-KR" sz="1400" dirty="0" err="1">
                    <a:solidFill>
                      <a:srgbClr val="000000"/>
                    </a:solidFill>
                    <a:latin typeface="HY산B"/>
                    <a:ea typeface="HY산B"/>
                  </a:rPr>
                  <a:t>Adj.Rand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HY산B"/>
                    <a:ea typeface="HY산B"/>
                  </a:rPr>
                  <a:t> Index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HY산B"/>
                    <a:ea typeface="HY산B"/>
                  </a:rPr>
                  <a:t>가 모든 수준에서 동일한 결과를 보임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HY산B"/>
                    <a:ea typeface="HY산B"/>
                  </a:rPr>
                  <a:t>.</a:t>
                </a:r>
                <a:r>
                  <a:rPr kumimoji="0" lang="ko-KR" altLang="en-US" sz="1400" i="0" u="none" strike="noStrike" kern="1200" cap="none" spc="0" normalizeH="0" baseline="0" dirty="0">
                    <a:solidFill>
                      <a:srgbClr val="000000"/>
                    </a:solidFill>
                    <a:latin typeface="HY산B"/>
                    <a:ea typeface="HY산B"/>
                  </a:rPr>
                  <a:t> </a:t>
                </a:r>
                <a:endParaRPr kumimoji="0" lang="en-US" altLang="ko-KR" sz="1400" i="0" u="none" strike="noStrike" kern="1200" cap="none" spc="0" normalizeH="0" baseline="0" dirty="0">
                  <a:solidFill>
                    <a:srgbClr val="000000"/>
                  </a:solidFill>
                  <a:latin typeface="HY산B"/>
                  <a:ea typeface="HY산B"/>
                </a:endParaRPr>
              </a:p>
            </p:txBody>
          </p:sp>
        </mc:Choice>
        <mc:Fallback>
          <p:sp>
            <p:nvSpPr>
              <p:cNvPr id="14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581" y="5334091"/>
                <a:ext cx="7598836" cy="742704"/>
              </a:xfrm>
              <a:prstGeom prst="rect">
                <a:avLst/>
              </a:prstGeom>
              <a:blipFill>
                <a:blip r:embed="rId3"/>
                <a:stretch>
                  <a:fillRect l="-80" t="-787" b="-5512"/>
                </a:stretch>
              </a:blipFill>
              <a:ln w="28575">
                <a:solidFill>
                  <a:srgbClr val="FF0000">
                    <a:alpha val="100000"/>
                  </a:srgb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7A014209-6C4E-4CF6-8537-D83C024F702C}"/>
              </a:ext>
            </a:extLst>
          </p:cNvPr>
          <p:cNvSpPr/>
          <p:nvPr/>
        </p:nvSpPr>
        <p:spPr>
          <a:xfrm>
            <a:off x="6677637" y="3706743"/>
            <a:ext cx="318781" cy="5129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18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01280" y="1523909"/>
            <a:ext cx="7941439" cy="40745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838132" y="1383782"/>
            <a:ext cx="301558" cy="5764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latin typeface="a옛날목욕탕L"/>
                <a:ea typeface="a옛날목욕탕L"/>
              </a:rPr>
              <a:t> </a:t>
            </a:r>
            <a:endParaRPr lang="ko-KR" altLang="en-US" sz="3200">
              <a:latin typeface="a옛날목욕탕L"/>
              <a:ea typeface="a옛날목욕탕L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540357" y="473376"/>
            <a:ext cx="83555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200" b="0" i="0" u="none" strike="noStrike" kern="1200" cap="none" spc="0" normalizeH="0" baseline="0" dirty="0">
                <a:solidFill>
                  <a:srgbClr val="000000"/>
                </a:solidFill>
                <a:latin typeface="a옛날목욕탕L"/>
                <a:ea typeface="a옛날목욕탕L"/>
              </a:rPr>
              <a:t>IV. :</a:t>
            </a:r>
            <a:r>
              <a:rPr kumimoji="0" lang="ko-KR" altLang="en-US" sz="3200" b="0" i="0" u="none" strike="noStrike" kern="1200" cap="none" spc="0" normalizeH="0" baseline="0" dirty="0">
                <a:solidFill>
                  <a:srgbClr val="000000"/>
                </a:solidFill>
                <a:latin typeface="a옛날목욕탕L"/>
                <a:ea typeface="a옛날목욕탕L"/>
              </a:rPr>
              <a:t> </a:t>
            </a:r>
            <a:r>
              <a:rPr lang="en-US" altLang="ko-KR" sz="2800" dirty="0">
                <a:solidFill>
                  <a:srgbClr val="000000"/>
                </a:solidFill>
                <a:latin typeface="a옛날목욕탕L"/>
                <a:ea typeface="a옛날목욕탕L"/>
              </a:rPr>
              <a:t>Simulation: Case 2</a:t>
            </a:r>
            <a:endParaRPr kumimoji="0" lang="en-US" altLang="ko-KR" sz="2800" b="0" i="0" u="none" strike="noStrike" kern="1200" cap="none" spc="0" normalizeH="0" baseline="0" dirty="0">
              <a:solidFill>
                <a:srgbClr val="000000"/>
              </a:solidFill>
              <a:latin typeface="a옛날목욕탕L"/>
              <a:ea typeface="a옛날목욕탕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6"/>
              <p:cNvSpPr txBox="1"/>
              <p:nvPr/>
            </p:nvSpPr>
            <p:spPr>
              <a:xfrm>
                <a:off x="772580" y="4380771"/>
                <a:ext cx="7598836" cy="31181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8575">
                <a:solidFill>
                  <a:srgbClr val="FF0000">
                    <a:alpha val="100000"/>
                  </a:srgbClr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 defTabSz="4572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1400" b="0" i="1" u="none" strike="noStrike" kern="1200" cap="none" spc="0" normalizeH="0" baseline="0" smtClean="0">
                            <a:solidFill>
                              <a:srgbClr val="000000"/>
                            </a:solidFill>
                            <a:latin typeface="HY산B"/>
                          </a:rPr>
                        </m:ctrlPr>
                      </m:sSubPr>
                      <m:e>
                        <m:r>
                          <a:rPr kumimoji="0" lang="en-US" altLang="ko-KR" sz="1400" b="0" i="1" u="none" strike="noStrike" kern="1200" cap="none" spc="0" normalizeH="0" baseline="0" smtClean="0">
                            <a:solidFill>
                              <a:srgbClr val="000000"/>
                            </a:solidFill>
                            <a:latin typeface="HY산B"/>
                          </a:rPr>
                          <m:t>𝐶</m:t>
                        </m:r>
                      </m:e>
                      <m:sub>
                        <m:r>
                          <a:rPr kumimoji="0" lang="en-US" altLang="ko-KR" sz="1400" b="0" i="1" u="none" strike="noStrike" kern="1200" cap="none" spc="0" normalizeH="0" baseline="0" smtClean="0">
                            <a:solidFill>
                              <a:srgbClr val="000000"/>
                            </a:solidFill>
                            <a:latin typeface="HY산B"/>
                          </a:rPr>
                          <m:t>1</m:t>
                        </m:r>
                      </m:sub>
                    </m:sSub>
                    <m:r>
                      <a:rPr kumimoji="0" lang="en-US" altLang="ko-KR" sz="1400" b="0" i="1" u="none" strike="noStrike" kern="1200" cap="none" spc="0" normalizeH="0" baseline="0" smtClean="0">
                        <a:solidFill>
                          <a:srgbClr val="000000"/>
                        </a:solidFill>
                        <a:latin typeface="HY산B"/>
                      </a:rPr>
                      <m:t>, </m:t>
                    </m:r>
                    <m:sSub>
                      <m:sSubPr>
                        <m:ctrlPr>
                          <a:rPr kumimoji="0" lang="en-US" altLang="ko-KR" sz="1400" b="0" i="1" u="none" strike="noStrike" kern="1200" cap="none" spc="0" normalizeH="0" baseline="0" smtClean="0">
                            <a:solidFill>
                              <a:srgbClr val="000000"/>
                            </a:solidFill>
                            <a:latin typeface="HY산B"/>
                          </a:rPr>
                        </m:ctrlPr>
                      </m:sSubPr>
                      <m:e>
                        <m:r>
                          <a:rPr kumimoji="0" lang="en-US" altLang="ko-KR" sz="1400" b="0" i="1" u="none" strike="noStrike" kern="1200" cap="none" spc="0" normalizeH="0" baseline="0" smtClean="0">
                            <a:solidFill>
                              <a:srgbClr val="000000"/>
                            </a:solidFill>
                            <a:latin typeface="HY산B"/>
                          </a:rPr>
                          <m:t>𝐶</m:t>
                        </m:r>
                      </m:e>
                      <m:sub>
                        <m:r>
                          <a:rPr kumimoji="0" lang="en-US" altLang="ko-KR" sz="1400" b="0" i="1" u="none" strike="noStrike" kern="1200" cap="none" spc="0" normalizeH="0" baseline="0" smtClean="0">
                            <a:solidFill>
                              <a:srgbClr val="000000"/>
                            </a:solidFill>
                            <a:latin typeface="HY산B"/>
                          </a:rPr>
                          <m:t>2</m:t>
                        </m:r>
                      </m:sub>
                    </m:sSub>
                    <m:r>
                      <a:rPr kumimoji="0" lang="en-US" altLang="ko-KR" sz="1400" b="0" i="1" u="none" strike="noStrike" kern="1200" cap="none" spc="0" normalizeH="0" baseline="0" smtClean="0">
                        <a:solidFill>
                          <a:srgbClr val="000000"/>
                        </a:solidFill>
                        <a:latin typeface="HY산B"/>
                      </a:rPr>
                      <m:t>, </m:t>
                    </m:r>
                    <m:sSub>
                      <m:sSubPr>
                        <m:ctrlPr>
                          <a:rPr kumimoji="0" lang="en-US" altLang="ko-KR" sz="1400" b="0" i="1" u="none" strike="noStrike" kern="1200" cap="none" spc="0" normalizeH="0" baseline="0" smtClean="0">
                            <a:solidFill>
                              <a:srgbClr val="000000"/>
                            </a:solidFill>
                            <a:latin typeface="HY산B"/>
                          </a:rPr>
                        </m:ctrlPr>
                      </m:sSubPr>
                      <m:e>
                        <m:r>
                          <a:rPr kumimoji="0" lang="en-US" altLang="ko-KR" sz="1400" b="0" i="1" u="none" strike="noStrike" kern="1200" cap="none" spc="0" normalizeH="0" baseline="0" smtClean="0">
                            <a:solidFill>
                              <a:srgbClr val="000000"/>
                            </a:solidFill>
                            <a:latin typeface="HY산B"/>
                          </a:rPr>
                          <m:t>𝐶</m:t>
                        </m:r>
                      </m:e>
                      <m:sub>
                        <m:r>
                          <a:rPr kumimoji="0" lang="en-US" altLang="ko-KR" sz="1400" b="0" i="1" u="none" strike="noStrike" kern="1200" cap="none" spc="0" normalizeH="0" baseline="0" smtClean="0">
                            <a:solidFill>
                              <a:srgbClr val="000000"/>
                            </a:solidFill>
                            <a:latin typeface="HY산B"/>
                          </a:rPr>
                          <m:t>3</m:t>
                        </m:r>
                      </m:sub>
                    </m:sSub>
                    <m:r>
                      <a:rPr lang="ko-KR" altLang="en-US" sz="1400" i="1">
                        <a:solidFill>
                          <a:srgbClr val="000000"/>
                        </a:solidFill>
                        <a:latin typeface="HY산B"/>
                      </a:rPr>
                      <m:t>의</m:t>
                    </m:r>
                  </m:oMath>
                </a14:m>
                <a:r>
                  <a:rPr kumimoji="0" lang="en-US" altLang="ko-KR" sz="1400" b="0" i="0" u="none" strike="noStrike" kern="1200" cap="none" spc="0" normalizeH="0" baseline="0" dirty="0">
                    <a:solidFill>
                      <a:srgbClr val="000000"/>
                    </a:solidFill>
                    <a:latin typeface="HY산B"/>
                    <a:ea typeface="HY산B"/>
                  </a:rPr>
                  <a:t> </a:t>
                </a:r>
                <a:r>
                  <a:rPr kumimoji="0" lang="ko-KR" altLang="en-US" sz="1400" b="0" i="0" u="none" strike="noStrike" kern="1200" cap="none" spc="0" normalizeH="0" baseline="0" dirty="0">
                    <a:solidFill>
                      <a:srgbClr val="000000"/>
                    </a:solidFill>
                    <a:latin typeface="HY산B"/>
                    <a:ea typeface="HY산B"/>
                  </a:rPr>
                  <a:t>개체수가 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HY산B"/>
                    <a:ea typeface="HY산B"/>
                  </a:rPr>
                  <a:t>각각 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HY산B"/>
                    <a:ea typeface="HY산B"/>
                  </a:rPr>
                  <a:t>100, 200, 300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HY산B"/>
                    <a:ea typeface="HY산B"/>
                  </a:rPr>
                  <a:t>개로 설정하여 군집 별 개체 수가 불균형이 되도록 함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HY산B"/>
                    <a:ea typeface="HY산B"/>
                  </a:rPr>
                  <a:t>.</a:t>
                </a:r>
                <a:endParaRPr kumimoji="0" lang="en-US" altLang="ko-KR" sz="1400" b="0" i="0" u="none" strike="noStrike" kern="1200" cap="none" spc="0" normalizeH="0" baseline="0" dirty="0">
                  <a:solidFill>
                    <a:srgbClr val="000000"/>
                  </a:solidFill>
                  <a:latin typeface="HY산B"/>
                  <a:ea typeface="HY산B"/>
                </a:endParaRPr>
              </a:p>
            </p:txBody>
          </p:sp>
        </mc:Choice>
        <mc:Fallback>
          <p:sp>
            <p:nvSpPr>
              <p:cNvPr id="14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580" y="4380771"/>
                <a:ext cx="7598836" cy="311817"/>
              </a:xfrm>
              <a:prstGeom prst="rect">
                <a:avLst/>
              </a:prstGeom>
              <a:blipFill>
                <a:blip r:embed="rId2"/>
                <a:stretch>
                  <a:fillRect t="-1786" b="-12500"/>
                </a:stretch>
              </a:blipFill>
              <a:ln w="28575">
                <a:solidFill>
                  <a:srgbClr val="FF0000">
                    <a:alpha val="100000"/>
                  </a:srgb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AA7ACD7-D2BC-4A64-B54E-EAB5E9C883DD}"/>
              </a:ext>
            </a:extLst>
          </p:cNvPr>
          <p:cNvSpPr txBox="1"/>
          <p:nvPr/>
        </p:nvSpPr>
        <p:spPr>
          <a:xfrm>
            <a:off x="772580" y="1668040"/>
            <a:ext cx="74576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00"/>
                </a:solidFill>
                <a:latin typeface="a옛날목욕탕L"/>
                <a:ea typeface="a옛날목욕탕L"/>
              </a:rPr>
              <a:t>Case 2: </a:t>
            </a:r>
            <a:r>
              <a:rPr lang="ko-KR" altLang="en-US" sz="1600" dirty="0">
                <a:solidFill>
                  <a:srgbClr val="000000"/>
                </a:solidFill>
                <a:latin typeface="a옛날목욕탕L"/>
                <a:ea typeface="a옛날목욕탕L"/>
              </a:rPr>
              <a:t>각 군집이 각 변수 내에서 겹치며</a:t>
            </a:r>
            <a:r>
              <a:rPr lang="en-US" altLang="ko-KR" sz="1600" dirty="0">
                <a:solidFill>
                  <a:srgbClr val="000000"/>
                </a:solidFill>
                <a:latin typeface="a옛날목욕탕L"/>
                <a:ea typeface="a옛날목욕탕L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a옛날목욕탕L"/>
                <a:ea typeface="a옛날목욕탕L"/>
              </a:rPr>
              <a:t>군집 별 개체의 수가 불균형일 경우</a:t>
            </a:r>
            <a:endParaRPr lang="ko-KR" altLang="en-US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F5249E1-844F-4C5E-8E34-90299B160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580" y="2254338"/>
            <a:ext cx="7598836" cy="191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863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7441" y="483960"/>
            <a:ext cx="55298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dirty="0">
                <a:latin typeface="a옛날목욕탕L"/>
                <a:ea typeface="a옛날목욕탕L"/>
              </a:rPr>
              <a:t>I.</a:t>
            </a:r>
            <a:r>
              <a:rPr lang="ko-KR" altLang="en-US" sz="3200" dirty="0">
                <a:latin typeface="a옛날목욕탕L"/>
                <a:ea typeface="a옛날목욕탕L"/>
              </a:rPr>
              <a:t> </a:t>
            </a:r>
            <a:r>
              <a:rPr lang="en-US" altLang="ko-KR" sz="3200" dirty="0">
                <a:latin typeface="a옛날목욕탕L"/>
                <a:ea typeface="a옛날목욕탕L"/>
              </a:rPr>
              <a:t>Cluster Analysis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01280" y="1523909"/>
            <a:ext cx="7941439" cy="40745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838132" y="1383782"/>
            <a:ext cx="301558" cy="5764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latin typeface="a옛날목욕탕L"/>
                <a:ea typeface="a옛날목욕탕L"/>
              </a:rPr>
              <a:t> </a:t>
            </a:r>
            <a:endParaRPr lang="ko-KR" altLang="en-US" sz="3200">
              <a:latin typeface="a옛날목욕탕L"/>
              <a:ea typeface="a옛날목욕탕L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0035" y="1605491"/>
            <a:ext cx="7703929" cy="38702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0916" y="5815541"/>
            <a:ext cx="8022168" cy="335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dirty="0">
                <a:latin typeface="Arial Rounded MT Bold" panose="020F0704030504030204" pitchFamily="34" charset="0"/>
                <a:ea typeface="HY산B"/>
              </a:rPr>
              <a:t>특성(패턴)을 가진 개체들을 유사한 정도를 기반으로 하여 조직화(군집화)하는 분석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01280" y="1523909"/>
            <a:ext cx="7941439" cy="40745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838132" y="1383782"/>
            <a:ext cx="301558" cy="5764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latin typeface="a옛날목욕탕L"/>
                <a:ea typeface="a옛날목욕탕L"/>
              </a:rPr>
              <a:t> </a:t>
            </a:r>
            <a:endParaRPr lang="ko-KR" altLang="en-US" sz="3200">
              <a:latin typeface="a옛날목욕탕L"/>
              <a:ea typeface="a옛날목욕탕L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540357" y="473376"/>
            <a:ext cx="83555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200" b="0" i="0" u="none" strike="noStrike" kern="1200" cap="none" spc="0" normalizeH="0" baseline="0" dirty="0">
                <a:solidFill>
                  <a:srgbClr val="000000"/>
                </a:solidFill>
                <a:latin typeface="a옛날목욕탕L"/>
                <a:ea typeface="a옛날목욕탕L"/>
              </a:rPr>
              <a:t>IV. :</a:t>
            </a:r>
            <a:r>
              <a:rPr kumimoji="0" lang="ko-KR" altLang="en-US" sz="3200" b="0" i="0" u="none" strike="noStrike" kern="1200" cap="none" spc="0" normalizeH="0" baseline="0" dirty="0">
                <a:solidFill>
                  <a:srgbClr val="000000"/>
                </a:solidFill>
                <a:latin typeface="a옛날목욕탕L"/>
                <a:ea typeface="a옛날목욕탕L"/>
              </a:rPr>
              <a:t> </a:t>
            </a:r>
            <a:r>
              <a:rPr lang="en-US" altLang="ko-KR" sz="2800" dirty="0">
                <a:solidFill>
                  <a:srgbClr val="000000"/>
                </a:solidFill>
                <a:latin typeface="a옛날목욕탕L"/>
                <a:ea typeface="a옛날목욕탕L"/>
              </a:rPr>
              <a:t>Simulation: Case 2</a:t>
            </a:r>
            <a:endParaRPr kumimoji="0" lang="en-US" altLang="ko-KR" sz="2800" b="0" i="0" u="none" strike="noStrike" kern="1200" cap="none" spc="0" normalizeH="0" baseline="0" dirty="0">
              <a:solidFill>
                <a:srgbClr val="000000"/>
              </a:solidFill>
              <a:latin typeface="a옛날목욕탕L"/>
              <a:ea typeface="a옛날목욕탕L"/>
            </a:endParaRPr>
          </a:p>
        </p:txBody>
      </p:sp>
      <p:sp>
        <p:nvSpPr>
          <p:cNvPr id="14" name="TextBox 6"/>
          <p:cNvSpPr txBox="1"/>
          <p:nvPr/>
        </p:nvSpPr>
        <p:spPr>
          <a:xfrm>
            <a:off x="795208" y="5738618"/>
            <a:ext cx="7598836" cy="523220"/>
          </a:xfrm>
          <a:prstGeom prst="rect">
            <a:avLst/>
          </a:prstGeom>
          <a:solidFill>
            <a:srgbClr val="FFFFFF">
              <a:alpha val="100000"/>
            </a:srgbClr>
          </a:solidFill>
          <a:ln w="28575">
            <a:solidFill>
              <a:srgbClr val="FF0000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0" i="0" u="none" strike="noStrike" kern="1200" cap="none" spc="0" normalizeH="0" baseline="0" dirty="0">
                <a:solidFill>
                  <a:srgbClr val="000000"/>
                </a:solidFill>
                <a:latin typeface="HY산B"/>
                <a:ea typeface="HY산B"/>
              </a:rPr>
              <a:t>전반적인 경향은 비슷하나</a:t>
            </a:r>
            <a:r>
              <a:rPr kumimoji="0" lang="en-US" altLang="ko-KR" sz="1400" b="0" i="0" u="none" strike="noStrike" kern="1200" cap="none" spc="0" normalizeH="0" baseline="0" dirty="0">
                <a:solidFill>
                  <a:srgbClr val="000000"/>
                </a:solidFill>
                <a:latin typeface="HY산B"/>
                <a:ea typeface="HY산B"/>
              </a:rPr>
              <a:t>, </a:t>
            </a:r>
            <a:r>
              <a:rPr kumimoji="0" lang="en-US" altLang="ko-KR" sz="1400" b="0" i="0" u="none" strike="noStrike" kern="1200" cap="none" spc="0" normalizeH="0" baseline="0" dirty="0" err="1">
                <a:solidFill>
                  <a:srgbClr val="000000"/>
                </a:solidFill>
                <a:latin typeface="HY산B"/>
                <a:ea typeface="HY산B"/>
              </a:rPr>
              <a:t>Eskin</a:t>
            </a:r>
            <a:r>
              <a:rPr kumimoji="0" lang="ko-KR" altLang="en-US" sz="1400" b="0" i="0" u="none" strike="noStrike" kern="1200" cap="none" spc="0" normalizeH="0" baseline="0" dirty="0">
                <a:solidFill>
                  <a:srgbClr val="000000"/>
                </a:solidFill>
                <a:latin typeface="HY산B"/>
                <a:ea typeface="HY산B"/>
              </a:rPr>
              <a:t>의 방법이 나머지 두 방법에 비해 수준의 개수가 </a:t>
            </a:r>
            <a:r>
              <a:rPr kumimoji="0" lang="en-US" altLang="ko-KR" sz="1400" b="0" i="0" u="none" strike="noStrike" kern="1200" cap="none" spc="0" normalizeH="0" baseline="0" dirty="0">
                <a:solidFill>
                  <a:srgbClr val="000000"/>
                </a:solidFill>
                <a:latin typeface="HY산B"/>
                <a:ea typeface="HY산B"/>
              </a:rPr>
              <a:t>3, 5</a:t>
            </a:r>
            <a:r>
              <a:rPr kumimoji="0" lang="ko-KR" altLang="en-US" sz="1400" b="0" i="0" u="none" strike="noStrike" kern="1200" cap="none" spc="0" normalizeH="0" baseline="0" dirty="0">
                <a:solidFill>
                  <a:srgbClr val="000000"/>
                </a:solidFill>
                <a:latin typeface="HY산B"/>
                <a:ea typeface="HY산B"/>
              </a:rPr>
              <a:t>일 때 </a:t>
            </a:r>
            <a:r>
              <a:rPr kumimoji="0" lang="en-US" altLang="ko-KR" sz="1400" b="0" i="0" u="none" strike="noStrike" kern="1200" cap="none" spc="0" normalizeH="0" baseline="0" dirty="0">
                <a:solidFill>
                  <a:srgbClr val="000000"/>
                </a:solidFill>
                <a:latin typeface="HY산B"/>
                <a:ea typeface="HY산B"/>
              </a:rPr>
              <a:t>Silhouette, Dunn, </a:t>
            </a:r>
            <a:r>
              <a:rPr kumimoji="0" lang="en-US" altLang="ko-KR" sz="1400" b="0" i="0" u="none" strike="noStrike" kern="1200" cap="none" spc="0" normalizeH="0" baseline="0" dirty="0" err="1">
                <a:solidFill>
                  <a:srgbClr val="000000"/>
                </a:solidFill>
                <a:latin typeface="HY산B"/>
                <a:ea typeface="HY산B"/>
              </a:rPr>
              <a:t>Adj.Rand</a:t>
            </a:r>
            <a:r>
              <a:rPr kumimoji="0" lang="en-US" altLang="ko-KR" sz="1400" b="0" i="0" u="none" strike="noStrike" kern="1200" cap="none" spc="0" normalizeH="0" baseline="0" dirty="0">
                <a:solidFill>
                  <a:srgbClr val="000000"/>
                </a:solidFill>
                <a:latin typeface="HY산B"/>
                <a:ea typeface="HY산B"/>
              </a:rPr>
              <a:t> Index</a:t>
            </a:r>
            <a:r>
              <a:rPr kumimoji="0" lang="ko-KR" altLang="en-US" sz="1400" b="0" i="0" u="none" strike="noStrike" kern="1200" cap="none" spc="0" normalizeH="0" baseline="0" dirty="0">
                <a:solidFill>
                  <a:srgbClr val="000000"/>
                </a:solidFill>
                <a:latin typeface="HY산B"/>
                <a:ea typeface="HY산B"/>
              </a:rPr>
              <a:t>가 좋았음</a:t>
            </a:r>
            <a:r>
              <a:rPr kumimoji="0" lang="en-US" altLang="ko-KR" sz="1400" b="0" i="0" u="none" strike="noStrike" kern="1200" cap="none" spc="0" normalizeH="0" baseline="0" dirty="0">
                <a:solidFill>
                  <a:srgbClr val="000000"/>
                </a:solidFill>
                <a:latin typeface="HY산B"/>
                <a:ea typeface="HY산B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A7ACD7-D2BC-4A64-B54E-EAB5E9C883DD}"/>
              </a:ext>
            </a:extLst>
          </p:cNvPr>
          <p:cNvSpPr txBox="1"/>
          <p:nvPr/>
        </p:nvSpPr>
        <p:spPr>
          <a:xfrm>
            <a:off x="772580" y="1668040"/>
            <a:ext cx="74576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00"/>
                </a:solidFill>
                <a:latin typeface="a옛날목욕탕L"/>
                <a:ea typeface="a옛날목욕탕L"/>
              </a:rPr>
              <a:t>Case 2: </a:t>
            </a:r>
            <a:r>
              <a:rPr lang="ko-KR" altLang="en-US" sz="1600" dirty="0">
                <a:solidFill>
                  <a:srgbClr val="000000"/>
                </a:solidFill>
                <a:latin typeface="a옛날목욕탕L"/>
                <a:ea typeface="a옛날목욕탕L"/>
              </a:rPr>
              <a:t>각 군집이 각 변수 내에서 겹치며</a:t>
            </a:r>
            <a:r>
              <a:rPr lang="en-US" altLang="ko-KR" sz="1600" dirty="0">
                <a:solidFill>
                  <a:srgbClr val="000000"/>
                </a:solidFill>
                <a:latin typeface="a옛날목욕탕L"/>
                <a:ea typeface="a옛날목욕탕L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a옛날목욕탕L"/>
                <a:ea typeface="a옛날목욕탕L"/>
              </a:rPr>
              <a:t>군집 별 개체의 수가 불균형일 경우</a:t>
            </a:r>
            <a:endParaRPr lang="ko-KR" altLang="en-US" sz="1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24EE816-9D60-44D2-AF99-8A852D4E1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354" y="2073755"/>
            <a:ext cx="6334125" cy="34575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C55190E-3728-4C1E-9425-C57B413B7F11}"/>
              </a:ext>
            </a:extLst>
          </p:cNvPr>
          <p:cNvSpPr/>
          <p:nvPr/>
        </p:nvSpPr>
        <p:spPr>
          <a:xfrm>
            <a:off x="4219662" y="3665989"/>
            <a:ext cx="2869035" cy="1761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07C1B93-8F43-473E-85E9-3CD32DC8F7F1}"/>
              </a:ext>
            </a:extLst>
          </p:cNvPr>
          <p:cNvSpPr/>
          <p:nvPr/>
        </p:nvSpPr>
        <p:spPr>
          <a:xfrm>
            <a:off x="4224327" y="4219831"/>
            <a:ext cx="2869035" cy="1761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2D0F51E-62C8-49DE-A75F-E4012E0D1C45}"/>
              </a:ext>
            </a:extLst>
          </p:cNvPr>
          <p:cNvSpPr/>
          <p:nvPr/>
        </p:nvSpPr>
        <p:spPr>
          <a:xfrm>
            <a:off x="4219662" y="3112147"/>
            <a:ext cx="2869035" cy="1761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984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01280" y="1523909"/>
            <a:ext cx="7941439" cy="40745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838132" y="1383782"/>
            <a:ext cx="301558" cy="5764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latin typeface="a옛날목욕탕L"/>
                <a:ea typeface="a옛날목욕탕L"/>
              </a:rPr>
              <a:t> </a:t>
            </a:r>
            <a:endParaRPr lang="ko-KR" altLang="en-US" sz="3200">
              <a:latin typeface="a옛날목욕탕L"/>
              <a:ea typeface="a옛날목욕탕L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540357" y="473376"/>
            <a:ext cx="83555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200" b="0" i="0" u="none" strike="noStrike" kern="1200" cap="none" spc="0" normalizeH="0" baseline="0" dirty="0">
                <a:solidFill>
                  <a:srgbClr val="000000"/>
                </a:solidFill>
                <a:latin typeface="a옛날목욕탕L"/>
                <a:ea typeface="a옛날목욕탕L"/>
              </a:rPr>
              <a:t>IV. :</a:t>
            </a:r>
            <a:r>
              <a:rPr kumimoji="0" lang="ko-KR" altLang="en-US" sz="3200" b="0" i="0" u="none" strike="noStrike" kern="1200" cap="none" spc="0" normalizeH="0" baseline="0" dirty="0">
                <a:solidFill>
                  <a:srgbClr val="000000"/>
                </a:solidFill>
                <a:latin typeface="a옛날목욕탕L"/>
                <a:ea typeface="a옛날목욕탕L"/>
              </a:rPr>
              <a:t> </a:t>
            </a:r>
            <a:r>
              <a:rPr lang="en-US" altLang="ko-KR" sz="2800" dirty="0">
                <a:solidFill>
                  <a:srgbClr val="000000"/>
                </a:solidFill>
                <a:latin typeface="a옛날목욕탕L"/>
                <a:ea typeface="a옛날목욕탕L"/>
              </a:rPr>
              <a:t>Simulation: Case 3</a:t>
            </a:r>
            <a:endParaRPr kumimoji="0" lang="en-US" altLang="ko-KR" sz="2800" b="0" i="0" u="none" strike="noStrike" kern="1200" cap="none" spc="0" normalizeH="0" baseline="0" dirty="0">
              <a:solidFill>
                <a:srgbClr val="000000"/>
              </a:solidFill>
              <a:latin typeface="a옛날목욕탕L"/>
              <a:ea typeface="a옛날목욕탕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6"/>
              <p:cNvSpPr txBox="1"/>
              <p:nvPr/>
            </p:nvSpPr>
            <p:spPr>
              <a:xfrm>
                <a:off x="772580" y="4143521"/>
                <a:ext cx="7598836" cy="31181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8575">
                <a:solidFill>
                  <a:srgbClr val="FF0000">
                    <a:alpha val="100000"/>
                  </a:srgbClr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 defTabSz="4572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14:m>
                  <m:oMath xmlns:m="http://schemas.openxmlformats.org/officeDocument/2006/math">
                    <m:r>
                      <a:rPr lang="ko-KR" altLang="en-US" sz="1400" i="1" smtClean="0">
                        <a:solidFill>
                          <a:srgbClr val="000000"/>
                        </a:solidFill>
                        <a:latin typeface="HY산B"/>
                      </a:rPr>
                      <m:t>군집</m:t>
                    </m:r>
                    <m:r>
                      <a:rPr lang="ko-KR" altLang="en-US" sz="1400" i="1">
                        <a:solidFill>
                          <a:srgbClr val="000000"/>
                        </a:solidFill>
                        <a:latin typeface="HY산B"/>
                      </a:rPr>
                      <m:t>이</m:t>
                    </m:r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HY산B"/>
                      </a:rPr>
                      <m:t> </m:t>
                    </m:r>
                    <m:sSub>
                      <m:sSubPr>
                        <m:ctrlPr>
                          <a:rPr kumimoji="0" lang="en-US" altLang="ko-KR" sz="1400" b="0" i="1" u="none" strike="noStrike" kern="1200" cap="none" spc="0" normalizeH="0" baseline="0" smtClean="0">
                            <a:solidFill>
                              <a:srgbClr val="000000"/>
                            </a:solidFill>
                            <a:latin typeface="HY산B"/>
                          </a:rPr>
                        </m:ctrlPr>
                      </m:sSubPr>
                      <m:e>
                        <m:r>
                          <a:rPr kumimoji="0" lang="en-US" altLang="ko-KR" sz="1400" b="0" i="1" u="none" strike="noStrike" kern="1200" cap="none" spc="0" normalizeH="0" baseline="0" smtClean="0">
                            <a:solidFill>
                              <a:srgbClr val="000000"/>
                            </a:solidFill>
                            <a:latin typeface="HY산B"/>
                          </a:rPr>
                          <m:t>𝐶</m:t>
                        </m:r>
                      </m:e>
                      <m:sub>
                        <m:r>
                          <a:rPr kumimoji="0" lang="en-US" altLang="ko-KR" sz="1400" b="0" i="1" u="none" strike="noStrike" kern="1200" cap="none" spc="0" normalizeH="0" baseline="0" smtClean="0">
                            <a:solidFill>
                              <a:srgbClr val="000000"/>
                            </a:solidFill>
                            <a:latin typeface="HY산B"/>
                          </a:rPr>
                          <m:t>1</m:t>
                        </m:r>
                      </m:sub>
                    </m:sSub>
                    <m:r>
                      <a:rPr kumimoji="0" lang="en-US" altLang="ko-KR" sz="1400" b="0" i="1" u="none" strike="noStrike" kern="1200" cap="none" spc="0" normalizeH="0" baseline="0" smtClean="0">
                        <a:solidFill>
                          <a:srgbClr val="000000"/>
                        </a:solidFill>
                        <a:latin typeface="HY산B"/>
                      </a:rPr>
                      <m:t>, </m:t>
                    </m:r>
                    <m:sSub>
                      <m:sSubPr>
                        <m:ctrlPr>
                          <a:rPr kumimoji="0" lang="en-US" altLang="ko-KR" sz="1400" b="0" i="1" u="none" strike="noStrike" kern="1200" cap="none" spc="0" normalizeH="0" baseline="0" smtClean="0">
                            <a:solidFill>
                              <a:srgbClr val="000000"/>
                            </a:solidFill>
                            <a:latin typeface="HY산B"/>
                          </a:rPr>
                        </m:ctrlPr>
                      </m:sSubPr>
                      <m:e>
                        <m:r>
                          <a:rPr kumimoji="0" lang="en-US" altLang="ko-KR" sz="1400" b="0" i="1" u="none" strike="noStrike" kern="1200" cap="none" spc="0" normalizeH="0" baseline="0" smtClean="0">
                            <a:solidFill>
                              <a:srgbClr val="000000"/>
                            </a:solidFill>
                            <a:latin typeface="HY산B"/>
                          </a:rPr>
                          <m:t>𝐶</m:t>
                        </m:r>
                      </m:e>
                      <m:sub>
                        <m:r>
                          <a:rPr kumimoji="0" lang="en-US" altLang="ko-KR" sz="1400" b="0" i="1" u="none" strike="noStrike" kern="1200" cap="none" spc="0" normalizeH="0" baseline="0" smtClean="0">
                            <a:solidFill>
                              <a:srgbClr val="000000"/>
                            </a:solidFill>
                            <a:latin typeface="HY산B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ko-KR" altLang="en-US" sz="1400" b="0" i="0" u="none" strike="noStrike" kern="1200" cap="none" spc="0" normalizeH="0" baseline="0" dirty="0">
                    <a:solidFill>
                      <a:srgbClr val="000000"/>
                    </a:solidFill>
                    <a:latin typeface="HY산B"/>
                    <a:ea typeface="HY산B"/>
                  </a:rPr>
                  <a:t>로 </a:t>
                </a:r>
                <a:r>
                  <a:rPr kumimoji="0" lang="en-US" altLang="ko-KR" sz="1400" b="0" i="0" u="none" strike="noStrike" kern="1200" cap="none" spc="0" normalizeH="0" baseline="0" dirty="0">
                    <a:solidFill>
                      <a:srgbClr val="000000"/>
                    </a:solidFill>
                    <a:latin typeface="HY산B"/>
                    <a:ea typeface="HY산B"/>
                  </a:rPr>
                  <a:t>2</a:t>
                </a:r>
                <a:r>
                  <a:rPr kumimoji="0" lang="ko-KR" altLang="en-US" sz="1400" b="0" i="0" u="none" strike="noStrike" kern="1200" cap="none" spc="0" normalizeH="0" baseline="0" dirty="0">
                    <a:solidFill>
                      <a:srgbClr val="000000"/>
                    </a:solidFill>
                    <a:latin typeface="HY산B"/>
                    <a:ea typeface="HY산B"/>
                  </a:rPr>
                  <a:t>개이며</a:t>
                </a:r>
                <a:r>
                  <a:rPr kumimoji="0" lang="en-US" altLang="ko-KR" sz="1400" b="0" i="0" u="none" strike="noStrike" kern="1200" cap="none" spc="0" normalizeH="0" baseline="0" dirty="0">
                    <a:solidFill>
                      <a:srgbClr val="000000"/>
                    </a:solidFill>
                    <a:latin typeface="HY산B"/>
                    <a:ea typeface="HY산B"/>
                  </a:rPr>
                  <a:t>, </a:t>
                </a:r>
                <a:r>
                  <a:rPr kumimoji="0" lang="ko-KR" altLang="en-US" sz="1400" b="0" i="0" u="none" strike="noStrike" kern="1200" cap="none" spc="0" normalizeH="0" baseline="0" dirty="0">
                    <a:solidFill>
                      <a:srgbClr val="000000"/>
                    </a:solidFill>
                    <a:latin typeface="HY산B"/>
                    <a:ea typeface="HY산B"/>
                  </a:rPr>
                  <a:t>두 군집이 두 변수 내에서 모두 겹침</a:t>
                </a:r>
                <a:r>
                  <a:rPr kumimoji="0" lang="en-US" altLang="ko-KR" sz="1400" b="0" i="0" u="none" strike="noStrike" kern="1200" cap="none" spc="0" normalizeH="0" baseline="0" dirty="0">
                    <a:solidFill>
                      <a:srgbClr val="000000"/>
                    </a:solidFill>
                    <a:latin typeface="HY산B"/>
                    <a:ea typeface="HY산B"/>
                  </a:rPr>
                  <a:t>.</a:t>
                </a:r>
              </a:p>
            </p:txBody>
          </p:sp>
        </mc:Choice>
        <mc:Fallback>
          <p:sp>
            <p:nvSpPr>
              <p:cNvPr id="14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580" y="4143521"/>
                <a:ext cx="7598836" cy="311817"/>
              </a:xfrm>
              <a:prstGeom prst="rect">
                <a:avLst/>
              </a:prstGeom>
              <a:blipFill>
                <a:blip r:embed="rId2"/>
                <a:stretch>
                  <a:fillRect t="-1786" b="-12500"/>
                </a:stretch>
              </a:blipFill>
              <a:ln w="28575">
                <a:solidFill>
                  <a:srgbClr val="FF0000">
                    <a:alpha val="100000"/>
                  </a:srgb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AA7ACD7-D2BC-4A64-B54E-EAB5E9C883DD}"/>
              </a:ext>
            </a:extLst>
          </p:cNvPr>
          <p:cNvSpPr txBox="1"/>
          <p:nvPr/>
        </p:nvSpPr>
        <p:spPr>
          <a:xfrm>
            <a:off x="772580" y="1668040"/>
            <a:ext cx="74576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00"/>
                </a:solidFill>
                <a:latin typeface="a옛날목욕탕L"/>
                <a:ea typeface="a옛날목욕탕L"/>
              </a:rPr>
              <a:t>Case 3: </a:t>
            </a:r>
            <a:r>
              <a:rPr lang="ko-KR" altLang="en-US" sz="1600" dirty="0">
                <a:solidFill>
                  <a:srgbClr val="000000"/>
                </a:solidFill>
                <a:latin typeface="a옛날목욕탕L"/>
                <a:ea typeface="a옛날목욕탕L"/>
              </a:rPr>
              <a:t>각 군집이 변수들 간에 겹치는 경우</a:t>
            </a:r>
            <a:endParaRPr lang="ko-KR" altLang="en-US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434A174-7356-4894-8FA0-B500C51E3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362" y="2166783"/>
            <a:ext cx="7355273" cy="163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9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01280" y="1523909"/>
            <a:ext cx="7941439" cy="40745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838132" y="1383782"/>
            <a:ext cx="301558" cy="5764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latin typeface="a옛날목욕탕L"/>
                <a:ea typeface="a옛날목욕탕L"/>
              </a:rPr>
              <a:t> </a:t>
            </a:r>
            <a:endParaRPr lang="ko-KR" altLang="en-US" sz="3200">
              <a:latin typeface="a옛날목욕탕L"/>
              <a:ea typeface="a옛날목욕탕L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540357" y="473376"/>
            <a:ext cx="83555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200" b="0" i="0" u="none" strike="noStrike" kern="1200" cap="none" spc="0" normalizeH="0" baseline="0" dirty="0">
                <a:solidFill>
                  <a:srgbClr val="000000"/>
                </a:solidFill>
                <a:latin typeface="a옛날목욕탕L"/>
                <a:ea typeface="a옛날목욕탕L"/>
              </a:rPr>
              <a:t>IV. :</a:t>
            </a:r>
            <a:r>
              <a:rPr kumimoji="0" lang="ko-KR" altLang="en-US" sz="3200" b="0" i="0" u="none" strike="noStrike" kern="1200" cap="none" spc="0" normalizeH="0" baseline="0" dirty="0">
                <a:solidFill>
                  <a:srgbClr val="000000"/>
                </a:solidFill>
                <a:latin typeface="a옛날목욕탕L"/>
                <a:ea typeface="a옛날목욕탕L"/>
              </a:rPr>
              <a:t> </a:t>
            </a:r>
            <a:r>
              <a:rPr lang="en-US" altLang="ko-KR" sz="2800" dirty="0">
                <a:solidFill>
                  <a:srgbClr val="000000"/>
                </a:solidFill>
                <a:latin typeface="a옛날목욕탕L"/>
                <a:ea typeface="a옛날목욕탕L"/>
              </a:rPr>
              <a:t>Simulation: Case 3</a:t>
            </a:r>
            <a:endParaRPr kumimoji="0" lang="en-US" altLang="ko-KR" sz="2800" b="0" i="0" u="none" strike="noStrike" kern="1200" cap="none" spc="0" normalizeH="0" baseline="0" dirty="0">
              <a:solidFill>
                <a:srgbClr val="000000"/>
              </a:solidFill>
              <a:latin typeface="a옛날목욕탕L"/>
              <a:ea typeface="a옛날목욕탕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A7ACD7-D2BC-4A64-B54E-EAB5E9C883DD}"/>
              </a:ext>
            </a:extLst>
          </p:cNvPr>
          <p:cNvSpPr txBox="1"/>
          <p:nvPr/>
        </p:nvSpPr>
        <p:spPr>
          <a:xfrm>
            <a:off x="772580" y="1668040"/>
            <a:ext cx="74576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00"/>
                </a:solidFill>
                <a:latin typeface="a옛날목욕탕L"/>
                <a:ea typeface="a옛날목욕탕L"/>
              </a:rPr>
              <a:t>Case 3: </a:t>
            </a:r>
            <a:r>
              <a:rPr lang="ko-KR" altLang="en-US" sz="1600" dirty="0">
                <a:solidFill>
                  <a:srgbClr val="000000"/>
                </a:solidFill>
                <a:latin typeface="a옛날목욕탕L"/>
                <a:ea typeface="a옛날목욕탕L"/>
              </a:rPr>
              <a:t>각 군집이 변수들 간에 겹치는 경우</a:t>
            </a:r>
            <a:endParaRPr lang="ko-KR" altLang="en-US" sz="1200" dirty="0"/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68F1E94F-364A-44BB-96C7-6D4287416F54}"/>
              </a:ext>
            </a:extLst>
          </p:cNvPr>
          <p:cNvSpPr txBox="1"/>
          <p:nvPr/>
        </p:nvSpPr>
        <p:spPr>
          <a:xfrm>
            <a:off x="772581" y="4742665"/>
            <a:ext cx="7598836" cy="523220"/>
          </a:xfrm>
          <a:prstGeom prst="rect">
            <a:avLst/>
          </a:prstGeom>
          <a:solidFill>
            <a:srgbClr val="FFFFFF">
              <a:alpha val="100000"/>
            </a:srgbClr>
          </a:solidFill>
          <a:ln w="28575">
            <a:solidFill>
              <a:srgbClr val="FF0000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400" dirty="0">
                <a:solidFill>
                  <a:srgbClr val="000000"/>
                </a:solidFill>
                <a:latin typeface="HY산B"/>
                <a:ea typeface="HY산B"/>
              </a:rPr>
              <a:t>수준의 개수가 </a:t>
            </a:r>
            <a:r>
              <a:rPr lang="en-US" altLang="ko-KR" sz="1400" dirty="0">
                <a:solidFill>
                  <a:srgbClr val="000000"/>
                </a:solidFill>
                <a:latin typeface="HY산B"/>
                <a:ea typeface="HY산B"/>
              </a:rPr>
              <a:t>2, 3</a:t>
            </a:r>
            <a:r>
              <a:rPr lang="ko-KR" altLang="en-US" sz="1400" dirty="0">
                <a:solidFill>
                  <a:srgbClr val="000000"/>
                </a:solidFill>
                <a:latin typeface="HY산B"/>
                <a:ea typeface="HY산B"/>
              </a:rPr>
              <a:t>일 때는 세 방법의 결과가 대체로 비슷했으나</a:t>
            </a:r>
            <a:r>
              <a:rPr lang="en-US" altLang="ko-KR" sz="1400" dirty="0">
                <a:solidFill>
                  <a:srgbClr val="000000"/>
                </a:solidFill>
                <a:latin typeface="HY산B"/>
                <a:ea typeface="HY산B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HY산B"/>
                <a:ea typeface="HY산B"/>
              </a:rPr>
              <a:t>수준의 개수가 </a:t>
            </a:r>
            <a:r>
              <a:rPr lang="en-US" altLang="ko-KR" sz="1400" dirty="0">
                <a:solidFill>
                  <a:srgbClr val="000000"/>
                </a:solidFill>
                <a:latin typeface="HY산B"/>
                <a:ea typeface="HY산B"/>
              </a:rPr>
              <a:t>5</a:t>
            </a:r>
            <a:r>
              <a:rPr lang="ko-KR" altLang="en-US" sz="1400" dirty="0">
                <a:solidFill>
                  <a:srgbClr val="000000"/>
                </a:solidFill>
                <a:latin typeface="HY산B"/>
                <a:ea typeface="HY산B"/>
              </a:rPr>
              <a:t>일 때</a:t>
            </a:r>
            <a:r>
              <a:rPr lang="en-US" altLang="ko-KR" sz="1400" dirty="0">
                <a:solidFill>
                  <a:srgbClr val="000000"/>
                </a:solidFill>
                <a:latin typeface="HY산B"/>
                <a:ea typeface="HY산B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HY산B"/>
                <a:ea typeface="HY산B"/>
              </a:rPr>
              <a:t>Eskin</a:t>
            </a:r>
            <a:r>
              <a:rPr lang="en-US" altLang="ko-KR" sz="1400" dirty="0">
                <a:solidFill>
                  <a:srgbClr val="000000"/>
                </a:solidFill>
                <a:latin typeface="HY산B"/>
                <a:ea typeface="HY산B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HY산B"/>
                <a:ea typeface="HY산B"/>
              </a:rPr>
              <a:t>방법이 </a:t>
            </a:r>
            <a:r>
              <a:rPr lang="en-US" altLang="ko-KR" sz="1400" dirty="0">
                <a:solidFill>
                  <a:srgbClr val="000000"/>
                </a:solidFill>
                <a:latin typeface="HY산B"/>
                <a:ea typeface="HY산B"/>
              </a:rPr>
              <a:t>Silhouette, </a:t>
            </a:r>
            <a:r>
              <a:rPr lang="en-US" altLang="ko-KR" sz="1400" dirty="0" err="1">
                <a:solidFill>
                  <a:srgbClr val="000000"/>
                </a:solidFill>
                <a:latin typeface="HY산B"/>
                <a:ea typeface="HY산B"/>
              </a:rPr>
              <a:t>Adj.Rand</a:t>
            </a:r>
            <a:r>
              <a:rPr lang="en-US" altLang="ko-KR" sz="1400" dirty="0">
                <a:solidFill>
                  <a:srgbClr val="000000"/>
                </a:solidFill>
                <a:latin typeface="HY산B"/>
                <a:ea typeface="HY산B"/>
              </a:rPr>
              <a:t> Index </a:t>
            </a:r>
            <a:r>
              <a:rPr lang="ko-KR" altLang="en-US" sz="1400" dirty="0">
                <a:solidFill>
                  <a:srgbClr val="000000"/>
                </a:solidFill>
                <a:latin typeface="HY산B"/>
                <a:ea typeface="HY산B"/>
              </a:rPr>
              <a:t>측면에서 더 나은 성능을 보임</a:t>
            </a:r>
            <a:r>
              <a:rPr lang="en-US" altLang="ko-KR" sz="1400" dirty="0">
                <a:solidFill>
                  <a:srgbClr val="000000"/>
                </a:solidFill>
                <a:latin typeface="HY산B"/>
                <a:ea typeface="HY산B"/>
              </a:rPr>
              <a:t>.</a:t>
            </a:r>
            <a:endParaRPr kumimoji="0" lang="en-US" altLang="ko-KR" sz="1400" b="0" i="0" u="none" strike="noStrike" kern="1200" cap="none" spc="0" normalizeH="0" baseline="0" dirty="0">
              <a:solidFill>
                <a:srgbClr val="000000"/>
              </a:solidFill>
              <a:latin typeface="HY산B"/>
              <a:ea typeface="HY산B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253FC84-85F5-45C9-A82A-44053A6C6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182" y="1960245"/>
            <a:ext cx="6467911" cy="274447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B84D014-A6B9-4DA4-A894-E4CD5B143C8E}"/>
              </a:ext>
            </a:extLst>
          </p:cNvPr>
          <p:cNvSpPr/>
          <p:nvPr/>
        </p:nvSpPr>
        <p:spPr>
          <a:xfrm>
            <a:off x="6669247" y="3624043"/>
            <a:ext cx="1140903" cy="134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C67AB9E-EA12-484A-9DE0-2690BC094BCB}"/>
              </a:ext>
            </a:extLst>
          </p:cNvPr>
          <p:cNvSpPr/>
          <p:nvPr/>
        </p:nvSpPr>
        <p:spPr>
          <a:xfrm>
            <a:off x="6669246" y="2786987"/>
            <a:ext cx="1140903" cy="134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03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01280" y="1523909"/>
            <a:ext cx="7941439" cy="40745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838132" y="1383782"/>
            <a:ext cx="301558" cy="5764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latin typeface="a옛날목욕탕L"/>
                <a:ea typeface="a옛날목욕탕L"/>
              </a:rPr>
              <a:t> </a:t>
            </a:r>
            <a:endParaRPr lang="ko-KR" altLang="en-US" sz="3200">
              <a:latin typeface="a옛날목욕탕L"/>
              <a:ea typeface="a옛날목욕탕L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540357" y="473376"/>
            <a:ext cx="83555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200" b="0" i="0" u="none" strike="noStrike" kern="1200" cap="none" spc="0" normalizeH="0" baseline="0" dirty="0">
                <a:solidFill>
                  <a:srgbClr val="000000"/>
                </a:solidFill>
                <a:latin typeface="a옛날목욕탕L"/>
                <a:ea typeface="a옛날목욕탕L"/>
              </a:rPr>
              <a:t>IV. :</a:t>
            </a:r>
            <a:r>
              <a:rPr kumimoji="0" lang="ko-KR" altLang="en-US" sz="3200" b="0" i="0" u="none" strike="noStrike" kern="1200" cap="none" spc="0" normalizeH="0" baseline="0" dirty="0">
                <a:solidFill>
                  <a:srgbClr val="000000"/>
                </a:solidFill>
                <a:latin typeface="a옛날목욕탕L"/>
                <a:ea typeface="a옛날목욕탕L"/>
              </a:rPr>
              <a:t> </a:t>
            </a:r>
            <a:r>
              <a:rPr lang="en-US" altLang="ko-KR" sz="2800" dirty="0">
                <a:solidFill>
                  <a:srgbClr val="000000"/>
                </a:solidFill>
                <a:latin typeface="a옛날목욕탕L"/>
                <a:ea typeface="a옛날목욕탕L"/>
              </a:rPr>
              <a:t>Simulation: result</a:t>
            </a:r>
            <a:endParaRPr kumimoji="0" lang="en-US" altLang="ko-KR" sz="2800" b="0" i="0" u="none" strike="noStrike" kern="1200" cap="none" spc="0" normalizeH="0" baseline="0" dirty="0">
              <a:solidFill>
                <a:srgbClr val="000000"/>
              </a:solidFill>
              <a:latin typeface="a옛날목욕탕L"/>
              <a:ea typeface="a옛날목욕탕L"/>
            </a:endParaRPr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68F1E94F-364A-44BB-96C7-6D4287416F54}"/>
              </a:ext>
            </a:extLst>
          </p:cNvPr>
          <p:cNvSpPr txBox="1"/>
          <p:nvPr/>
        </p:nvSpPr>
        <p:spPr>
          <a:xfrm>
            <a:off x="772581" y="2545537"/>
            <a:ext cx="7598836" cy="2031325"/>
          </a:xfrm>
          <a:prstGeom prst="rect">
            <a:avLst/>
          </a:prstGeom>
          <a:solidFill>
            <a:srgbClr val="FFFFFF">
              <a:alpha val="100000"/>
            </a:srgbClr>
          </a:solidFill>
          <a:ln w="28575">
            <a:solidFill>
              <a:srgbClr val="FF0000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400" dirty="0">
                <a:solidFill>
                  <a:srgbClr val="000000"/>
                </a:solidFill>
                <a:latin typeface="Arial Rounded MT Bold" panose="020F0704030504030204" pitchFamily="34" charset="0"/>
                <a:ea typeface="a옛날목욕탕L"/>
              </a:rPr>
              <a:t>Case 1: </a:t>
            </a:r>
            <a:r>
              <a:rPr lang="ko-KR" altLang="en-US" sz="1400" dirty="0">
                <a:solidFill>
                  <a:srgbClr val="000000"/>
                </a:solidFill>
                <a:latin typeface="Arial Rounded MT Bold" panose="020F0704030504030204" pitchFamily="34" charset="0"/>
                <a:ea typeface="a옛날목욕탕L"/>
              </a:rPr>
              <a:t>각 군집이 각 변수 내에서 겹치지 않는 경우</a:t>
            </a:r>
            <a:endParaRPr lang="en-US" altLang="ko-KR" sz="1400" dirty="0">
              <a:solidFill>
                <a:srgbClr val="000000"/>
              </a:solidFill>
              <a:latin typeface="Arial Rounded MT Bold" panose="020F0704030504030204" pitchFamily="34" charset="0"/>
              <a:ea typeface="a옛날목욕탕L"/>
            </a:endParaRPr>
          </a:p>
          <a:p>
            <a:pPr>
              <a:spcBef>
                <a:spcPct val="0"/>
              </a:spcBef>
              <a:defRPr/>
            </a:pPr>
            <a:r>
              <a:rPr lang="en-US" altLang="ko-KR" sz="1400" dirty="0">
                <a:solidFill>
                  <a:srgbClr val="000000"/>
                </a:solidFill>
                <a:latin typeface="Arial Rounded MT Bold" panose="020F0704030504030204" pitchFamily="34" charset="0"/>
                <a:ea typeface="a옛날목욕탕L"/>
              </a:rPr>
              <a:t>Case 2: </a:t>
            </a:r>
            <a:r>
              <a:rPr lang="ko-KR" altLang="en-US" sz="1400" dirty="0">
                <a:solidFill>
                  <a:srgbClr val="000000"/>
                </a:solidFill>
                <a:latin typeface="Arial Rounded MT Bold" panose="020F0704030504030204" pitchFamily="34" charset="0"/>
                <a:ea typeface="a옛날목욕탕L"/>
              </a:rPr>
              <a:t>각 군집이 각 변수 내에서 겹치며</a:t>
            </a:r>
            <a:r>
              <a:rPr lang="en-US" altLang="ko-KR" sz="1400" dirty="0">
                <a:solidFill>
                  <a:srgbClr val="000000"/>
                </a:solidFill>
                <a:latin typeface="Arial Rounded MT Bold" panose="020F0704030504030204" pitchFamily="34" charset="0"/>
                <a:ea typeface="a옛날목욕탕L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Arial Rounded MT Bold" panose="020F0704030504030204" pitchFamily="34" charset="0"/>
                <a:ea typeface="a옛날목욕탕L"/>
              </a:rPr>
              <a:t>군집 별 개체의 수가 불균형일 경우</a:t>
            </a:r>
            <a:endParaRPr lang="ko-KR" altLang="en-US" sz="1400" dirty="0">
              <a:latin typeface="Arial Rounded MT Bold" panose="020F0704030504030204" pitchFamily="34" charset="0"/>
            </a:endParaRPr>
          </a:p>
          <a:p>
            <a:pPr>
              <a:spcBef>
                <a:spcPct val="0"/>
              </a:spcBef>
              <a:defRPr/>
            </a:pPr>
            <a:r>
              <a:rPr lang="en-US" altLang="ko-KR" sz="1400" dirty="0">
                <a:solidFill>
                  <a:srgbClr val="000000"/>
                </a:solidFill>
                <a:latin typeface="Arial Rounded MT Bold" panose="020F0704030504030204" pitchFamily="34" charset="0"/>
                <a:ea typeface="a옛날목욕탕L"/>
              </a:rPr>
              <a:t>Case 3: </a:t>
            </a:r>
            <a:r>
              <a:rPr lang="ko-KR" altLang="en-US" sz="1400" dirty="0">
                <a:solidFill>
                  <a:srgbClr val="000000"/>
                </a:solidFill>
                <a:latin typeface="Arial Rounded MT Bold" panose="020F0704030504030204" pitchFamily="34" charset="0"/>
                <a:ea typeface="a옛날목욕탕L"/>
              </a:rPr>
              <a:t>각 군집이 변수들 간에 겹치는 경우</a:t>
            </a:r>
            <a:endParaRPr lang="ko-KR" altLang="en-US" sz="1400" dirty="0">
              <a:latin typeface="Arial Rounded MT Bold" panose="020F0704030504030204" pitchFamily="34" charset="0"/>
            </a:endParaRPr>
          </a:p>
          <a:p>
            <a:pPr>
              <a:spcBef>
                <a:spcPct val="0"/>
              </a:spcBef>
              <a:defRPr/>
            </a:pPr>
            <a:endParaRPr lang="en-US" altLang="ko-KR" sz="1400" dirty="0">
              <a:solidFill>
                <a:srgbClr val="000000"/>
              </a:solidFill>
              <a:latin typeface="Arial Rounded MT Bold" panose="020F0704030504030204" pitchFamily="34" charset="0"/>
              <a:ea typeface="a옛날목욕탕L"/>
            </a:endParaRPr>
          </a:p>
          <a:p>
            <a:pPr marL="0" indent="0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400" dirty="0">
                <a:solidFill>
                  <a:srgbClr val="000000"/>
                </a:solidFill>
                <a:latin typeface="Arial Rounded MT Bold" panose="020F0704030504030204" pitchFamily="34" charset="0"/>
                <a:ea typeface="HY산B"/>
              </a:rPr>
              <a:t>Case 1</a:t>
            </a:r>
            <a:r>
              <a:rPr lang="ko-KR" altLang="en-US" sz="1400" dirty="0">
                <a:solidFill>
                  <a:srgbClr val="000000"/>
                </a:solidFill>
                <a:latin typeface="Arial Rounded MT Bold" panose="020F0704030504030204" pitchFamily="34" charset="0"/>
                <a:ea typeface="HY산B"/>
              </a:rPr>
              <a:t>의 경우에는 세 가지 방법 간 군집 결과는 비슷했으나</a:t>
            </a:r>
            <a:r>
              <a:rPr lang="en-US" altLang="ko-KR" sz="1400" dirty="0">
                <a:solidFill>
                  <a:srgbClr val="000000"/>
                </a:solidFill>
                <a:latin typeface="Arial Rounded MT Bold" panose="020F0704030504030204" pitchFamily="34" charset="0"/>
                <a:ea typeface="HY산B"/>
              </a:rPr>
              <a:t>, Case 2, 3</a:t>
            </a:r>
            <a:r>
              <a:rPr lang="ko-KR" altLang="en-US" sz="1400" dirty="0">
                <a:solidFill>
                  <a:srgbClr val="000000"/>
                </a:solidFill>
                <a:latin typeface="Arial Rounded MT Bold" panose="020F0704030504030204" pitchFamily="34" charset="0"/>
                <a:ea typeface="HY산B"/>
              </a:rPr>
              <a:t>의 경우에는 </a:t>
            </a:r>
            <a:r>
              <a:rPr lang="en-US" altLang="ko-KR" sz="1400" dirty="0" err="1">
                <a:solidFill>
                  <a:srgbClr val="000000"/>
                </a:solidFill>
                <a:latin typeface="Arial Rounded MT Bold" panose="020F0704030504030204" pitchFamily="34" charset="0"/>
                <a:ea typeface="HY산B"/>
              </a:rPr>
              <a:t>Eskin</a:t>
            </a:r>
            <a:r>
              <a:rPr lang="ko-KR" altLang="en-US" sz="1400" dirty="0">
                <a:solidFill>
                  <a:srgbClr val="000000"/>
                </a:solidFill>
                <a:latin typeface="Arial Rounded MT Bold" panose="020F0704030504030204" pitchFamily="34" charset="0"/>
                <a:ea typeface="HY산B"/>
              </a:rPr>
              <a:t>의 거리 측정방법이 다른 방법에 비해 더 좋은 성능을 보임</a:t>
            </a:r>
            <a:r>
              <a:rPr lang="en-US" altLang="ko-KR" sz="1400" dirty="0">
                <a:solidFill>
                  <a:srgbClr val="000000"/>
                </a:solidFill>
                <a:latin typeface="Arial Rounded MT Bold" panose="020F0704030504030204" pitchFamily="34" charset="0"/>
                <a:ea typeface="HY산B"/>
              </a:rPr>
              <a:t>.</a:t>
            </a:r>
          </a:p>
          <a:p>
            <a:pPr marL="0" indent="0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400" b="0" i="0" u="none" strike="noStrike" kern="1200" cap="none" spc="0" normalizeH="0" baseline="0" dirty="0">
              <a:solidFill>
                <a:srgbClr val="000000"/>
              </a:solidFill>
              <a:latin typeface="Arial Rounded MT Bold" panose="020F0704030504030204" pitchFamily="34" charset="0"/>
              <a:ea typeface="HY산B"/>
            </a:endParaRPr>
          </a:p>
          <a:p>
            <a:pPr marL="0" indent="0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400" dirty="0">
                <a:solidFill>
                  <a:srgbClr val="000000"/>
                </a:solidFill>
                <a:latin typeface="Arial Rounded MT Bold" panose="020F0704030504030204" pitchFamily="34" charset="0"/>
                <a:ea typeface="HY산B"/>
              </a:rPr>
              <a:t>∵ </a:t>
            </a:r>
            <a:r>
              <a:rPr lang="en-US" altLang="ko-KR" sz="1400" dirty="0" err="1">
                <a:solidFill>
                  <a:srgbClr val="000000"/>
                </a:solidFill>
                <a:latin typeface="Arial Rounded MT Bold" panose="020F0704030504030204" pitchFamily="34" charset="0"/>
                <a:ea typeface="HY산B"/>
              </a:rPr>
              <a:t>Eskin</a:t>
            </a:r>
            <a:r>
              <a:rPr lang="ko-KR" altLang="en-US" sz="1400" dirty="0">
                <a:solidFill>
                  <a:srgbClr val="000000"/>
                </a:solidFill>
                <a:latin typeface="Arial Rounded MT Bold" panose="020F0704030504030204" pitchFamily="34" charset="0"/>
                <a:ea typeface="HY산B"/>
              </a:rPr>
              <a:t>의 방법이 다른 방법보다 거리의 최댓값이 작기 때문에 거리 계산에서 영향이 덜 미치기 때문</a:t>
            </a:r>
            <a:r>
              <a:rPr lang="en-US" altLang="ko-KR" sz="1400" dirty="0">
                <a:solidFill>
                  <a:srgbClr val="000000"/>
                </a:solidFill>
                <a:latin typeface="Arial Rounded MT Bold" panose="020F0704030504030204" pitchFamily="34" charset="0"/>
                <a:ea typeface="HY산B"/>
              </a:rPr>
              <a:t>.</a:t>
            </a:r>
            <a:endParaRPr kumimoji="0" lang="en-US" altLang="ko-KR" sz="1400" b="0" i="0" u="none" strike="noStrike" kern="1200" cap="none" spc="0" normalizeH="0" baseline="0" dirty="0">
              <a:solidFill>
                <a:srgbClr val="000000"/>
              </a:solidFill>
              <a:latin typeface="Arial Rounded MT Bold" panose="020F0704030504030204" pitchFamily="34" charset="0"/>
              <a:ea typeface="HY산B"/>
            </a:endParaRPr>
          </a:p>
        </p:txBody>
      </p:sp>
    </p:spTree>
    <p:extLst>
      <p:ext uri="{BB962C8B-B14F-4D97-AF65-F5344CB8AC3E}">
        <p14:creationId xmlns:p14="http://schemas.microsoft.com/office/powerpoint/2010/main" val="87986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01280" y="1523909"/>
            <a:ext cx="7941439" cy="40745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838132" y="1383782"/>
            <a:ext cx="301558" cy="5764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latin typeface="a옛날목욕탕L"/>
                <a:ea typeface="a옛날목욕탕L"/>
              </a:rPr>
              <a:t> </a:t>
            </a:r>
            <a:endParaRPr lang="ko-KR" altLang="en-US" sz="3200">
              <a:latin typeface="a옛날목욕탕L"/>
              <a:ea typeface="a옛날목욕탕L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540357" y="473376"/>
            <a:ext cx="83555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200" b="0" i="0" u="none" strike="noStrike" kern="1200" cap="none" spc="0" normalizeH="0" baseline="0" dirty="0">
                <a:solidFill>
                  <a:srgbClr val="000000"/>
                </a:solidFill>
                <a:latin typeface="a옛날목욕탕L"/>
                <a:ea typeface="a옛날목욕탕L"/>
              </a:rPr>
              <a:t>V. : Case Analysis</a:t>
            </a:r>
            <a:endParaRPr kumimoji="0" lang="en-US" altLang="ko-KR" sz="2800" b="0" i="0" u="none" strike="noStrike" kern="1200" cap="none" spc="0" normalizeH="0" baseline="0" dirty="0">
              <a:solidFill>
                <a:srgbClr val="000000"/>
              </a:solidFill>
              <a:latin typeface="a옛날목욕탕L"/>
              <a:ea typeface="a옛날목욕탕L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74569B-16F5-4EFA-95D6-AA685BF47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480" y="1705569"/>
            <a:ext cx="7362825" cy="23336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FE431EF-F546-4162-9F55-71F43354BE40}"/>
              </a:ext>
            </a:extLst>
          </p:cNvPr>
          <p:cNvSpPr/>
          <p:nvPr/>
        </p:nvSpPr>
        <p:spPr>
          <a:xfrm>
            <a:off x="903480" y="2254255"/>
            <a:ext cx="1206662" cy="6567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3D55C5C-6B0B-427D-B092-97A660C60C9E}"/>
              </a:ext>
            </a:extLst>
          </p:cNvPr>
          <p:cNvSpPr/>
          <p:nvPr/>
        </p:nvSpPr>
        <p:spPr>
          <a:xfrm>
            <a:off x="4527970" y="2254255"/>
            <a:ext cx="1206662" cy="6567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A27F1DC-E3C4-4C00-BD73-059E29A7602E}"/>
              </a:ext>
            </a:extLst>
          </p:cNvPr>
          <p:cNvSpPr/>
          <p:nvPr/>
        </p:nvSpPr>
        <p:spPr>
          <a:xfrm>
            <a:off x="5743021" y="2254255"/>
            <a:ext cx="1206662" cy="6567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5364BE5-7E49-4462-9434-0C642777B3F5}"/>
              </a:ext>
            </a:extLst>
          </p:cNvPr>
          <p:cNvSpPr/>
          <p:nvPr/>
        </p:nvSpPr>
        <p:spPr>
          <a:xfrm>
            <a:off x="2110142" y="2254255"/>
            <a:ext cx="1206662" cy="65672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4A34DCC-2B94-4050-81DB-2034BDD64F06}"/>
              </a:ext>
            </a:extLst>
          </p:cNvPr>
          <p:cNvSpPr/>
          <p:nvPr/>
        </p:nvSpPr>
        <p:spPr>
          <a:xfrm>
            <a:off x="3312919" y="2254255"/>
            <a:ext cx="1206662" cy="65672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4378655-8AA3-4F30-9B23-30AC9F6023F3}"/>
              </a:ext>
            </a:extLst>
          </p:cNvPr>
          <p:cNvSpPr/>
          <p:nvPr/>
        </p:nvSpPr>
        <p:spPr>
          <a:xfrm>
            <a:off x="6949683" y="2254255"/>
            <a:ext cx="1206662" cy="65672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6">
            <a:extLst>
              <a:ext uri="{FF2B5EF4-FFF2-40B4-BE49-F238E27FC236}">
                <a16:creationId xmlns:a16="http://schemas.microsoft.com/office/drawing/2014/main" id="{7C803863-0F81-4F95-98FC-6300EF2B40FA}"/>
              </a:ext>
            </a:extLst>
          </p:cNvPr>
          <p:cNvSpPr txBox="1"/>
          <p:nvPr/>
        </p:nvSpPr>
        <p:spPr>
          <a:xfrm>
            <a:off x="728552" y="4179315"/>
            <a:ext cx="7598836" cy="307777"/>
          </a:xfrm>
          <a:prstGeom prst="rect">
            <a:avLst/>
          </a:prstGeom>
          <a:solidFill>
            <a:srgbClr val="FFFFFF">
              <a:alpha val="100000"/>
            </a:srgbClr>
          </a:solidFill>
          <a:ln w="28575">
            <a:solidFill>
              <a:srgbClr val="FF0000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400" dirty="0">
                <a:solidFill>
                  <a:srgbClr val="000000"/>
                </a:solidFill>
                <a:latin typeface="HY산B"/>
                <a:ea typeface="HY산B"/>
              </a:rPr>
              <a:t>Channel</a:t>
            </a:r>
            <a:r>
              <a:rPr lang="ko-KR" altLang="en-US" sz="1400" dirty="0">
                <a:solidFill>
                  <a:srgbClr val="000000"/>
                </a:solidFill>
                <a:latin typeface="HY산B"/>
                <a:ea typeface="HY산B"/>
              </a:rPr>
              <a:t>변수의 경우에 대체로 </a:t>
            </a:r>
            <a:r>
              <a:rPr lang="en-US" altLang="ko-KR" sz="1400" dirty="0">
                <a:solidFill>
                  <a:srgbClr val="000000"/>
                </a:solidFill>
                <a:latin typeface="HY산B"/>
                <a:ea typeface="HY산B"/>
              </a:rPr>
              <a:t>1, 4, 5 / 2,3,6</a:t>
            </a:r>
            <a:r>
              <a:rPr lang="ko-KR" altLang="en-US" sz="1400" dirty="0">
                <a:solidFill>
                  <a:srgbClr val="000000"/>
                </a:solidFill>
                <a:latin typeface="HY산B"/>
                <a:ea typeface="HY산B"/>
              </a:rPr>
              <a:t>이 비슷한 경향을 보인다</a:t>
            </a:r>
            <a:r>
              <a:rPr lang="en-US" altLang="ko-KR" sz="1400" dirty="0">
                <a:solidFill>
                  <a:srgbClr val="000000"/>
                </a:solidFill>
                <a:latin typeface="HY산B"/>
                <a:ea typeface="HY산B"/>
              </a:rPr>
              <a:t>.</a:t>
            </a:r>
            <a:endParaRPr kumimoji="0" lang="en-US" altLang="ko-KR" sz="1400" b="0" i="0" u="none" strike="noStrike" kern="1200" cap="none" spc="0" normalizeH="0" baseline="0" dirty="0">
              <a:solidFill>
                <a:srgbClr val="000000"/>
              </a:solidFill>
              <a:latin typeface="HY산B"/>
              <a:ea typeface="HY산B"/>
            </a:endParaRPr>
          </a:p>
        </p:txBody>
      </p:sp>
    </p:spTree>
    <p:extLst>
      <p:ext uri="{BB962C8B-B14F-4D97-AF65-F5344CB8AC3E}">
        <p14:creationId xmlns:p14="http://schemas.microsoft.com/office/powerpoint/2010/main" val="114326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3" grpId="0" animBg="1"/>
      <p:bldP spid="13" grpId="1" animBg="1"/>
      <p:bldP spid="14" grpId="0" animBg="1"/>
      <p:bldP spid="14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01280" y="1523909"/>
            <a:ext cx="7941439" cy="40745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838132" y="1383782"/>
            <a:ext cx="301558" cy="5764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latin typeface="a옛날목욕탕L"/>
                <a:ea typeface="a옛날목욕탕L"/>
              </a:rPr>
              <a:t> </a:t>
            </a:r>
            <a:endParaRPr lang="ko-KR" altLang="en-US" sz="3200">
              <a:latin typeface="a옛날목욕탕L"/>
              <a:ea typeface="a옛날목욕탕L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540357" y="473376"/>
            <a:ext cx="83555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200" b="0" i="0" u="none" strike="noStrike" kern="1200" cap="none" spc="0" normalizeH="0" baseline="0" dirty="0">
                <a:solidFill>
                  <a:srgbClr val="000000"/>
                </a:solidFill>
                <a:latin typeface="a옛날목욕탕L"/>
                <a:ea typeface="a옛날목욕탕L"/>
              </a:rPr>
              <a:t>V. : Case Analysis</a:t>
            </a:r>
            <a:endParaRPr kumimoji="0" lang="en-US" altLang="ko-KR" sz="2800" b="0" i="0" u="none" strike="noStrike" kern="1200" cap="none" spc="0" normalizeH="0" baseline="0" dirty="0">
              <a:solidFill>
                <a:srgbClr val="000000"/>
              </a:solidFill>
              <a:latin typeface="a옛날목욕탕L"/>
              <a:ea typeface="a옛날목욕탕L"/>
            </a:endParaRPr>
          </a:p>
        </p:txBody>
      </p:sp>
      <p:sp>
        <p:nvSpPr>
          <p:cNvPr id="16" name="TextBox 6">
            <a:extLst>
              <a:ext uri="{FF2B5EF4-FFF2-40B4-BE49-F238E27FC236}">
                <a16:creationId xmlns:a16="http://schemas.microsoft.com/office/drawing/2014/main" id="{7C803863-0F81-4F95-98FC-6300EF2B40FA}"/>
              </a:ext>
            </a:extLst>
          </p:cNvPr>
          <p:cNvSpPr txBox="1"/>
          <p:nvPr/>
        </p:nvSpPr>
        <p:spPr>
          <a:xfrm>
            <a:off x="772580" y="3732621"/>
            <a:ext cx="7598836" cy="307777"/>
          </a:xfrm>
          <a:prstGeom prst="rect">
            <a:avLst/>
          </a:prstGeom>
          <a:solidFill>
            <a:srgbClr val="FFFFFF">
              <a:alpha val="100000"/>
            </a:srgbClr>
          </a:solidFill>
          <a:ln w="28575">
            <a:solidFill>
              <a:srgbClr val="FF0000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400" b="0" i="0" u="none" strike="noStrike" kern="1200" cap="none" spc="0" normalizeH="0" baseline="0" dirty="0">
                <a:solidFill>
                  <a:srgbClr val="000000"/>
                </a:solidFill>
                <a:latin typeface="HY산B"/>
                <a:ea typeface="HY산B"/>
              </a:rPr>
              <a:t>Gower</a:t>
            </a:r>
            <a:r>
              <a:rPr kumimoji="0" lang="ko-KR" altLang="en-US" sz="1400" b="0" i="0" u="none" strike="noStrike" kern="1200" cap="none" spc="0" normalizeH="0" baseline="0" dirty="0">
                <a:solidFill>
                  <a:srgbClr val="000000"/>
                </a:solidFill>
                <a:latin typeface="HY산B"/>
                <a:ea typeface="HY산B"/>
              </a:rPr>
              <a:t>의 방법에서 비슷한 경향을 보인 군집을 병합한 결과와 같음</a:t>
            </a:r>
            <a:r>
              <a:rPr kumimoji="0" lang="en-US" altLang="ko-KR" sz="1400" b="0" i="0" u="none" strike="noStrike" kern="1200" cap="none" spc="0" normalizeH="0" baseline="0" dirty="0">
                <a:solidFill>
                  <a:srgbClr val="000000"/>
                </a:solidFill>
                <a:latin typeface="HY산B"/>
                <a:ea typeface="HY산B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656B8D0-4A58-40EF-97B8-1601EE5F8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86" y="2100372"/>
            <a:ext cx="7362825" cy="1209675"/>
          </a:xfrm>
          <a:prstGeom prst="rect">
            <a:avLst/>
          </a:prstGeom>
        </p:spPr>
      </p:pic>
      <p:sp>
        <p:nvSpPr>
          <p:cNvPr id="15" name="TextBox 6">
            <a:extLst>
              <a:ext uri="{FF2B5EF4-FFF2-40B4-BE49-F238E27FC236}">
                <a16:creationId xmlns:a16="http://schemas.microsoft.com/office/drawing/2014/main" id="{0FB99065-0F10-4C73-8702-92C26364ACFC}"/>
              </a:ext>
            </a:extLst>
          </p:cNvPr>
          <p:cNvSpPr txBox="1"/>
          <p:nvPr/>
        </p:nvSpPr>
        <p:spPr>
          <a:xfrm>
            <a:off x="772580" y="4352267"/>
            <a:ext cx="7598836" cy="523220"/>
          </a:xfrm>
          <a:prstGeom prst="rect">
            <a:avLst/>
          </a:prstGeom>
          <a:solidFill>
            <a:srgbClr val="FFFFFF">
              <a:alpha val="100000"/>
            </a:srgbClr>
          </a:solidFill>
          <a:ln w="28575">
            <a:solidFill>
              <a:srgbClr val="FF0000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ko-KR" altLang="en-US" sz="1400" dirty="0">
                <a:solidFill>
                  <a:srgbClr val="000000"/>
                </a:solidFill>
                <a:latin typeface="HY산B"/>
                <a:ea typeface="HY산B"/>
              </a:rPr>
              <a:t>→ </a:t>
            </a:r>
            <a:r>
              <a:rPr lang="en-US" altLang="ko-KR" sz="1400" dirty="0" err="1">
                <a:solidFill>
                  <a:srgbClr val="000000"/>
                </a:solidFill>
                <a:latin typeface="HY산B"/>
                <a:ea typeface="HY산B"/>
              </a:rPr>
              <a:t>Eskin</a:t>
            </a:r>
            <a:r>
              <a:rPr lang="ko-KR" altLang="en-US" sz="1400" dirty="0">
                <a:solidFill>
                  <a:srgbClr val="000000"/>
                </a:solidFill>
                <a:latin typeface="HY산B"/>
                <a:ea typeface="HY산B"/>
              </a:rPr>
              <a:t>의 방법이 </a:t>
            </a:r>
            <a:r>
              <a:rPr lang="en-US" altLang="ko-KR" sz="1400" dirty="0">
                <a:solidFill>
                  <a:srgbClr val="000000"/>
                </a:solidFill>
                <a:latin typeface="HY산B"/>
                <a:ea typeface="HY산B"/>
              </a:rPr>
              <a:t>‘</a:t>
            </a:r>
            <a:r>
              <a:rPr lang="ko-KR" altLang="en-US" sz="1400" dirty="0">
                <a:solidFill>
                  <a:srgbClr val="000000"/>
                </a:solidFill>
                <a:latin typeface="HY산B"/>
                <a:ea typeface="HY산B"/>
              </a:rPr>
              <a:t>지역</a:t>
            </a:r>
            <a:r>
              <a:rPr lang="en-US" altLang="ko-KR" sz="1400" dirty="0">
                <a:solidFill>
                  <a:srgbClr val="000000"/>
                </a:solidFill>
                <a:latin typeface="HY산B"/>
                <a:ea typeface="HY산B"/>
              </a:rPr>
              <a:t>’ </a:t>
            </a:r>
            <a:r>
              <a:rPr lang="ko-KR" altLang="en-US" sz="1400" dirty="0">
                <a:solidFill>
                  <a:srgbClr val="000000"/>
                </a:solidFill>
                <a:latin typeface="HY산B"/>
                <a:ea typeface="HY산B"/>
              </a:rPr>
              <a:t>변수의 각 수준 간 거리를 적절히 조정해주어 유사한 특징을 가진 개체는 하나의 군집이 되도록 하였음</a:t>
            </a:r>
            <a:r>
              <a:rPr lang="en-US" altLang="ko-KR" sz="1400" dirty="0">
                <a:solidFill>
                  <a:srgbClr val="000000"/>
                </a:solidFill>
                <a:latin typeface="HY산B"/>
                <a:ea typeface="HY산B"/>
              </a:rPr>
              <a:t>.</a:t>
            </a:r>
            <a:endParaRPr kumimoji="0" lang="en-US" altLang="ko-KR" sz="1400" b="0" i="0" u="none" strike="noStrike" kern="1200" cap="none" spc="0" normalizeH="0" baseline="0" dirty="0">
              <a:solidFill>
                <a:srgbClr val="000000"/>
              </a:solidFill>
              <a:latin typeface="HY산B"/>
              <a:ea typeface="HY산B"/>
            </a:endParaRPr>
          </a:p>
        </p:txBody>
      </p:sp>
    </p:spTree>
    <p:extLst>
      <p:ext uri="{BB962C8B-B14F-4D97-AF65-F5344CB8AC3E}">
        <p14:creationId xmlns:p14="http://schemas.microsoft.com/office/powerpoint/2010/main" val="356550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60958" y="500535"/>
            <a:ext cx="22220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Conclusion</a:t>
            </a:r>
            <a:endParaRPr lang="ko-KR" altLang="en-US" sz="3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16550" y="1971924"/>
            <a:ext cx="6710900" cy="27829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470575" y="5263582"/>
            <a:ext cx="22028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&gt; </a:t>
            </a:r>
            <a:r>
              <a:rPr lang="en-US" altLang="ko-KR" sz="32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Eskin</a:t>
            </a:r>
            <a:r>
              <a:rPr lang="ko-KR" altLang="en-US" sz="3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👍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2194560" y="1170836"/>
            <a:ext cx="47548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"/>
          <p:cNvSpPr txBox="1"/>
          <p:nvPr/>
        </p:nvSpPr>
        <p:spPr>
          <a:xfrm>
            <a:off x="6949440" y="6077850"/>
            <a:ext cx="1871025" cy="388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2016 ppt by 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</a:rPr>
              <a:t>ⓒ 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유비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812EAD-6A62-4F29-8E68-BC44EADB029A}"/>
              </a:ext>
            </a:extLst>
          </p:cNvPr>
          <p:cNvSpPr txBox="1"/>
          <p:nvPr/>
        </p:nvSpPr>
        <p:spPr>
          <a:xfrm>
            <a:off x="1378936" y="2223594"/>
            <a:ext cx="63861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>
                <a:latin typeface="HY산B"/>
              </a:rPr>
              <a:t>변수가 각 군집을 명확히 설명하지 못하는 경우 범주형 수준의 개수가 </a:t>
            </a:r>
            <a:r>
              <a:rPr lang="en-US" altLang="ko-KR" sz="1400" dirty="0">
                <a:latin typeface="HY산B"/>
              </a:rPr>
              <a:t>3 </a:t>
            </a:r>
            <a:r>
              <a:rPr lang="ko-KR" altLang="en-US" sz="1400" dirty="0">
                <a:latin typeface="HY산B"/>
              </a:rPr>
              <a:t>이상일 때 </a:t>
            </a:r>
            <a:r>
              <a:rPr lang="en-US" altLang="ko-KR" sz="1400" dirty="0" err="1">
                <a:latin typeface="HY산B"/>
              </a:rPr>
              <a:t>Eskin</a:t>
            </a:r>
            <a:r>
              <a:rPr lang="ko-KR" altLang="en-US" sz="1400" dirty="0">
                <a:latin typeface="HY산B"/>
              </a:rPr>
              <a:t>의 방법이 군집의 </a:t>
            </a:r>
            <a:r>
              <a:rPr lang="ko-KR" altLang="en-US" sz="1400" dirty="0" err="1">
                <a:latin typeface="HY산B"/>
              </a:rPr>
              <a:t>응집성</a:t>
            </a:r>
            <a:r>
              <a:rPr lang="en-US" altLang="ko-KR" sz="1400" dirty="0">
                <a:latin typeface="HY산B"/>
              </a:rPr>
              <a:t>, </a:t>
            </a:r>
            <a:r>
              <a:rPr lang="ko-KR" altLang="en-US" sz="1400" dirty="0">
                <a:latin typeface="HY산B"/>
              </a:rPr>
              <a:t>재현성</a:t>
            </a:r>
            <a:r>
              <a:rPr lang="en-US" altLang="ko-KR" sz="1400" dirty="0">
                <a:latin typeface="HY산B"/>
              </a:rPr>
              <a:t>, </a:t>
            </a:r>
            <a:r>
              <a:rPr lang="ko-KR" altLang="en-US" sz="1400" dirty="0">
                <a:latin typeface="HY산B"/>
              </a:rPr>
              <a:t>군집의 개수 정확도 측면에서 더 나은 성능을 보임</a:t>
            </a:r>
            <a:endParaRPr lang="en-US" altLang="ko-KR" sz="1400" dirty="0">
              <a:latin typeface="HY산B"/>
            </a:endParaRPr>
          </a:p>
          <a:p>
            <a:pPr marL="342900" indent="-342900">
              <a:buAutoNum type="arabicPeriod"/>
            </a:pPr>
            <a:endParaRPr lang="en-US" altLang="ko-KR" sz="1400" dirty="0">
              <a:latin typeface="HY산B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HY산B"/>
              </a:rPr>
              <a:t>군집의 퍼짐 정도와 </a:t>
            </a:r>
            <a:r>
              <a:rPr lang="ko-KR" altLang="en-US" sz="1400" dirty="0" err="1">
                <a:latin typeface="HY산B"/>
              </a:rPr>
              <a:t>군집별</a:t>
            </a:r>
            <a:r>
              <a:rPr lang="ko-KR" altLang="en-US" sz="1400" dirty="0">
                <a:latin typeface="HY산B"/>
              </a:rPr>
              <a:t> 개체가 불균형한 상황에서도 </a:t>
            </a:r>
            <a:r>
              <a:rPr lang="en-US" altLang="ko-KR" sz="1400" dirty="0" err="1">
                <a:latin typeface="HY산B"/>
              </a:rPr>
              <a:t>Eskin</a:t>
            </a:r>
            <a:r>
              <a:rPr lang="ko-KR" altLang="en-US" sz="1400" dirty="0">
                <a:latin typeface="HY산B"/>
              </a:rPr>
              <a:t>의 방법이 더 우수한 성능을 보임</a:t>
            </a:r>
            <a:r>
              <a:rPr lang="en-US" altLang="ko-KR" sz="1400" dirty="0">
                <a:latin typeface="HY산B"/>
              </a:rPr>
              <a:t>.</a:t>
            </a:r>
            <a:endParaRPr lang="ko-KR" altLang="en-US" sz="1400" dirty="0">
              <a:latin typeface="HY산B"/>
            </a:endParaRPr>
          </a:p>
        </p:txBody>
      </p:sp>
    </p:spTree>
    <p:extLst>
      <p:ext uri="{BB962C8B-B14F-4D97-AF65-F5344CB8AC3E}">
        <p14:creationId xmlns:p14="http://schemas.microsoft.com/office/powerpoint/2010/main" val="16003933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56063" y="2245484"/>
            <a:ext cx="40318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감사합니다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2194560" y="3429000"/>
            <a:ext cx="47548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"/>
          <p:cNvSpPr txBox="1"/>
          <p:nvPr/>
        </p:nvSpPr>
        <p:spPr>
          <a:xfrm>
            <a:off x="6949440" y="6077850"/>
            <a:ext cx="1871025" cy="388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2016 ppt by 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</a:rPr>
              <a:t>ⓒ 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유비</a:t>
            </a:r>
          </a:p>
        </p:txBody>
      </p:sp>
    </p:spTree>
    <p:extLst>
      <p:ext uri="{BB962C8B-B14F-4D97-AF65-F5344CB8AC3E}">
        <p14:creationId xmlns:p14="http://schemas.microsoft.com/office/powerpoint/2010/main" val="265874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7441" y="483960"/>
            <a:ext cx="80380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dirty="0">
                <a:latin typeface="a옛날목욕탕L"/>
                <a:ea typeface="a옛날목욕탕L"/>
              </a:rPr>
              <a:t>I.</a:t>
            </a:r>
            <a:r>
              <a:rPr lang="ko-KR" altLang="en-US" sz="3200" dirty="0">
                <a:latin typeface="a옛날목욕탕L"/>
                <a:ea typeface="a옛날목욕탕L"/>
              </a:rPr>
              <a:t> </a:t>
            </a:r>
            <a:r>
              <a:rPr lang="en-US" altLang="ko-KR" sz="3200" dirty="0">
                <a:latin typeface="a옛날목욕탕L"/>
                <a:ea typeface="a옛날목욕탕L"/>
              </a:rPr>
              <a:t>Cluster Analysis: Hierarchical Clustering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01280" y="1523909"/>
            <a:ext cx="7941439" cy="40745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838132" y="1383782"/>
            <a:ext cx="301558" cy="5764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latin typeface="a옛날목욕탕L"/>
                <a:ea typeface="a옛날목욕탕L"/>
              </a:rPr>
              <a:t> </a:t>
            </a:r>
            <a:endParaRPr lang="ko-KR" altLang="en-US" sz="3200">
              <a:latin typeface="a옛날목욕탕L"/>
              <a:ea typeface="a옛날목욕탕L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09678" y="1710267"/>
            <a:ext cx="7724644" cy="378514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402291" y="4926542"/>
            <a:ext cx="7037917" cy="65616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14" name="직사각형 13"/>
          <p:cNvSpPr/>
          <p:nvPr/>
        </p:nvSpPr>
        <p:spPr>
          <a:xfrm>
            <a:off x="655108" y="2073275"/>
            <a:ext cx="687916" cy="3153833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3" name="화살표: 위쪽 12"/>
          <p:cNvSpPr/>
          <p:nvPr/>
        </p:nvSpPr>
        <p:spPr>
          <a:xfrm>
            <a:off x="904875" y="1926167"/>
            <a:ext cx="306916" cy="3471333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15" name="화살표: 아래쪽 14"/>
          <p:cNvSpPr/>
          <p:nvPr/>
        </p:nvSpPr>
        <p:spPr>
          <a:xfrm>
            <a:off x="903817" y="1920873"/>
            <a:ext cx="306758" cy="347119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16" name="직사각형 15"/>
          <p:cNvSpPr/>
          <p:nvPr/>
        </p:nvSpPr>
        <p:spPr>
          <a:xfrm>
            <a:off x="1180041" y="2248957"/>
            <a:ext cx="1185333" cy="349250"/>
          </a:xfrm>
          <a:prstGeom prst="rect">
            <a:avLst/>
          </a:prstGeom>
          <a:solidFill>
            <a:schemeClr val="lt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  <a:latin typeface="HY산B"/>
                <a:ea typeface="HY산B"/>
              </a:rPr>
              <a:t>응집형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180041" y="2247899"/>
            <a:ext cx="1185333" cy="349250"/>
          </a:xfrm>
          <a:prstGeom prst="rect">
            <a:avLst/>
          </a:prstGeom>
          <a:solidFill>
            <a:srgbClr val="FFFFFF">
              <a:alpha val="100000"/>
            </a:srgbClr>
          </a:solidFill>
          <a:ln w="28575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HY산B"/>
                <a:ea typeface="HY산B"/>
              </a:rPr>
              <a:t>분리형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7441" y="483960"/>
            <a:ext cx="80380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dirty="0">
                <a:latin typeface="a옛날목욕탕L"/>
                <a:ea typeface="a옛날목욕탕L"/>
              </a:rPr>
              <a:t>I.</a:t>
            </a:r>
            <a:r>
              <a:rPr lang="ko-KR" altLang="en-US" sz="3200" dirty="0">
                <a:latin typeface="a옛날목욕탕L"/>
                <a:ea typeface="a옛날목욕탕L"/>
              </a:rPr>
              <a:t> </a:t>
            </a:r>
            <a:r>
              <a:rPr lang="en-US" altLang="ko-KR" sz="3200" dirty="0">
                <a:latin typeface="a옛날목욕탕L"/>
                <a:ea typeface="a옛날목욕탕L"/>
              </a:rPr>
              <a:t>Cluster Analysis: Hierarchical clustering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01280" y="1523909"/>
            <a:ext cx="7941439" cy="40745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838132" y="1383782"/>
            <a:ext cx="301558" cy="5764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latin typeface="a옛날목욕탕L"/>
                <a:ea typeface="a옛날목욕탕L"/>
              </a:rPr>
              <a:t> </a:t>
            </a:r>
            <a:endParaRPr lang="ko-KR" altLang="en-US" sz="3200">
              <a:latin typeface="a옛날목욕탕L"/>
              <a:ea typeface="a옛날목욕탕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0916" y="5815541"/>
            <a:ext cx="8022168" cy="335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>
                <a:latin typeface="HY산B"/>
                <a:ea typeface="HY산B"/>
              </a:rPr>
              <a:t>Dendrogram</a:t>
            </a:r>
            <a:r>
              <a:rPr lang="ko-KR" altLang="en-US" sz="1600">
                <a:latin typeface="HY산B"/>
                <a:ea typeface="HY산B"/>
              </a:rPr>
              <a:t>으로 적절한 군집 수를 결정할 수 있다</a:t>
            </a:r>
            <a:r>
              <a:rPr lang="en-US" altLang="ko-KR" sz="1600">
                <a:latin typeface="HY산B"/>
                <a:ea typeface="HY산B"/>
              </a:rPr>
              <a:t>.</a:t>
            </a:r>
            <a:endParaRPr lang="ko-KR" altLang="en-US" sz="1600">
              <a:latin typeface="HY산B"/>
              <a:ea typeface="HY산B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03791" y="1678205"/>
            <a:ext cx="7736418" cy="37555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7441" y="483960"/>
            <a:ext cx="80380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dirty="0">
                <a:latin typeface="a옛날목욕탕L"/>
                <a:ea typeface="a옛날목욕탕L"/>
              </a:rPr>
              <a:t>I.</a:t>
            </a:r>
            <a:r>
              <a:rPr lang="ko-KR" altLang="en-US" sz="3200" dirty="0">
                <a:latin typeface="a옛날목욕탕L"/>
                <a:ea typeface="a옛날목욕탕L"/>
              </a:rPr>
              <a:t> </a:t>
            </a:r>
            <a:r>
              <a:rPr lang="en-US" altLang="ko-KR" sz="3200" dirty="0">
                <a:latin typeface="a옛날목욕탕L"/>
                <a:ea typeface="a옛날목욕탕L"/>
              </a:rPr>
              <a:t>Cluster Analysis: K-means Clustering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01280" y="1523909"/>
            <a:ext cx="7941439" cy="40745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838132" y="1383782"/>
            <a:ext cx="301558" cy="5764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latin typeface="a옛날목욕탕L"/>
                <a:ea typeface="a옛날목욕탕L"/>
              </a:rPr>
              <a:t> </a:t>
            </a:r>
            <a:endParaRPr lang="ko-KR" altLang="en-US" sz="3200">
              <a:latin typeface="a옛날목욕탕L"/>
              <a:ea typeface="a옛날목욕탕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0916" y="5815541"/>
            <a:ext cx="8022168" cy="335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dirty="0">
                <a:latin typeface="HY산B"/>
                <a:ea typeface="HY산B"/>
              </a:rPr>
              <a:t>K</a:t>
            </a:r>
            <a:r>
              <a:rPr lang="ko-KR" altLang="en-US" sz="1600" dirty="0">
                <a:latin typeface="HY산B"/>
                <a:ea typeface="HY산B"/>
              </a:rPr>
              <a:t>개의 </a:t>
            </a:r>
            <a:r>
              <a:rPr lang="en-US" altLang="ko-KR" sz="1600" dirty="0">
                <a:latin typeface="HY산B"/>
                <a:ea typeface="HY산B"/>
              </a:rPr>
              <a:t>cluster</a:t>
            </a:r>
            <a:r>
              <a:rPr lang="ko-KR" altLang="en-US" sz="1600" dirty="0">
                <a:latin typeface="HY산B"/>
                <a:ea typeface="HY산B"/>
              </a:rPr>
              <a:t>로 </a:t>
            </a:r>
            <a:r>
              <a:rPr lang="en-US" altLang="ko-KR" sz="1600" dirty="0">
                <a:latin typeface="HY산B"/>
                <a:ea typeface="HY산B"/>
              </a:rPr>
              <a:t>clustering</a:t>
            </a:r>
            <a:r>
              <a:rPr lang="ko-KR" altLang="en-US" sz="1600" dirty="0">
                <a:latin typeface="HY산B"/>
                <a:ea typeface="HY산B"/>
              </a:rPr>
              <a:t>을 하는 알고리즘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95854" y="1650470"/>
            <a:ext cx="7752290" cy="38025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22235" y="515708"/>
            <a:ext cx="1703205" cy="5714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dirty="0">
                <a:latin typeface="a옛날목욕탕L"/>
                <a:ea typeface="a옛날목욕탕L"/>
              </a:rPr>
              <a:t>Problem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216550" y="1971924"/>
            <a:ext cx="6710900" cy="27829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600" dirty="0">
                <a:solidFill>
                  <a:schemeClr val="tx1"/>
                </a:solidFill>
                <a:latin typeface="HY산B"/>
                <a:ea typeface="HY산B"/>
              </a:rPr>
              <a:t>두 개의 서로 다른 변수로 측정된 개체들 간 거리를 정의하기가 힘듦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2194560" y="1170836"/>
            <a:ext cx="47548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"/>
          <p:cNvSpPr txBox="1"/>
          <p:nvPr/>
        </p:nvSpPr>
        <p:spPr>
          <a:xfrm>
            <a:off x="6949440" y="6077850"/>
            <a:ext cx="1871025" cy="388568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ko-KR" sz="1400">
                <a:solidFill>
                  <a:schemeClr val="bg1">
                    <a:lumMod val="95000"/>
                  </a:schemeClr>
                </a:solidFill>
                <a:latin typeface="210 맨발의청춘 L"/>
                <a:ea typeface="210 맨발의청춘 L"/>
              </a:rPr>
              <a:t>2016 ppt by </a:t>
            </a:r>
            <a:r>
              <a:rPr lang="ko-KR" altLang="en-US" sz="1400">
                <a:solidFill>
                  <a:schemeClr val="bg1">
                    <a:lumMod val="95000"/>
                  </a:schemeClr>
                </a:solidFill>
              </a:rPr>
              <a:t>ⓒ </a:t>
            </a:r>
            <a:r>
              <a:rPr lang="ko-KR" altLang="en-US" sz="1400">
                <a:solidFill>
                  <a:schemeClr val="bg1">
                    <a:lumMod val="95000"/>
                  </a:schemeClr>
                </a:solidFill>
                <a:latin typeface="210 맨발의청춘 L"/>
                <a:ea typeface="210 맨발의청춘 L"/>
              </a:rPr>
              <a:t>유비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01280" y="1523909"/>
            <a:ext cx="7941439" cy="40745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838132" y="1383782"/>
            <a:ext cx="301558" cy="5764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latin typeface="a옛날목욕탕L"/>
                <a:ea typeface="a옛날목욕탕L"/>
              </a:rPr>
              <a:t> </a:t>
            </a:r>
            <a:endParaRPr lang="ko-KR" altLang="en-US" sz="3200">
              <a:latin typeface="a옛날목욕탕L"/>
              <a:ea typeface="a옛날목욕탕L"/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540357" y="473376"/>
            <a:ext cx="8355563" cy="572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200" b="0" i="0" u="none" strike="noStrike" kern="1200" cap="none" spc="0" normalizeH="0" baseline="0" dirty="0">
                <a:solidFill>
                  <a:srgbClr val="000000"/>
                </a:solidFill>
                <a:latin typeface="a옛날목욕탕L"/>
                <a:ea typeface="a옛날목욕탕L"/>
              </a:rPr>
              <a:t>II.</a:t>
            </a:r>
            <a:r>
              <a:rPr kumimoji="0" lang="ko-KR" altLang="en-US" sz="3200" b="0" i="0" u="none" strike="noStrike" kern="1200" cap="none" spc="0" normalizeH="0" baseline="0" dirty="0">
                <a:solidFill>
                  <a:srgbClr val="000000"/>
                </a:solidFill>
                <a:latin typeface="a옛날목욕탕L"/>
                <a:ea typeface="a옛날목욕탕L"/>
              </a:rPr>
              <a:t> </a:t>
            </a:r>
            <a:r>
              <a:rPr kumimoji="0" lang="en-US" altLang="ko-KR" sz="3200" b="0" i="0" u="none" strike="noStrike" kern="1200" cap="none" spc="0" normalizeH="0" baseline="0" dirty="0">
                <a:solidFill>
                  <a:srgbClr val="000000"/>
                </a:solidFill>
                <a:latin typeface="a옛날목욕탕L"/>
                <a:ea typeface="a옛날목욕탕L"/>
              </a:rPr>
              <a:t>Clustering Method : Dummy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3603D95-2644-4016-8788-3E0CBF555A82}"/>
                  </a:ext>
                </a:extLst>
              </p:cNvPr>
              <p:cNvSpPr txBox="1"/>
              <p:nvPr/>
            </p:nvSpPr>
            <p:spPr>
              <a:xfrm>
                <a:off x="733423" y="1672013"/>
                <a:ext cx="7677149" cy="730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𝑆𝑡𝑒𝑝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1. 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𝐶𝑜𝑛𝑡𝑖𝑛𝑢𝑜𝑢𝑠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𝑉𝑎𝑟𝑖𝑎𝑏𝑙𝑒𝑠</m:t>
                          </m:r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Pre>
                      <m:sPre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>
                        <m:r>
                          <a:rPr lang="ko-KR" altLang="en-US" sz="1600" i="1" smtClean="0">
                            <a:latin typeface="Cambria Math" panose="02040503050406030204" pitchFamily="18" charset="0"/>
                          </a:rPr>
                          <m:t>∀</m:t>
                        </m:r>
                      </m:sup>
                      <m:e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sPre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𝑀𝑛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ko-KR" altLang="en-US" sz="1600" dirty="0"/>
                  <a:t>에 대하여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최솟값이 </a:t>
                </a:r>
                <a:r>
                  <a:rPr lang="en-US" altLang="ko-KR" sz="1600" dirty="0"/>
                  <a:t>0, </a:t>
                </a:r>
                <a:r>
                  <a:rPr lang="ko-KR" altLang="en-US" sz="1600" dirty="0"/>
                  <a:t>최댓값이 </a:t>
                </a:r>
                <a:r>
                  <a:rPr lang="en-US" altLang="ko-KR" sz="1600" dirty="0"/>
                  <a:t>1</a:t>
                </a:r>
                <a:r>
                  <a:rPr lang="ko-KR" altLang="en-US" sz="1600" dirty="0"/>
                  <a:t>이 되도록 </a:t>
                </a:r>
                <a:r>
                  <a:rPr lang="ko-KR" altLang="en-US" sz="1600" dirty="0" err="1"/>
                  <a:t>정규화한다</a:t>
                </a:r>
                <a:r>
                  <a:rPr lang="en-US" altLang="ko-KR" sz="1600" dirty="0"/>
                  <a:t>.</a:t>
                </a:r>
                <a:endParaRPr lang="ko-KR" alt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3603D95-2644-4016-8788-3E0CBF555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423" y="1672013"/>
                <a:ext cx="7677149" cy="730136"/>
              </a:xfrm>
              <a:prstGeom prst="rect">
                <a:avLst/>
              </a:prstGeom>
              <a:blipFill>
                <a:blip r:embed="rId2"/>
                <a:stretch>
                  <a:fillRect l="-159" b="-9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9C1B045-2532-481A-B824-209F6BC07AC7}"/>
                  </a:ext>
                </a:extLst>
              </p:cNvPr>
              <p:cNvSpPr txBox="1"/>
              <p:nvPr/>
            </p:nvSpPr>
            <p:spPr>
              <a:xfrm>
                <a:off x="733422" y="2880213"/>
                <a:ext cx="7677149" cy="15935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𝑆𝑡𝑒𝑝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2. 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𝐶𝑎𝑡𝑒𝑔𝑜𝑟𝑖𝑐𝑎𝑙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𝑉𝑎𝑟𝑖𝑎𝑏𝑙𝑒𝑠</m:t>
                          </m:r>
                        </m:e>
                      </m:d>
                    </m:oMath>
                  </m:oMathPara>
                </a14:m>
                <a:endParaRPr lang="en-US" altLang="ko-KR" sz="16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600" i="1">
                            <a:latin typeface="Cambria Math" panose="02040503050406030204" pitchFamily="18" charset="0"/>
                            <a:sym typeface="Cambria Math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/>
                            <a:sym typeface="Cambria Math"/>
                          </a:rPr>
                          <m:t>𝑔</m:t>
                        </m:r>
                      </m:e>
                      <m:sub>
                        <m:r>
                          <a:rPr lang="ko-KR" altLang="en-US" sz="1600" i="1">
                            <a:latin typeface="Cambria Math"/>
                            <a:sym typeface="Cambria Math"/>
                          </a:rPr>
                          <m:t>𝑐</m:t>
                        </m:r>
                      </m:sub>
                    </m:sSub>
                    <m:r>
                      <a:rPr lang="ko-KR" altLang="en-US" sz="1600">
                        <a:latin typeface="Cambria Math"/>
                        <a:sym typeface="Cambria Math"/>
                      </a:rPr>
                      <m:t>개의</m:t>
                    </m:r>
                    <m:r>
                      <a:rPr lang="ko-KR" altLang="en-US" sz="1600">
                        <a:latin typeface="Cambria Math"/>
                        <a:sym typeface="Cambria Math"/>
                      </a:rPr>
                      <m:t> </m:t>
                    </m:r>
                    <m:r>
                      <a:rPr lang="ko-KR" altLang="en-US" sz="1600">
                        <a:latin typeface="Cambria Math"/>
                        <a:sym typeface="Cambria Math"/>
                      </a:rPr>
                      <m:t>수준을</m:t>
                    </m:r>
                    <m:r>
                      <a:rPr lang="ko-KR" altLang="en-US" sz="1600">
                        <a:latin typeface="Cambria Math"/>
                        <a:sym typeface="Cambria Math"/>
                      </a:rPr>
                      <m:t> </m:t>
                    </m:r>
                    <m:r>
                      <a:rPr lang="ko-KR" altLang="en-US" sz="1600">
                        <a:latin typeface="Cambria Math"/>
                        <a:sym typeface="Cambria Math"/>
                      </a:rPr>
                      <m:t>갖는</m:t>
                    </m:r>
                    <m:r>
                      <a:rPr lang="ko-KR" altLang="en-US" sz="1600">
                        <a:latin typeface="Cambria Math"/>
                        <a:sym typeface="Cambria Math"/>
                      </a:rPr>
                      <m:t> </m:t>
                    </m:r>
                    <m:r>
                      <a:rPr lang="ko-KR" altLang="en-US" sz="1600">
                        <a:latin typeface="Cambria Math"/>
                        <a:sym typeface="Cambria Math"/>
                      </a:rPr>
                      <m:t>범주형</m:t>
                    </m:r>
                    <m:r>
                      <a:rPr lang="ko-KR" altLang="en-US" sz="1600">
                        <a:latin typeface="Cambria Math"/>
                        <a:sym typeface="Cambria Math"/>
                      </a:rPr>
                      <m:t> </m:t>
                    </m:r>
                    <m:r>
                      <a:rPr lang="ko-KR" altLang="en-US" sz="1600">
                        <a:latin typeface="Cambria Math"/>
                        <a:sym typeface="Cambria Math"/>
                      </a:rPr>
                      <m:t>변수</m:t>
                    </m:r>
                    <m:r>
                      <a:rPr lang="ko-KR" altLang="en-US" sz="1600">
                        <a:latin typeface="Cambria Math"/>
                        <a:sym typeface="Cambria Math"/>
                      </a:rPr>
                      <m:t> </m:t>
                    </m:r>
                    <m:sSubSup>
                      <m:sSubSupPr>
                        <m:ctrlPr>
                          <a:rPr lang="ko-KR" altLang="en-US" sz="1600" i="1">
                            <a:latin typeface="Cambria Math" panose="02040503050406030204" pitchFamily="18" charset="0"/>
                            <a:sym typeface="Cambria Math"/>
                          </a:rPr>
                        </m:ctrlPr>
                      </m:sSubSupPr>
                      <m:e>
                        <m:r>
                          <a:rPr lang="ko-KR" altLang="en-US" sz="1600" i="1">
                            <a:latin typeface="Cambria Math"/>
                            <a:sym typeface="Cambria Math"/>
                          </a:rPr>
                          <m:t>𝑥</m:t>
                        </m:r>
                      </m:e>
                      <m:sub>
                        <m:r>
                          <a:rPr lang="ko-KR" altLang="en-US" sz="1600" i="1">
                            <a:latin typeface="Cambria Math"/>
                            <a:sym typeface="Cambria Math"/>
                          </a:rPr>
                          <m:t>𝑐</m:t>
                        </m:r>
                      </m:sub>
                      <m:sup>
                        <m:r>
                          <a:rPr lang="ko-KR" altLang="en-US" sz="1600" i="1">
                            <a:latin typeface="Cambria Math"/>
                            <a:sym typeface="Cambria Math"/>
                          </a:rPr>
                          <m:t>𝑇</m:t>
                        </m:r>
                      </m:sup>
                    </m:sSubSup>
                    <m:r>
                      <a:rPr lang="en-US" altLang="ko-KR" sz="1600" i="1">
                        <a:latin typeface="Cambria Math"/>
                        <a:sym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600" i="1">
                            <a:latin typeface="Cambria Math"/>
                            <a:sym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1600" i="1">
                                <a:latin typeface="Cambria Math" panose="02040503050406030204" pitchFamily="18" charset="0"/>
                                <a:sym typeface="Cambria Math"/>
                              </a:rPr>
                            </m:ctrlPr>
                          </m:sSubPr>
                          <m:e>
                            <m:r>
                              <a:rPr lang="ko-KR" altLang="en-US" sz="1600" i="1">
                                <a:latin typeface="Cambria Math"/>
                                <a:sym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/>
                                <a:sym typeface="Cambria Math"/>
                              </a:rPr>
                              <m:t>1</m:t>
                            </m:r>
                            <m:r>
                              <a:rPr lang="ko-KR" altLang="en-US" sz="1600" i="1">
                                <a:latin typeface="Cambria Math"/>
                                <a:sym typeface="Cambria Math"/>
                              </a:rPr>
                              <m:t>𝑐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/>
                            <a:sym typeface="Cambria Math"/>
                          </a:rPr>
                          <m:t>,⋯,</m:t>
                        </m:r>
                        <m:sSub>
                          <m:sSubPr>
                            <m:ctrlPr>
                              <a:rPr lang="ko-KR" altLang="en-US" sz="1600" i="1">
                                <a:latin typeface="Cambria Math" panose="02040503050406030204" pitchFamily="18" charset="0"/>
                                <a:sym typeface="Cambria Math"/>
                              </a:rPr>
                            </m:ctrlPr>
                          </m:sSubPr>
                          <m:e>
                            <m:r>
                              <a:rPr lang="ko-KR" altLang="en-US" sz="1600" i="1">
                                <a:latin typeface="Cambria Math"/>
                                <a:sym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en-US" sz="1600" i="1">
                                <a:latin typeface="Cambria Math"/>
                                <a:sym typeface="Cambria Math"/>
                              </a:rPr>
                              <m:t>𝑀𝑐</m:t>
                            </m:r>
                          </m:sub>
                        </m:sSub>
                      </m:e>
                    </m:d>
                    <m:r>
                      <a:rPr lang="ko-KR" altLang="en-US" sz="1600">
                        <a:latin typeface="Cambria Math"/>
                        <a:sym typeface="Cambria Math"/>
                      </a:rPr>
                      <m:t>에</m:t>
                    </m:r>
                    <m:r>
                      <a:rPr lang="ko-KR" altLang="en-US" sz="1600">
                        <a:latin typeface="Cambria Math"/>
                        <a:sym typeface="Cambria Math"/>
                      </a:rPr>
                      <m:t> </m:t>
                    </m:r>
                    <m:r>
                      <a:rPr lang="ko-KR" altLang="en-US" sz="1600">
                        <a:latin typeface="Cambria Math"/>
                        <a:sym typeface="Cambria Math"/>
                      </a:rPr>
                      <m:t>대해</m:t>
                    </m:r>
                    <m:r>
                      <a:rPr lang="en-US" altLang="ko-KR" sz="1600">
                        <a:latin typeface="Cambria Math"/>
                        <a:sym typeface="Cambria Math"/>
                      </a:rPr>
                      <m:t>,</m:t>
                    </m:r>
                  </m:oMath>
                </a14:m>
                <a:r>
                  <a:rPr lang="ko-KR" altLang="en-US" sz="1600" dirty="0"/>
                  <a:t> </a:t>
                </a:r>
                <a14:m>
                  <m:oMath xmlns:m="http://schemas.openxmlformats.org/officeDocument/2006/math">
                    <m:r>
                      <a:rPr lang="ko-KR" altLang="en-US" sz="1600">
                        <a:latin typeface="Cambria Math"/>
                        <a:sym typeface="Cambria Math"/>
                      </a:rPr>
                      <m:t>해당수준</m:t>
                    </m:r>
                    <m:r>
                      <a:rPr lang="ko-KR" altLang="en-US" sz="1600">
                        <a:latin typeface="Cambria Math"/>
                        <a:sym typeface="Cambria Math"/>
                      </a:rPr>
                      <m:t> </m:t>
                    </m:r>
                    <m:r>
                      <a:rPr lang="ko-KR" altLang="en-US" sz="1600">
                        <a:latin typeface="Cambria Math"/>
                        <a:sym typeface="Cambria Math"/>
                      </a:rPr>
                      <m:t>값</m:t>
                    </m:r>
                    <m:r>
                      <a:rPr lang="ko-KR" altLang="en-US" sz="1600">
                        <a:latin typeface="Cambria Math"/>
                        <a:sym typeface="Cambria Math"/>
                      </a:rPr>
                      <m:t> </m:t>
                    </m:r>
                    <m:r>
                      <a:rPr lang="ko-KR" altLang="en-US" sz="1600">
                        <a:latin typeface="Cambria Math"/>
                        <a:sym typeface="Cambria Math"/>
                      </a:rPr>
                      <m:t>발생</m:t>
                    </m:r>
                    <m:r>
                      <a:rPr lang="ko-KR" altLang="en-US" sz="1600">
                        <a:latin typeface="Cambria Math"/>
                        <a:sym typeface="Cambria Math"/>
                      </a:rPr>
                      <m:t> </m:t>
                    </m:r>
                    <m:r>
                      <a:rPr lang="ko-KR" altLang="en-US" sz="1600">
                        <a:latin typeface="Cambria Math"/>
                        <a:sym typeface="Cambria Math"/>
                      </a:rPr>
                      <m:t>시</m:t>
                    </m:r>
                    <m:r>
                      <a:rPr lang="en-US" altLang="ko-KR" sz="1600" b="0" i="0" smtClean="0">
                        <a:latin typeface="Cambria Math" panose="02040503050406030204" pitchFamily="18" charset="0"/>
                        <a:sym typeface="Cambria Math"/>
                      </a:rPr>
                      <m:t> 1,</m:t>
                    </m:r>
                    <m:r>
                      <a:rPr lang="ko-KR" altLang="en-US" sz="1600">
                        <a:latin typeface="Cambria Math"/>
                        <a:sym typeface="Cambria Math"/>
                      </a:rPr>
                      <m:t> </m:t>
                    </m:r>
                  </m:oMath>
                </a14:m>
                <a:endParaRPr lang="ko-KR" altLang="en-US" sz="16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en-US" sz="1600">
                          <a:latin typeface="Cambria Math"/>
                          <a:sym typeface="Cambria Math"/>
                        </a:rPr>
                        <m:t>그</m:t>
                      </m:r>
                      <m:r>
                        <a:rPr lang="ko-KR" altLang="en-US" sz="1600">
                          <a:latin typeface="Cambria Math"/>
                          <a:sym typeface="Cambria Math"/>
                        </a:rPr>
                        <m:t> </m:t>
                      </m:r>
                      <m:r>
                        <a:rPr lang="ko-KR" altLang="en-US" sz="1600">
                          <a:latin typeface="Cambria Math"/>
                          <a:sym typeface="Cambria Math"/>
                        </a:rPr>
                        <m:t>외의</m:t>
                      </m:r>
                      <m:r>
                        <a:rPr lang="ko-KR" altLang="en-US" sz="1600">
                          <a:latin typeface="Cambria Math"/>
                          <a:sym typeface="Cambria Math"/>
                        </a:rPr>
                        <m:t> </m:t>
                      </m:r>
                      <m:r>
                        <a:rPr lang="ko-KR" altLang="en-US" sz="1600">
                          <a:latin typeface="Cambria Math"/>
                          <a:sym typeface="Cambria Math"/>
                        </a:rPr>
                        <m:t>값은</m:t>
                      </m:r>
                      <m:r>
                        <a:rPr lang="ko-KR" altLang="en-US" sz="1600">
                          <a:latin typeface="Cambria Math"/>
                          <a:sym typeface="Cambria Math"/>
                        </a:rPr>
                        <m:t> 0</m:t>
                      </m:r>
                      <m:r>
                        <a:rPr lang="ko-KR" altLang="en-US" sz="1600">
                          <a:latin typeface="Cambria Math"/>
                          <a:sym typeface="Cambria Math"/>
                        </a:rPr>
                        <m:t>이</m:t>
                      </m:r>
                      <m:r>
                        <a:rPr lang="ko-KR" altLang="en-US" sz="1600">
                          <a:latin typeface="Cambria Math"/>
                          <a:sym typeface="Cambria Math"/>
                        </a:rPr>
                        <m:t> </m:t>
                      </m:r>
                      <m:r>
                        <a:rPr lang="ko-KR" altLang="en-US" sz="1600">
                          <a:latin typeface="Cambria Math"/>
                          <a:sym typeface="Cambria Math"/>
                        </a:rPr>
                        <m:t>되도록</m:t>
                      </m:r>
                      <m:r>
                        <a:rPr lang="ko-KR" altLang="en-US" sz="1600">
                          <a:latin typeface="Cambria Math"/>
                          <a:sym typeface="Cambria Math"/>
                        </a:rPr>
                        <m:t> </m:t>
                      </m:r>
                      <m:sSub>
                        <m:sSubPr>
                          <m:ctrlPr>
                            <a:rPr lang="ko-KR" altLang="en-US" sz="160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/>
                              <a:sym typeface="Cambria Math"/>
                            </a:rPr>
                            <m:t>𝑔</m:t>
                          </m:r>
                        </m:e>
                        <m:sub>
                          <m:r>
                            <a:rPr lang="ko-KR" altLang="en-US" sz="1600" i="1">
                              <a:latin typeface="Cambria Math"/>
                              <a:sym typeface="Cambria Math"/>
                            </a:rPr>
                            <m:t>𝑐</m:t>
                          </m:r>
                        </m:sub>
                      </m:sSub>
                      <m:r>
                        <a:rPr lang="ko-KR" altLang="en-US" sz="1600">
                          <a:latin typeface="Cambria Math"/>
                          <a:sym typeface="Cambria Math"/>
                        </a:rPr>
                        <m:t>개의</m:t>
                      </m:r>
                      <m:r>
                        <a:rPr lang="en-US" altLang="ko-KR" sz="1600" b="0" i="0" smtClean="0">
                          <a:latin typeface="Cambria Math" panose="02040503050406030204" pitchFamily="18" charset="0"/>
                          <a:sym typeface="Cambria Math"/>
                        </a:rPr>
                        <m:t> </m:t>
                      </m:r>
                      <m:r>
                        <a:rPr lang="ko-KR" altLang="en-US" sz="1600">
                          <a:latin typeface="Cambria Math"/>
                          <a:sym typeface="Cambria Math"/>
                        </a:rPr>
                        <m:t>가변수</m:t>
                      </m:r>
                      <m:r>
                        <a:rPr lang="ko-KR" altLang="en-US" sz="1600">
                          <a:latin typeface="Cambria Math"/>
                          <a:sym typeface="Cambria Math"/>
                        </a:rPr>
                        <m:t> </m:t>
                      </m:r>
                      <m:sSubSup>
                        <m:sSubSupPr>
                          <m:ctrlPr>
                            <a:rPr lang="ko-KR" altLang="en-US" sz="160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/>
                              <a:sym typeface="Cambria Math"/>
                            </a:rPr>
                            <m:t>𝑍</m:t>
                          </m:r>
                        </m:e>
                        <m:sub>
                          <m:r>
                            <a:rPr lang="ko-KR" altLang="en-US" sz="1600" i="1">
                              <a:latin typeface="Cambria Math"/>
                              <a:sym typeface="Cambria Math"/>
                            </a:rPr>
                            <m:t>𝑐𝑡</m:t>
                          </m:r>
                        </m:sub>
                        <m:sup>
                          <m:r>
                            <a:rPr lang="ko-KR" altLang="en-US" sz="1600" i="1">
                              <a:latin typeface="Cambria Math"/>
                              <a:sym typeface="Cambria Math"/>
                            </a:rPr>
                            <m:t>𝑇</m:t>
                          </m:r>
                        </m:sup>
                      </m:sSubSup>
                      <m:r>
                        <a:rPr lang="en-US" altLang="ko-KR" sz="1600" i="1">
                          <a:latin typeface="Cambria Math"/>
                          <a:sym typeface="Cambria Math"/>
                        </a:rPr>
                        <m:t>=[</m:t>
                      </m:r>
                      <m:sSub>
                        <m:sSubPr>
                          <m:ctrlPr>
                            <a:rPr lang="ko-KR" altLang="en-US" sz="160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/>
                              <a:sym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600" i="1">
                              <a:latin typeface="Cambria Math"/>
                              <a:sym typeface="Cambria Math"/>
                            </a:rPr>
                            <m:t>1</m:t>
                          </m:r>
                          <m:r>
                            <a:rPr lang="ko-KR" altLang="en-US" sz="1600" i="1">
                              <a:latin typeface="Cambria Math"/>
                              <a:sym typeface="Cambria Math"/>
                            </a:rPr>
                            <m:t>𝑐𝑡</m:t>
                          </m:r>
                        </m:sub>
                      </m:sSub>
                      <m:r>
                        <a:rPr lang="en-US" altLang="ko-KR" sz="1600" i="1">
                          <a:latin typeface="Cambria Math"/>
                          <a:sym typeface="Cambria Math"/>
                        </a:rPr>
                        <m:t>,⋯,</m:t>
                      </m:r>
                      <m:sSub>
                        <m:sSubPr>
                          <m:ctrlPr>
                            <a:rPr lang="ko-KR" altLang="en-US" sz="160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/>
                              <a:sym typeface="Cambria Math"/>
                            </a:rPr>
                            <m:t>𝑧</m:t>
                          </m:r>
                        </m:e>
                        <m:sub>
                          <m:r>
                            <a:rPr lang="ko-KR" altLang="en-US" sz="1600" i="1">
                              <a:latin typeface="Cambria Math"/>
                              <a:sym typeface="Cambria Math"/>
                            </a:rPr>
                            <m:t>𝑀𝑐𝑡</m:t>
                          </m:r>
                        </m:sub>
                      </m:sSub>
                      <m:r>
                        <a:rPr lang="en-US" altLang="ko-KR" sz="1600" i="1">
                          <a:latin typeface="Cambria Math"/>
                          <a:sym typeface="Cambria Math"/>
                        </a:rPr>
                        <m:t>]</m:t>
                      </m:r>
                      <m:r>
                        <a:rPr lang="ko-KR" altLang="en-US" sz="1600">
                          <a:latin typeface="Cambria Math"/>
                          <a:sym typeface="Cambria Math"/>
                        </a:rPr>
                        <m:t>를</m:t>
                      </m:r>
                      <m:r>
                        <a:rPr lang="ko-KR" altLang="en-US" sz="1600">
                          <a:latin typeface="Cambria Math"/>
                          <a:sym typeface="Cambria Math"/>
                        </a:rPr>
                        <m:t> </m:t>
                      </m:r>
                      <m:r>
                        <a:rPr lang="ko-KR" altLang="en-US" sz="1600">
                          <a:latin typeface="Cambria Math"/>
                          <a:sym typeface="Cambria Math"/>
                        </a:rPr>
                        <m:t>생성한다</m:t>
                      </m:r>
                      <m:r>
                        <a:rPr lang="en-US" altLang="ko-KR" sz="1600">
                          <a:latin typeface="Cambria Math"/>
                          <a:sym typeface="Cambria Math"/>
                        </a:rPr>
                        <m:t>.</m:t>
                      </m:r>
                    </m:oMath>
                  </m:oMathPara>
                </a14:m>
                <a:endParaRPr lang="ko-KR" altLang="en-US" sz="1600" dirty="0"/>
              </a:p>
              <a:p>
                <a:pPr>
                  <a:lnSpc>
                    <a:spcPct val="150000"/>
                  </a:lnSpc>
                </a:pPr>
                <a:endParaRPr lang="en-US" altLang="ko-KR" sz="1600" b="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9C1B045-2532-481A-B824-209F6BC07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422" y="2880213"/>
                <a:ext cx="7677149" cy="15935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 xmlns:a14="http://schemas.microsoft.com/office/drawing/2010/main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01280" y="1523909"/>
            <a:ext cx="7941439" cy="40745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838132" y="1383782"/>
            <a:ext cx="301558" cy="5764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latin typeface="a옛날목욕탕L"/>
                <a:ea typeface="a옛날목욕탕L"/>
              </a:rPr>
              <a:t> </a:t>
            </a:r>
            <a:endParaRPr lang="ko-KR" altLang="en-US" sz="3200">
              <a:latin typeface="a옛날목욕탕L"/>
              <a:ea typeface="a옛날목욕탕L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772580" y="3429000"/>
            <a:ext cx="7598836" cy="2011769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0" indent="0" defTabSz="4572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700" b="0" i="0" u="none" strike="noStrike" kern="1200" cap="none" spc="0" normalizeH="0" baseline="0" dirty="0">
                <a:solidFill>
                  <a:srgbClr val="000000"/>
                </a:solidFill>
                <a:latin typeface="HY산B"/>
                <a:ea typeface="HY산B"/>
              </a:rPr>
              <a:t>Dummy</a:t>
            </a:r>
            <a:r>
              <a:rPr kumimoji="0" lang="ko-KR" altLang="en-US" sz="1700" b="0" i="0" u="none" strike="noStrike" kern="1200" cap="none" spc="0" normalizeH="0" baseline="0" dirty="0">
                <a:solidFill>
                  <a:srgbClr val="000000"/>
                </a:solidFill>
                <a:latin typeface="HY산B"/>
                <a:ea typeface="HY산B"/>
              </a:rPr>
              <a:t> </a:t>
            </a:r>
            <a:r>
              <a:rPr kumimoji="0" lang="ko-KR" altLang="en-US" sz="1700" i="0" u="none" strike="noStrike" kern="1200" cap="none" spc="0" normalizeH="0" baseline="0" dirty="0">
                <a:solidFill>
                  <a:srgbClr val="000000"/>
                </a:solidFill>
                <a:latin typeface="HY산B"/>
                <a:ea typeface="HY산B"/>
              </a:rPr>
              <a:t>방법은 범주형 변수를 가변수화 하였고</a:t>
            </a:r>
            <a:r>
              <a:rPr kumimoji="0" lang="en-US" altLang="ko-KR" sz="1700" i="0" u="none" strike="noStrike" kern="1200" cap="none" spc="0" normalizeH="0" baseline="0" dirty="0">
                <a:solidFill>
                  <a:srgbClr val="000000"/>
                </a:solidFill>
                <a:latin typeface="HY산B"/>
                <a:ea typeface="HY산B"/>
              </a:rPr>
              <a:t>,</a:t>
            </a:r>
            <a:r>
              <a:rPr kumimoji="0" lang="ko-KR" altLang="en-US" sz="1700" i="0" u="none" strike="noStrike" kern="1200" cap="none" spc="0" normalizeH="0" baseline="0" dirty="0">
                <a:solidFill>
                  <a:srgbClr val="000000"/>
                </a:solidFill>
                <a:latin typeface="HY산B"/>
                <a:ea typeface="HY산B"/>
              </a:rPr>
              <a:t> 각 연속형 변수는 최솟값을 </a:t>
            </a:r>
            <a:r>
              <a:rPr kumimoji="0" lang="en-US" altLang="ko-KR" sz="1700" i="0" u="none" strike="noStrike" kern="1200" cap="none" spc="0" normalizeH="0" baseline="0" dirty="0">
                <a:solidFill>
                  <a:srgbClr val="000000"/>
                </a:solidFill>
                <a:latin typeface="HY산B"/>
                <a:ea typeface="HY산B"/>
              </a:rPr>
              <a:t>0,</a:t>
            </a:r>
            <a:r>
              <a:rPr kumimoji="0" lang="ko-KR" altLang="en-US" sz="1700" i="0" u="none" strike="noStrike" kern="1200" cap="none" spc="0" normalizeH="0" baseline="0" dirty="0">
                <a:solidFill>
                  <a:srgbClr val="000000"/>
                </a:solidFill>
                <a:latin typeface="HY산B"/>
                <a:ea typeface="HY산B"/>
              </a:rPr>
              <a:t> 최댓값을 </a:t>
            </a:r>
            <a:r>
              <a:rPr kumimoji="0" lang="en-US" altLang="ko-KR" sz="1700" i="0" u="none" strike="noStrike" kern="1200" cap="none" spc="0" normalizeH="0" baseline="0" dirty="0">
                <a:solidFill>
                  <a:srgbClr val="000000"/>
                </a:solidFill>
                <a:latin typeface="HY산B"/>
                <a:ea typeface="HY산B"/>
              </a:rPr>
              <a:t>1</a:t>
            </a:r>
            <a:r>
              <a:rPr kumimoji="0" lang="ko-KR" altLang="en-US" sz="1700" i="0" u="none" strike="noStrike" kern="1200" cap="none" spc="0" normalizeH="0" baseline="0" dirty="0">
                <a:solidFill>
                  <a:srgbClr val="000000"/>
                </a:solidFill>
                <a:latin typeface="HY산B"/>
                <a:ea typeface="HY산B"/>
              </a:rPr>
              <a:t>로 </a:t>
            </a:r>
            <a:r>
              <a:rPr kumimoji="0" lang="ko-KR" altLang="en-US" sz="1700" i="0" u="none" strike="noStrike" kern="1200" cap="none" spc="0" normalizeH="0" baseline="0" dirty="0" err="1">
                <a:solidFill>
                  <a:srgbClr val="000000"/>
                </a:solidFill>
                <a:latin typeface="HY산B"/>
                <a:ea typeface="HY산B"/>
              </a:rPr>
              <a:t>정규화하여</a:t>
            </a:r>
            <a:r>
              <a:rPr kumimoji="0" lang="ko-KR" altLang="en-US" sz="1700" i="0" u="none" strike="noStrike" kern="1200" cap="none" spc="0" normalizeH="0" baseline="0" dirty="0">
                <a:solidFill>
                  <a:srgbClr val="000000"/>
                </a:solidFill>
                <a:latin typeface="HY산B"/>
                <a:ea typeface="HY산B"/>
              </a:rPr>
              <a:t> 계산하였다</a:t>
            </a:r>
            <a:r>
              <a:rPr kumimoji="0" lang="en-US" altLang="ko-KR" sz="1700" i="0" u="none" strike="noStrike" kern="1200" cap="none" spc="0" normalizeH="0" baseline="0" dirty="0">
                <a:solidFill>
                  <a:srgbClr val="000000"/>
                </a:solidFill>
                <a:latin typeface="HY산B"/>
                <a:ea typeface="HY산B"/>
              </a:rPr>
              <a:t>.</a:t>
            </a:r>
            <a:r>
              <a:rPr kumimoji="0" lang="ko-KR" altLang="en-US" sz="1700" i="0" u="none" strike="noStrike" kern="1200" cap="none" spc="0" normalizeH="0" baseline="0" dirty="0">
                <a:solidFill>
                  <a:srgbClr val="000000"/>
                </a:solidFill>
                <a:latin typeface="HY산B"/>
                <a:ea typeface="HY산B"/>
              </a:rPr>
              <a:t> </a:t>
            </a:r>
          </a:p>
          <a:p>
            <a:pPr marL="0" indent="0" algn="ctr" defTabSz="4572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700" i="0" u="none" strike="noStrike" kern="1200" cap="none" spc="0" normalizeH="0" baseline="0" dirty="0">
                <a:solidFill>
                  <a:srgbClr val="000000"/>
                </a:solidFill>
                <a:latin typeface="HY산B"/>
                <a:ea typeface="HY산B"/>
              </a:rPr>
              <a:t>↓ </a:t>
            </a:r>
          </a:p>
          <a:p>
            <a:pPr marL="0" indent="0" defTabSz="4572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700" i="0" u="none" strike="noStrike" kern="1200" cap="none" spc="0" normalizeH="0" baseline="0" dirty="0">
                <a:solidFill>
                  <a:srgbClr val="000000"/>
                </a:solidFill>
                <a:latin typeface="HY산B"/>
                <a:ea typeface="HY산B"/>
              </a:rPr>
              <a:t>모든 변수가 가지는 거리의 범위를 동일하게 하여 개체 간 거리계산에 변수들이 균등한 영향을 주도록 하였음</a:t>
            </a:r>
            <a:r>
              <a:rPr kumimoji="0" lang="en-US" altLang="ko-KR" sz="1700" i="0" u="none" strike="noStrike" kern="1200" cap="none" spc="0" normalizeH="0" baseline="0" dirty="0">
                <a:solidFill>
                  <a:srgbClr val="000000"/>
                </a:solidFill>
                <a:latin typeface="HY산B"/>
                <a:ea typeface="HY산B"/>
              </a:rPr>
              <a:t>.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540357" y="473376"/>
            <a:ext cx="8355563" cy="572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200" b="0" i="0" u="none" strike="noStrike" kern="1200" cap="none" spc="0" normalizeH="0" baseline="0">
                <a:solidFill>
                  <a:srgbClr val="000000"/>
                </a:solidFill>
                <a:latin typeface="a옛날목욕탕L"/>
                <a:ea typeface="a옛날목욕탕L"/>
              </a:rPr>
              <a:t>II.</a:t>
            </a:r>
            <a:r>
              <a:rPr kumimoji="0" lang="ko-KR" altLang="en-US" sz="3200" b="0" i="0" u="none" strike="noStrike" kern="1200" cap="none" spc="0" normalizeH="0" baseline="0">
                <a:solidFill>
                  <a:srgbClr val="000000"/>
                </a:solidFill>
                <a:latin typeface="a옛날목욕탕L"/>
                <a:ea typeface="a옛날목욕탕L"/>
              </a:rPr>
              <a:t> </a:t>
            </a:r>
            <a:r>
              <a:rPr kumimoji="0" lang="en-US" altLang="ko-KR" sz="3200" b="0" i="0" u="none" strike="noStrike" kern="1200" cap="none" spc="0" normalizeH="0" baseline="0">
                <a:solidFill>
                  <a:srgbClr val="000000"/>
                </a:solidFill>
                <a:latin typeface="a옛날목욕탕L"/>
                <a:ea typeface="a옛날목욕탕L"/>
              </a:rPr>
              <a:t>Clustering Method : Dummy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E080331-6937-449C-A11D-5E0F7ABE5F0B}"/>
                  </a:ext>
                </a:extLst>
              </p:cNvPr>
              <p:cNvSpPr txBox="1"/>
              <p:nvPr/>
            </p:nvSpPr>
            <p:spPr>
              <a:xfrm>
                <a:off x="772580" y="1672013"/>
                <a:ext cx="7272461" cy="17239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ar-AE" sz="1800" smtClean="0">
                          <a:latin typeface="Cambria Math"/>
                          <a:sym typeface="Cambria Math"/>
                        </a:rPr>
                        <m:t>𝑆𝑡𝑒𝑝</m:t>
                      </m:r>
                      <m:r>
                        <a:rPr lang="ko-KR" altLang="ar-AE" sz="1800" smtClean="0">
                          <a:latin typeface="Cambria Math"/>
                          <a:sym typeface="Cambria Math"/>
                        </a:rPr>
                        <m:t> </m:t>
                      </m:r>
                      <m:r>
                        <a:rPr lang="ar-AE" altLang="ko-KR" sz="1800">
                          <a:latin typeface="Cambria Math"/>
                          <a:sym typeface="Cambria Math"/>
                        </a:rPr>
                        <m:t>3</m:t>
                      </m:r>
                      <m:r>
                        <a:rPr lang="ar-AE" altLang="ko-KR" sz="1800">
                          <a:latin typeface="Cambria Math"/>
                          <a:sym typeface="Cambria Math"/>
                        </a:rPr>
                        <m:t>. (</m:t>
                      </m:r>
                      <m:r>
                        <a:rPr lang="ko-KR" altLang="ar-AE" sz="1800">
                          <a:latin typeface="Cambria Math"/>
                          <a:sym typeface="Cambria Math"/>
                        </a:rPr>
                        <m:t>𝑟𝑒𝑠𝑢𝑙𝑡</m:t>
                      </m:r>
                      <m:r>
                        <a:rPr lang="ar-AE" altLang="ko-KR" sz="1800">
                          <a:latin typeface="Cambria Math"/>
                          <a:sym typeface="Cambria Math"/>
                        </a:rPr>
                        <m:t>)</m:t>
                      </m:r>
                    </m:oMath>
                  </m:oMathPara>
                </a14:m>
                <a:endParaRPr lang="ar-AE" altLang="ko-KR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ar-AE" altLang="ko-KR" sz="1800">
                          <a:latin typeface="Cambria Math"/>
                          <a:sym typeface="Cambria Math"/>
                        </a:rPr>
                        <m:t> </m:t>
                      </m:r>
                    </m:oMath>
                  </m:oMathPara>
                </a14:m>
                <a:endParaRPr lang="ar-AE" altLang="ko-KR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altLang="ko-KR" sz="1800" b="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bPr>
                        <m:e>
                          <m:r>
                            <a:rPr lang="ko-KR" altLang="ar-AE" sz="1800" b="0" i="1">
                              <a:latin typeface="Cambria Math"/>
                              <a:sym typeface="Cambria Math"/>
                            </a:rPr>
                            <m:t>𝐷</m:t>
                          </m:r>
                        </m:e>
                        <m:sub>
                          <m:r>
                            <a:rPr lang="ar-AE" altLang="ko-KR" sz="1800" b="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lang="ar-AE" altLang="ko-KR" sz="1800" b="0" i="1">
                          <a:latin typeface="Cambria Math"/>
                          <a:sym typeface="Cambria Math"/>
                        </a:rPr>
                        <m:t>(</m:t>
                      </m:r>
                      <m:sSub>
                        <m:sSubPr>
                          <m:ctrlPr>
                            <a:rPr lang="ar-AE" altLang="ko-KR" sz="1800" b="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bPr>
                        <m:e>
                          <m:r>
                            <a:rPr lang="ko-KR" altLang="ar-AE" sz="1800" b="0" i="1">
                              <a:latin typeface="Cambria Math"/>
                              <a:sym typeface="Cambria Math"/>
                            </a:rPr>
                            <m:t>𝑥</m:t>
                          </m:r>
                        </m:e>
                        <m:sub>
                          <m:r>
                            <a:rPr lang="ko-KR" altLang="ar-AE" sz="1800" b="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sub>
                      </m:sSub>
                      <m:r>
                        <a:rPr lang="ar-AE" altLang="ko-KR" sz="1800" b="0" i="1">
                          <a:latin typeface="Cambria Math"/>
                          <a:sym typeface="Cambria Math"/>
                        </a:rPr>
                        <m:t>, </m:t>
                      </m:r>
                      <m:sSub>
                        <m:sSubPr>
                          <m:ctrlPr>
                            <a:rPr lang="ar-AE" altLang="ko-KR" sz="1800" b="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bPr>
                        <m:e>
                          <m:r>
                            <a:rPr lang="ko-KR" altLang="ar-AE" sz="1800" b="0" i="1">
                              <a:latin typeface="Cambria Math"/>
                              <a:sym typeface="Cambria Math"/>
                            </a:rPr>
                            <m:t>𝑥</m:t>
                          </m:r>
                        </m:e>
                        <m:sub>
                          <m:r>
                            <a:rPr lang="ko-KR" altLang="ar-AE" sz="1800" b="0" i="1">
                              <a:latin typeface="Cambria Math"/>
                              <a:sym typeface="Cambria Math"/>
                            </a:rPr>
                            <m:t>𝑏</m:t>
                          </m:r>
                        </m:sub>
                      </m:sSub>
                      <m:r>
                        <a:rPr lang="ar-AE" altLang="ko-KR" sz="1800" b="0" i="1">
                          <a:latin typeface="Cambria Math"/>
                          <a:sym typeface="Cambria Math"/>
                        </a:rPr>
                        <m:t>)=</m:t>
                      </m:r>
                      <m:rad>
                        <m:radPr>
                          <m:degHide m:val="on"/>
                          <m:ctrlPr>
                            <a:rPr lang="ar-AE" altLang="ko-KR" sz="1800" b="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ar-AE" altLang="ko-KR" sz="1800" b="0" i="1">
                                  <a:latin typeface="Cambria Math" panose="02040503050406030204" pitchFamily="18" charset="0"/>
                                  <a:sym typeface="Cambria Math"/>
                                </a:rPr>
                              </m:ctrlPr>
                            </m:naryPr>
                            <m:sub>
                              <m:r>
                                <a:rPr lang="ko-KR" altLang="ar-AE" sz="1800" b="0" i="1">
                                  <a:latin typeface="Cambria Math"/>
                                  <a:sym typeface="Cambria Math"/>
                                </a:rPr>
                                <m:t>𝑛</m:t>
                              </m:r>
                              <m:r>
                                <a:rPr lang="ar-AE" altLang="ko-KR" sz="1800" b="0" i="1">
                                  <a:latin typeface="Cambria Math"/>
                                  <a:sym typeface="Cambria Math"/>
                                </a:rPr>
                                <m:t>=</m:t>
                              </m:r>
                              <m:r>
                                <a:rPr lang="ar-AE" altLang="ko-KR" sz="1800" b="0" i="1">
                                  <a:latin typeface="Cambria Math"/>
                                  <a:sym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ko-KR" altLang="ar-AE" sz="1800" b="0" i="1">
                                  <a:latin typeface="Cambria Math"/>
                                  <a:sym typeface="Cambria Math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ar-AE" altLang="ko-KR" sz="1800" b="0" i="1">
                                      <a:latin typeface="Cambria Math" panose="02040503050406030204" pitchFamily="18" charset="0"/>
                                      <a:sym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ar-AE" altLang="ko-KR" sz="1800" b="0" i="1">
                                      <a:latin typeface="Cambria Math"/>
                                      <a:sym typeface="Cambria Math"/>
                                    </a:rPr>
                                    <m:t>(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ar-AE" altLang="ko-KR" sz="1800" b="0" i="1">
                                          <a:latin typeface="Cambria Math" panose="02040503050406030204" pitchFamily="18" charset="0"/>
                                          <a:sym typeface="Cambria Math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ar-AE" altLang="ko-KR" sz="1800" b="0" i="1">
                                              <a:latin typeface="Cambria Math" panose="02040503050406030204" pitchFamily="18" charset="0"/>
                                              <a:sym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ar-AE" sz="1800" b="0" i="1">
                                              <a:latin typeface="Cambria Math"/>
                                              <a:sym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ko-KR" altLang="ar-AE" sz="1800" b="0" i="1">
                                              <a:latin typeface="Cambria Math"/>
                                              <a:sym typeface="Cambria Math"/>
                                            </a:rPr>
                                            <m:t>𝑎𝑛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ar-AE" altLang="ko-KR" sz="1800" b="0" i="1">
                                      <a:latin typeface="Cambria Math"/>
                                      <a:sym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ar-AE" altLang="ko-KR" sz="1800" b="0" i="1">
                                          <a:latin typeface="Cambria Math" panose="02040503050406030204" pitchFamily="18" charset="0"/>
                                          <a:sym typeface="Cambria Math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ar-AE" altLang="ko-KR" sz="1800" b="0" i="1">
                                              <a:latin typeface="Cambria Math" panose="02040503050406030204" pitchFamily="18" charset="0"/>
                                              <a:sym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ar-AE" sz="1800" b="0" i="1">
                                              <a:latin typeface="Cambria Math"/>
                                              <a:sym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ko-KR" altLang="ar-AE" sz="1800" b="0" i="1">
                                              <a:latin typeface="Cambria Math"/>
                                              <a:sym typeface="Cambria Math"/>
                                            </a:rPr>
                                            <m:t>𝑏𝑛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ar-AE" altLang="ko-KR" sz="1800" b="0" i="1">
                                      <a:latin typeface="Cambria Math"/>
                                      <a:sym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ar-AE" altLang="ko-KR" sz="1800" b="0" i="1">
                                      <a:latin typeface="Cambria Math"/>
                                      <a:sym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ar-AE" altLang="ko-KR" sz="1800" b="0" i="1">
                                  <a:latin typeface="Cambria Math"/>
                                  <a:sym typeface="Cambria Math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ar-AE" altLang="ko-KR" sz="1800" b="0" i="1">
                                      <a:latin typeface="Cambria Math" panose="02040503050406030204" pitchFamily="18" charset="0"/>
                                      <a:sym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ko-KR" altLang="ar-AE" sz="1800" b="0" i="1">
                                      <a:latin typeface="Cambria Math"/>
                                      <a:sym typeface="Cambria Math"/>
                                    </a:rPr>
                                    <m:t>𝑐</m:t>
                                  </m:r>
                                  <m:r>
                                    <a:rPr lang="ar-AE" altLang="ko-KR" sz="1800" b="0" i="1">
                                      <a:latin typeface="Cambria Math"/>
                                      <a:sym typeface="Cambria Math"/>
                                    </a:rPr>
                                    <m:t>=</m:t>
                                  </m:r>
                                  <m:r>
                                    <a:rPr lang="ar-AE" altLang="ko-KR" sz="1800" b="0" i="1">
                                      <a:latin typeface="Cambria Math"/>
                                      <a:sym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ko-KR" altLang="ar-AE" sz="1800" b="0" i="1">
                                      <a:latin typeface="Cambria Math"/>
                                      <a:sym typeface="Cambria Math"/>
                                    </a:rPr>
                                    <m:t>𝐶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ar-AE" altLang="ko-KR" sz="1800" b="0" i="1">
                                          <a:latin typeface="Cambria Math" panose="02040503050406030204" pitchFamily="18" charset="0"/>
                                          <a:sym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ko-KR" altLang="ar-AE" sz="1800" b="0" i="1">
                                          <a:latin typeface="Cambria Math"/>
                                          <a:sym typeface="Cambria Math"/>
                                        </a:rPr>
                                        <m:t>𝑡</m:t>
                                      </m:r>
                                      <m:r>
                                        <a:rPr lang="ar-AE" altLang="ko-KR" sz="1800" b="0" i="1">
                                          <a:latin typeface="Cambria Math"/>
                                          <a:sym typeface="Cambria Math"/>
                                        </a:rPr>
                                        <m:t>=</m:t>
                                      </m:r>
                                      <m:r>
                                        <a:rPr lang="ar-AE" altLang="ko-KR" sz="1800" b="0" i="1">
                                          <a:latin typeface="Cambria Math"/>
                                          <a:sym typeface="Cambria Math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ar-AE" altLang="ko-KR" sz="1800" b="0" i="1">
                                              <a:latin typeface="Cambria Math" panose="02040503050406030204" pitchFamily="18" charset="0"/>
                                              <a:sym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ar-AE" sz="1800" b="0" i="1">
                                              <a:latin typeface="Cambria Math"/>
                                              <a:sym typeface="Cambria Math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ko-KR" altLang="ar-AE" sz="1800" b="0" i="1">
                                              <a:latin typeface="Cambria Math"/>
                                              <a:sym typeface="Cambria Math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ar-AE" altLang="ko-KR" sz="1800" b="0" i="1">
                                              <a:latin typeface="Cambria Math" panose="02040503050406030204" pitchFamily="18" charset="0"/>
                                              <a:sym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ar-AE" altLang="ko-KR" sz="1800" b="0" i="1">
                                              <a:latin typeface="Cambria Math"/>
                                              <a:sym typeface="Cambria Math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ar-AE" altLang="ko-KR" sz="1800" b="0" i="1">
                                                  <a:latin typeface="Cambria Math" panose="02040503050406030204" pitchFamily="18" charset="0"/>
                                                  <a:sym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ko-KR" altLang="ar-AE" sz="1800" b="0" i="1">
                                                  <a:latin typeface="Cambria Math"/>
                                                  <a:sym typeface="Cambria Math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ko-KR" altLang="ar-AE" sz="1800" b="0" i="1">
                                                  <a:latin typeface="Cambria Math"/>
                                                  <a:sym typeface="Cambria Math"/>
                                                </a:rPr>
                                                <m:t>𝑎𝑐𝑡</m:t>
                                              </m:r>
                                            </m:sub>
                                          </m:sSub>
                                          <m:r>
                                            <a:rPr lang="ar-AE" altLang="ko-KR" sz="1800" b="0" i="1">
                                              <a:latin typeface="Cambria Math"/>
                                              <a:sym typeface="Cambria Math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ar-AE" altLang="ko-KR" sz="1800" b="0" i="1">
                                                  <a:latin typeface="Cambria Math" panose="02040503050406030204" pitchFamily="18" charset="0"/>
                                                  <a:sym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ko-KR" altLang="ar-AE" sz="1800" b="0" i="1">
                                                  <a:latin typeface="Cambria Math"/>
                                                  <a:sym typeface="Cambria Math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ko-KR" altLang="ar-AE" sz="1800" b="0" i="1">
                                                  <a:latin typeface="Cambria Math"/>
                                                  <a:sym typeface="Cambria Math"/>
                                                </a:rPr>
                                                <m:t>𝑏𝑐𝑡</m:t>
                                              </m:r>
                                            </m:sub>
                                          </m:sSub>
                                          <m:r>
                                            <a:rPr lang="ar-AE" altLang="ko-KR" sz="1800" b="0" i="1">
                                              <a:latin typeface="Cambria Math"/>
                                              <a:sym typeface="Cambria Math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ar-AE" altLang="ko-KR" sz="1800" b="0" i="1">
                                              <a:latin typeface="Cambria Math"/>
                                              <a:sym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rad>
                    </m:oMath>
                  </m:oMathPara>
                </a14:m>
                <a:endParaRPr lang="ar-AE" altLang="ko-KR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E080331-6937-449C-A11D-5E0F7ABE5F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580" y="1672013"/>
                <a:ext cx="7272461" cy="1723933"/>
              </a:xfrm>
              <a:prstGeom prst="rect">
                <a:avLst/>
              </a:prstGeom>
              <a:blipFill>
                <a:blip r:embed="rId2"/>
                <a:stretch>
                  <a:fillRect l="-2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 xmlns:a14="http://schemas.microsoft.com/office/drawing/2010/main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1036</TotalTime>
  <Words>1378</Words>
  <Application>Microsoft Office PowerPoint</Application>
  <PresentationFormat>화면 슬라이드 쇼(4:3)</PresentationFormat>
  <Paragraphs>213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7" baseType="lpstr">
      <vt:lpstr>210 맨발의청춘 L</vt:lpstr>
      <vt:lpstr>a옛날목욕탕L</vt:lpstr>
      <vt:lpstr>HY산B</vt:lpstr>
      <vt:lpstr>맑은 고딕</vt:lpstr>
      <vt:lpstr>Arial</vt:lpstr>
      <vt:lpstr>Arial Rounded MT Bold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MUIS</dc:creator>
  <cp:lastModifiedBy>김민서</cp:lastModifiedBy>
  <cp:revision>60</cp:revision>
  <dcterms:created xsi:type="dcterms:W3CDTF">2016-05-21T13:19:18Z</dcterms:created>
  <dcterms:modified xsi:type="dcterms:W3CDTF">2021-11-26T14:07:05Z</dcterms:modified>
  <cp:version/>
</cp:coreProperties>
</file>