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33"/>
  </p:notesMasterIdLst>
  <p:sldIdLst>
    <p:sldId id="256" r:id="rId2"/>
    <p:sldId id="257" r:id="rId3"/>
    <p:sldId id="296" r:id="rId4"/>
    <p:sldId id="258" r:id="rId5"/>
    <p:sldId id="298" r:id="rId6"/>
    <p:sldId id="297" r:id="rId7"/>
    <p:sldId id="259" r:id="rId8"/>
    <p:sldId id="299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4" r:id="rId20"/>
    <p:sldId id="263" r:id="rId21"/>
    <p:sldId id="315" r:id="rId22"/>
    <p:sldId id="316" r:id="rId23"/>
    <p:sldId id="317" r:id="rId24"/>
    <p:sldId id="318" r:id="rId25"/>
    <p:sldId id="319" r:id="rId26"/>
    <p:sldId id="320" r:id="rId27"/>
    <p:sldId id="323" r:id="rId28"/>
    <p:sldId id="324" r:id="rId29"/>
    <p:sldId id="325" r:id="rId30"/>
    <p:sldId id="326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4660"/>
  </p:normalViewPr>
  <p:slideViewPr>
    <p:cSldViewPr snapToGrid="0">
      <p:cViewPr>
        <p:scale>
          <a:sx n="70" d="100"/>
          <a:sy n="70" d="100"/>
        </p:scale>
        <p:origin x="-66" y="144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239A-13A7-40A5-B46B-BC44E6CFB3A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0F29-1F53-42B9-A553-0FB6B6EA3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9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0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2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6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F2C8-6173-4284-8889-7848A6F201C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3351-20A6-4228-944F-6F0A2E807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6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CDC7600-0824-4A2F-BBE3-4F34BF600C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5986" y="1634525"/>
            <a:ext cx="8420171" cy="32967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1230" y="2725687"/>
            <a:ext cx="673092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400" dirty="0">
                <a:latin typeface="a옛날목욕탕L"/>
                <a:ea typeface="a옛날목욕탕L"/>
              </a:rPr>
              <a:t>Collaborative Filtering with ESVD</a:t>
            </a:r>
            <a:endParaRPr lang="ko-KR" altLang="en-US" sz="3400" dirty="0">
              <a:latin typeface="a옛날목욕탕L"/>
              <a:ea typeface="a옛날목욕탕L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194560" y="3429000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5915" y="3551897"/>
            <a:ext cx="20721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a옛날목욕탕L"/>
                <a:ea typeface="a옛날목욕탕L"/>
              </a:rPr>
              <a:t>DA/ML</a:t>
            </a:r>
            <a:r>
              <a:rPr lang="ko-KR" altLang="en-US" sz="2400">
                <a:latin typeface="a옛날목욕탕L"/>
                <a:ea typeface="a옛날목욕탕L"/>
              </a:rPr>
              <a:t> 김민서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538" y="6112986"/>
            <a:ext cx="6669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2016 ppt by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유비</a:t>
            </a:r>
          </a:p>
        </p:txBody>
      </p:sp>
      <p:pic>
        <p:nvPicPr>
          <p:cNvPr id="8" name="그림 7" descr="좋음 코알라">
            <a:extLst>
              <a:ext uri="{FF2B5EF4-FFF2-40B4-BE49-F238E27FC236}">
                <a16:creationId xmlns:a16="http://schemas.microsoft.com/office/drawing/2014/main" id="{0A55A45E-C300-44B9-9203-1A77FBAF2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56" y="3872532"/>
            <a:ext cx="2117558" cy="211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Enhanced SVD Model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User-oriented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b="0" dirty="0"/>
              <a:t>) Seeking high density through active users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F10502-0551-4740-AEB6-57B4FFF4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2" y="1960245"/>
            <a:ext cx="3753853" cy="3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Enhanced SVD Model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ESVD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3) Proposed ESVD density-oriented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E17A5-AE89-4725-9064-CAE27555B1C2}"/>
              </a:ext>
            </a:extLst>
          </p:cNvPr>
          <p:cNvSpPr txBox="1"/>
          <p:nvPr/>
        </p:nvSpPr>
        <p:spPr>
          <a:xfrm>
            <a:off x="1037922" y="2100372"/>
            <a:ext cx="7124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0" dirty="0"/>
              <a:t>matrix</a:t>
            </a:r>
            <a:r>
              <a:rPr lang="ko-KR" altLang="en-US" b="0" dirty="0"/>
              <a:t>가 </a:t>
            </a:r>
            <a:r>
              <a:rPr lang="en-US" altLang="ko-KR" b="0" dirty="0"/>
              <a:t>dense</a:t>
            </a:r>
            <a:r>
              <a:rPr lang="ko-KR" altLang="en-US" b="0" dirty="0"/>
              <a:t>할수록 </a:t>
            </a:r>
            <a:r>
              <a:rPr lang="en-US" altLang="ko-KR" b="0" dirty="0"/>
              <a:t>MF </a:t>
            </a:r>
            <a:r>
              <a:rPr lang="ko-KR" altLang="en-US" b="0" dirty="0"/>
              <a:t>모델의 성능이 향상된다는 점에 근거함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b="0" dirty="0"/>
          </a:p>
          <a:p>
            <a:pPr marL="342900" indent="-342900">
              <a:buAutoNum type="arabicParenR"/>
            </a:pPr>
            <a:r>
              <a:rPr lang="en-US" altLang="ko-KR" b="0" dirty="0"/>
              <a:t>User-oriented + item-oriented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97F2F9-B934-4B0B-BCA2-792BC017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0" y="3255725"/>
            <a:ext cx="4943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Enhanced SVD Model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ESVD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3) Proposed ESVD density-oriented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E17A5-AE89-4725-9064-CAE27555B1C2}"/>
                  </a:ext>
                </a:extLst>
              </p:cNvPr>
              <p:cNvSpPr txBox="1"/>
              <p:nvPr/>
            </p:nvSpPr>
            <p:spPr>
              <a:xfrm>
                <a:off x="928865" y="2027249"/>
                <a:ext cx="7418181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Input</a:t>
                </a:r>
              </a:p>
              <a:p>
                <a:r>
                  <a:rPr lang="en-US" altLang="ko-KR" b="0" dirty="0"/>
                  <a:t>	1.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b="0" dirty="0"/>
                  <a:t>(test set in rating matrix R)</a:t>
                </a:r>
              </a:p>
              <a:p>
                <a:r>
                  <a:rPr lang="en-US" altLang="ko-KR" dirty="0"/>
                  <a:t>	3.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b="0" dirty="0"/>
                  <a:t>(the number of items </a:t>
                </a:r>
                <a:r>
                  <a:rPr lang="en-US" altLang="ko-KR" dirty="0"/>
                  <a:t>selected in the sub-matrix based on popularity</a:t>
                </a:r>
              </a:p>
              <a:p>
                <a:r>
                  <a:rPr lang="en-US" altLang="ko-KR" b="0" dirty="0"/>
                  <a:t>	4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b="0" dirty="0"/>
                  <a:t>’(the number of users selected in the sub-matrix based on activity)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Output</a:t>
                </a:r>
              </a:p>
              <a:p>
                <a:r>
                  <a:rPr lang="en-US" altLang="ko-KR" b="0" dirty="0"/>
                  <a:t>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𝑅𝑀𝑆𝐸</m:t>
                    </m:r>
                  </m:oMath>
                </a14:m>
                <a:r>
                  <a:rPr lang="en-US" altLang="ko-KR" b="0" dirty="0"/>
                  <a:t> of the test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E17A5-AE89-4725-9064-CAE27555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027249"/>
                <a:ext cx="7418181" cy="2585323"/>
              </a:xfrm>
              <a:prstGeom prst="rect">
                <a:avLst/>
              </a:prstGeom>
              <a:blipFill>
                <a:blip r:embed="rId2"/>
                <a:stretch>
                  <a:fillRect l="-657" t="-1415" r="-493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Enhanced SVD Model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ESVD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3) Proposed ESVD density-oriented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E17A5-AE89-4725-9064-CAE27555B1C2}"/>
                  </a:ext>
                </a:extLst>
              </p:cNvPr>
              <p:cNvSpPr txBox="1"/>
              <p:nvPr/>
            </p:nvSpPr>
            <p:spPr>
              <a:xfrm>
                <a:off x="928865" y="2027249"/>
                <a:ext cx="7418181" cy="3160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Step 1: </a:t>
                </a:r>
                <a:r>
                  <a:rPr lang="ko-KR" altLang="en-US" sz="1600" dirty="0"/>
                  <a:t>아이템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유저 리스트를 내림차순으로 정렬한다</a:t>
                </a:r>
                <a:r>
                  <a:rPr lang="en-US" altLang="ko-KR" sz="1600" dirty="0"/>
                  <a:t>.</a:t>
                </a:r>
                <a:endParaRPr lang="en-US" altLang="ko-KR" dirty="0"/>
              </a:p>
              <a:p>
                <a:r>
                  <a:rPr lang="en-US" altLang="ko-KR" sz="1600" dirty="0"/>
                  <a:t>Criterion: popularity, activity</a:t>
                </a:r>
              </a:p>
              <a:p>
                <a:endParaRPr lang="en-US" altLang="ko-KR" sz="1600" dirty="0"/>
              </a:p>
              <a:p>
                <a:r>
                  <a:rPr lang="en-US" altLang="ko-KR" dirty="0"/>
                  <a:t>Step 2: Top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</a:t>
                </a:r>
                <a:r>
                  <a:rPr lang="ko-KR" altLang="en-US" sz="1600" dirty="0"/>
                  <a:t>개의 아이템을 선택하여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 만든다</a:t>
                </a:r>
                <a:r>
                  <a:rPr lang="en-US" altLang="ko-K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Step 3: Top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N’</a:t>
                </a:r>
                <a:r>
                  <a:rPr lang="ko-KR" altLang="en-US" sz="1600" dirty="0"/>
                  <a:t>명의 유저 선택하여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을 만든다</a:t>
                </a:r>
                <a:r>
                  <a:rPr lang="en-US" altLang="ko-K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Step 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E17A5-AE89-4725-9064-CAE27555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027249"/>
                <a:ext cx="7418181" cy="3160352"/>
              </a:xfrm>
              <a:prstGeom prst="rect">
                <a:avLst/>
              </a:prstGeom>
              <a:blipFill>
                <a:blip r:embed="rId2"/>
                <a:stretch>
                  <a:fillRect l="-657" t="-1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1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Enhanced SVD Model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ESVD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3) Proposed ESVD density-oriented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E17A5-AE89-4725-9064-CAE27555B1C2}"/>
                  </a:ext>
                </a:extLst>
              </p:cNvPr>
              <p:cNvSpPr txBox="1"/>
              <p:nvPr/>
            </p:nvSpPr>
            <p:spPr>
              <a:xfrm>
                <a:off x="928865" y="2027249"/>
                <a:ext cx="7418181" cy="229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Step 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600" dirty="0"/>
                  <a:t> RSVD </a:t>
                </a:r>
                <a:r>
                  <a:rPr lang="ko-KR" altLang="en-US" sz="1600" dirty="0"/>
                  <a:t>적용하여 </a:t>
                </a:r>
                <a:r>
                  <a:rPr lang="en-US" altLang="ko-KR" sz="1600" dirty="0"/>
                  <a:t>U, V</a:t>
                </a:r>
                <a:r>
                  <a:rPr lang="ko-KR" altLang="en-US" sz="1600" dirty="0"/>
                  <a:t>를 얻는다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r>
                  <a:rPr lang="en-US" altLang="ko-KR" dirty="0"/>
                  <a:t>Step 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/>
                  <a:t>를 적용하여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1600" dirty="0"/>
                  <a:t>를 계산한다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Step 7: original matrix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결측 치를 위에서 예측한 값으로 대체한다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r>
                  <a:rPr lang="en-US" altLang="ko-KR" dirty="0"/>
                  <a:t>Step 8: T</a:t>
                </a:r>
                <a:r>
                  <a:rPr lang="ko-KR" altLang="en-US" dirty="0"/>
                  <a:t>를 이용하여</a:t>
                </a:r>
                <a:r>
                  <a:rPr lang="en-US" altLang="ko-KR" dirty="0"/>
                  <a:t> RMSE</a:t>
                </a:r>
                <a:r>
                  <a:rPr lang="ko-KR" altLang="en-US" dirty="0"/>
                  <a:t>값을 구한다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E17A5-AE89-4725-9064-CAE27555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027249"/>
                <a:ext cx="7418181" cy="2292166"/>
              </a:xfrm>
              <a:prstGeom prst="rect">
                <a:avLst/>
              </a:prstGeom>
              <a:blipFill>
                <a:blip r:embed="rId2"/>
                <a:stretch>
                  <a:fillRect l="-657" t="-1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Enhanced SVD Model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ESVD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3) Proposed ESVD density-oriented approach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97F2F9-B934-4B0B-BCA2-792BC017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3" y="2275292"/>
            <a:ext cx="7750653" cy="27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IV. EVALUATION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E266DB-0119-4770-B0A5-76F209086FCC}"/>
                  </a:ext>
                </a:extLst>
              </p:cNvPr>
              <p:cNvSpPr txBox="1"/>
              <p:nvPr/>
            </p:nvSpPr>
            <p:spPr>
              <a:xfrm>
                <a:off x="1174914" y="2415419"/>
                <a:ext cx="3461012" cy="1372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}∈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𝑇𝑒𝑠𝑡𝑆𝑒𝑡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: (u,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pairs in the test set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E266DB-0119-4770-B0A5-76F20908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14" y="2415419"/>
                <a:ext cx="3461012" cy="1372363"/>
              </a:xfrm>
              <a:prstGeom prst="rect">
                <a:avLst/>
              </a:prstGeom>
              <a:blipFill>
                <a:blip r:embed="rId2"/>
                <a:stretch>
                  <a:fillRect l="-2469" b="-9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3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IV. EVALUATION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01C3D0-52C3-40CF-A34E-B8AAAB7C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5" y="1672013"/>
            <a:ext cx="5838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IV. EVALUATION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FBDDE-D885-4700-972C-46C77F5D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666875"/>
            <a:ext cx="58007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IV. EVALUATION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4FFB31-6092-48AB-A359-A7A2433E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1" y="1672013"/>
            <a:ext cx="555307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FB4922-9C27-403A-B3B8-DFC84F0B87CF}"/>
              </a:ext>
            </a:extLst>
          </p:cNvPr>
          <p:cNvSpPr/>
          <p:nvPr/>
        </p:nvSpPr>
        <p:spPr>
          <a:xfrm>
            <a:off x="2072081" y="3338818"/>
            <a:ext cx="5100506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505ACE-ED8F-45A2-A758-74EE13260145}"/>
              </a:ext>
            </a:extLst>
          </p:cNvPr>
          <p:cNvSpPr/>
          <p:nvPr/>
        </p:nvSpPr>
        <p:spPr>
          <a:xfrm>
            <a:off x="2072081" y="4453278"/>
            <a:ext cx="5100506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F4244-E09D-4F38-B6D2-1F2F17518054}"/>
              </a:ext>
            </a:extLst>
          </p:cNvPr>
          <p:cNvSpPr txBox="1"/>
          <p:nvPr/>
        </p:nvSpPr>
        <p:spPr>
          <a:xfrm>
            <a:off x="601278" y="4300725"/>
            <a:ext cx="137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N = 3%, </a:t>
            </a:r>
          </a:p>
          <a:p>
            <a:pPr algn="r"/>
            <a:r>
              <a:rPr lang="en-US" altLang="ko-KR" sz="1400" dirty="0"/>
              <a:t>RMSE = 0.9259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58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0969" y="3044280"/>
            <a:ext cx="160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dirty="0">
                <a:latin typeface="a옛날목욕탕L"/>
                <a:ea typeface="a옛날목욕탕L"/>
              </a:rPr>
              <a:t>INDEX</a:t>
            </a:r>
            <a:endParaRPr lang="ko-KR" altLang="en-US" sz="4400" dirty="0">
              <a:latin typeface="a옛날목욕탕L"/>
              <a:ea typeface="a옛날목욕탕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6241" y="2323769"/>
            <a:ext cx="63610" cy="22104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28350" y="2027590"/>
            <a:ext cx="3355277" cy="28028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Recommender System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Matrix Factorization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ESVD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Evaluation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MESVD</a:t>
            </a:r>
          </a:p>
          <a:p>
            <a:pPr marL="571500" indent="-571500">
              <a:lnSpc>
                <a:spcPct val="150000"/>
              </a:lnSpc>
              <a:buAutoNum type="romanUcPeriod"/>
              <a:defRPr/>
            </a:pPr>
            <a:r>
              <a:rPr lang="en-US" altLang="ko-KR" sz="2000" dirty="0">
                <a:latin typeface="a옛날목욕탕L"/>
                <a:ea typeface="a옛날목욕탕L"/>
              </a:rPr>
              <a:t>Extensions of ESVD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2016 ppt by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유비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V. Multilayer ESVD(MESVD)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1B045-2532-481A-B824-209F6BC07AC7}"/>
              </a:ext>
            </a:extLst>
          </p:cNvPr>
          <p:cNvSpPr txBox="1"/>
          <p:nvPr/>
        </p:nvSpPr>
        <p:spPr>
          <a:xfrm>
            <a:off x="733424" y="1538783"/>
            <a:ext cx="767714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dirty="0"/>
              <a:t>문제점</a:t>
            </a:r>
            <a:endParaRPr lang="en-US" altLang="ko-KR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24051-D567-43A1-A028-6495B7AF2088}"/>
              </a:ext>
            </a:extLst>
          </p:cNvPr>
          <p:cNvSpPr txBox="1"/>
          <p:nvPr/>
        </p:nvSpPr>
        <p:spPr>
          <a:xfrm>
            <a:off x="733424" y="2455812"/>
            <a:ext cx="7677149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/>
              <a:t>All extra ratings are predicted in a single matrix factorization model simultaneously, which</a:t>
            </a:r>
            <a:r>
              <a:rPr lang="en-US" altLang="ko-KR" sz="1600" dirty="0"/>
              <a:t> could lead to significant bias and distort the original model when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pre-estimates is large</a:t>
            </a:r>
            <a:endParaRPr lang="en-US" altLang="ko-KR" sz="16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V. Multilayer ESVD(MESVD)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EFE79-DB77-4F67-A0A3-8190BC84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4" y="2041962"/>
            <a:ext cx="5810250" cy="3038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A3E6B-673F-4C77-8948-E5FCF64FFB45}"/>
              </a:ext>
            </a:extLst>
          </p:cNvPr>
          <p:cNvSpPr txBox="1"/>
          <p:nvPr/>
        </p:nvSpPr>
        <p:spPr>
          <a:xfrm>
            <a:off x="704675" y="1585719"/>
            <a:ext cx="517600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Two-layer ESVD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9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V. Multilayer ESVD(MESVD)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C7FD7-AFFD-496D-BF2C-B49496A6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5037"/>
            <a:ext cx="6248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V. Multilayer ESVD(MESVD)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4268E4-56DF-4F79-9C2A-191E3934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643062"/>
            <a:ext cx="62579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VI. Extensions of ESVD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B7BC9-F28A-46B2-9E28-67A6689649EB}"/>
              </a:ext>
            </a:extLst>
          </p:cNvPr>
          <p:cNvSpPr txBox="1"/>
          <p:nvPr/>
        </p:nvSpPr>
        <p:spPr>
          <a:xfrm>
            <a:off x="1342237" y="1962710"/>
            <a:ext cx="6459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deal with the datasets with an imbalance between the number of users and the number of items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Item-wise ESVD(IESVD)</a:t>
            </a:r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en-US" altLang="ko-KR" dirty="0"/>
              <a:t>User-wise ESVD(UESVD)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D5C6724-28A9-4BFA-81A7-E6CE13AFA7AA}"/>
              </a:ext>
            </a:extLst>
          </p:cNvPr>
          <p:cNvSpPr/>
          <p:nvPr/>
        </p:nvSpPr>
        <p:spPr>
          <a:xfrm>
            <a:off x="4429385" y="2667699"/>
            <a:ext cx="285226" cy="7613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217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VI. Extensions of ESVD: IESVD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1ADC3-50A9-4AB8-B0C2-CC3693A86F18}"/>
              </a:ext>
            </a:extLst>
          </p:cNvPr>
          <p:cNvSpPr txBox="1"/>
          <p:nvPr/>
        </p:nvSpPr>
        <p:spPr>
          <a:xfrm>
            <a:off x="704675" y="1590913"/>
            <a:ext cx="643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r>
              <a:rPr lang="ko-KR" altLang="en-US" sz="1600" dirty="0"/>
              <a:t>의 개수보다 </a:t>
            </a:r>
            <a:r>
              <a:rPr lang="en-US" altLang="ko-KR" dirty="0"/>
              <a:t>user</a:t>
            </a:r>
            <a:r>
              <a:rPr lang="ko-KR" altLang="en-US" sz="1600" dirty="0"/>
              <a:t>의 수가 더 많은</a:t>
            </a:r>
            <a:r>
              <a:rPr lang="ko-KR" altLang="en-US" dirty="0"/>
              <a:t> </a:t>
            </a:r>
            <a:r>
              <a:rPr lang="en-US" altLang="ko-KR" dirty="0"/>
              <a:t>rating matrix</a:t>
            </a:r>
            <a:r>
              <a:rPr lang="ko-KR" altLang="en-US" sz="1600" dirty="0"/>
              <a:t>를 다룰 때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9EF39E-68BD-4361-9D0F-250DB3C8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2604404"/>
            <a:ext cx="6219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VI. Extensions of ESVD: UESVD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1ADC3-50A9-4AB8-B0C2-CC3693A86F18}"/>
              </a:ext>
            </a:extLst>
          </p:cNvPr>
          <p:cNvSpPr txBox="1"/>
          <p:nvPr/>
        </p:nvSpPr>
        <p:spPr>
          <a:xfrm>
            <a:off x="704675" y="1590913"/>
            <a:ext cx="643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User</a:t>
            </a:r>
            <a:r>
              <a:rPr lang="ko-KR" altLang="en-US" sz="1600" dirty="0"/>
              <a:t>의 수보다 </a:t>
            </a:r>
            <a:r>
              <a:rPr lang="en-US" altLang="ko-KR" sz="1600" dirty="0"/>
              <a:t>item</a:t>
            </a:r>
            <a:r>
              <a:rPr lang="ko-KR" altLang="en-US" sz="1600" dirty="0"/>
              <a:t>의 개수가 더 많은</a:t>
            </a:r>
            <a:r>
              <a:rPr lang="ko-KR" altLang="en-US" dirty="0"/>
              <a:t> </a:t>
            </a:r>
            <a:r>
              <a:rPr lang="en-US" altLang="ko-KR" dirty="0"/>
              <a:t>rating matrix</a:t>
            </a:r>
            <a:r>
              <a:rPr lang="ko-KR" altLang="en-US" sz="1600" dirty="0"/>
              <a:t>를 다룰 때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DCD2E-9F70-4DB4-AF6E-0A2FF95C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2426003"/>
            <a:ext cx="6753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VI. Extensions of ESVD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AD1ED7-D9C1-4960-9FB7-C5C337A0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1" y="1800225"/>
            <a:ext cx="6124575" cy="325755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226AB3-FDC2-43EC-9B8F-6762F747D086}"/>
              </a:ext>
            </a:extLst>
          </p:cNvPr>
          <p:cNvSpPr/>
          <p:nvPr/>
        </p:nvSpPr>
        <p:spPr>
          <a:xfrm>
            <a:off x="2952925" y="4009938"/>
            <a:ext cx="192947" cy="184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VI. Extensions of ESVD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D2E259-C58E-44F9-89EB-B1D182A3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800225"/>
            <a:ext cx="6038850" cy="325755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2456684-DB22-4783-9227-F2569BFEAD65}"/>
              </a:ext>
            </a:extLst>
          </p:cNvPr>
          <p:cNvSpPr/>
          <p:nvPr/>
        </p:nvSpPr>
        <p:spPr>
          <a:xfrm>
            <a:off x="6274965" y="3993160"/>
            <a:ext cx="192947" cy="184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VI. Extensions of ESVD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4C8EC-C447-4A5E-9700-E590C3A9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6" y="1757362"/>
            <a:ext cx="6067425" cy="33432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FE99651-90BA-4629-8CCD-97BC2E65E982}"/>
              </a:ext>
            </a:extLst>
          </p:cNvPr>
          <p:cNvSpPr/>
          <p:nvPr/>
        </p:nvSpPr>
        <p:spPr>
          <a:xfrm>
            <a:off x="3976382" y="4068661"/>
            <a:ext cx="192947" cy="184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5529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Recommender System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158C4-A827-4818-8B26-6147D8080821}"/>
              </a:ext>
            </a:extLst>
          </p:cNvPr>
          <p:cNvSpPr txBox="1"/>
          <p:nvPr/>
        </p:nvSpPr>
        <p:spPr>
          <a:xfrm>
            <a:off x="733424" y="1960245"/>
            <a:ext cx="7677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/>
              <a:t>Collaborative Filtering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Content-Based Filtering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Knowledge-Based Filtering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9132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0357" y="473376"/>
            <a:ext cx="8355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a옛날목욕탕L"/>
                <a:ea typeface="a옛날목욕탕L"/>
              </a:rPr>
              <a:t>VI. Extensions of ESVD</a:t>
            </a: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a옛날목욕탕L"/>
              <a:ea typeface="a옛날목욕탕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50205-5A2C-4519-863F-70D400C9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752600"/>
            <a:ext cx="6115050" cy="33528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37EAD25-4659-457A-9059-527C65FA635D}"/>
              </a:ext>
            </a:extLst>
          </p:cNvPr>
          <p:cNvSpPr/>
          <p:nvPr/>
        </p:nvSpPr>
        <p:spPr>
          <a:xfrm>
            <a:off x="2961314" y="3926049"/>
            <a:ext cx="192947" cy="184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0958" y="500535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Conclusion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6550" y="1971924"/>
            <a:ext cx="6710900" cy="2782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194560" y="1170836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6949440" y="6077850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2EAD-6A62-4F29-8E68-BC44EADB029A}"/>
              </a:ext>
            </a:extLst>
          </p:cNvPr>
          <p:cNvSpPr txBox="1"/>
          <p:nvPr/>
        </p:nvSpPr>
        <p:spPr>
          <a:xfrm>
            <a:off x="1378936" y="2223594"/>
            <a:ext cx="63861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산B"/>
              </a:rPr>
              <a:t>일반적인 </a:t>
            </a:r>
            <a:r>
              <a:rPr lang="en-US" altLang="ko-KR" sz="1400" dirty="0">
                <a:latin typeface="HY산B"/>
              </a:rPr>
              <a:t>ESVD </a:t>
            </a:r>
            <a:r>
              <a:rPr lang="ko-KR" altLang="en-US" sz="1400" dirty="0">
                <a:latin typeface="HY산B"/>
              </a:rPr>
              <a:t>모델은 </a:t>
            </a:r>
            <a:r>
              <a:rPr lang="en-US" altLang="ko-KR" sz="1400" dirty="0">
                <a:latin typeface="HY산B"/>
              </a:rPr>
              <a:t>MF </a:t>
            </a:r>
            <a:r>
              <a:rPr lang="ko-KR" altLang="en-US" sz="1400" dirty="0">
                <a:latin typeface="HY산B"/>
              </a:rPr>
              <a:t>방식을 통해 </a:t>
            </a:r>
            <a:r>
              <a:rPr lang="ko-KR" altLang="en-US" sz="1400" dirty="0" err="1">
                <a:latin typeface="HY산B"/>
              </a:rPr>
              <a:t>결측치를</a:t>
            </a:r>
            <a:r>
              <a:rPr lang="ko-KR" altLang="en-US" sz="1400" dirty="0">
                <a:latin typeface="HY산B"/>
              </a:rPr>
              <a:t> 예측하는데 유용함</a:t>
            </a:r>
            <a:r>
              <a:rPr lang="en-US" altLang="ko-KR" sz="1400" dirty="0">
                <a:latin typeface="HY산B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HY산B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산B"/>
              </a:rPr>
              <a:t>MESVD </a:t>
            </a:r>
            <a:r>
              <a:rPr lang="ko-KR" altLang="en-US" sz="1400" dirty="0">
                <a:latin typeface="HY산B"/>
              </a:rPr>
              <a:t>모델은 반복적으로 모델을 학습함으로써 더 나은 성능을 기대할 수 있으나</a:t>
            </a:r>
            <a:r>
              <a:rPr lang="en-US" altLang="ko-KR" sz="1400" dirty="0">
                <a:latin typeface="HY산B"/>
              </a:rPr>
              <a:t> cost</a:t>
            </a:r>
            <a:r>
              <a:rPr lang="ko-KR" altLang="en-US" sz="1400" dirty="0">
                <a:latin typeface="HY산B"/>
              </a:rPr>
              <a:t>가 높음</a:t>
            </a:r>
            <a:endParaRPr lang="en-US" altLang="ko-KR" sz="1400" dirty="0">
              <a:latin typeface="HY산B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HY산B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산B"/>
              </a:rPr>
              <a:t>IESVD, UESVD : Item-user </a:t>
            </a:r>
            <a:r>
              <a:rPr lang="ko-KR" altLang="en-US" sz="1400" dirty="0">
                <a:latin typeface="HY산B"/>
              </a:rPr>
              <a:t>간 데이터 불균형을 해결하기 위해 제안된 모델로</a:t>
            </a:r>
            <a:r>
              <a:rPr lang="en-US" altLang="ko-KR" sz="1400" dirty="0">
                <a:latin typeface="HY산B"/>
              </a:rPr>
              <a:t>, </a:t>
            </a:r>
            <a:r>
              <a:rPr lang="ko-KR" altLang="en-US" sz="1400" dirty="0">
                <a:latin typeface="HY산B"/>
              </a:rPr>
              <a:t>불균형 데이터에 대해서 </a:t>
            </a:r>
            <a:r>
              <a:rPr lang="en-US" altLang="ko-KR" sz="1400" dirty="0">
                <a:latin typeface="HY산B"/>
              </a:rPr>
              <a:t>EVSD</a:t>
            </a:r>
            <a:r>
              <a:rPr lang="ko-KR" altLang="en-US" sz="1400" dirty="0">
                <a:latin typeface="HY산B"/>
              </a:rPr>
              <a:t>보다 성능이 우수함</a:t>
            </a:r>
            <a:r>
              <a:rPr lang="en-US" altLang="ko-KR" sz="1400" dirty="0">
                <a:latin typeface="HY산B"/>
              </a:rPr>
              <a:t>. </a:t>
            </a:r>
            <a:endParaRPr lang="ko-KR" altLang="en-US" sz="1400" dirty="0">
              <a:latin typeface="HY산B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A90E4F-DC9A-4A02-BEDB-810D21988C2A}"/>
              </a:ext>
            </a:extLst>
          </p:cNvPr>
          <p:cNvSpPr/>
          <p:nvPr/>
        </p:nvSpPr>
        <p:spPr>
          <a:xfrm>
            <a:off x="1378936" y="2223594"/>
            <a:ext cx="6386123" cy="22729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5529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Collaborative Filtering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9AACD-4538-4C23-A5CE-247F73020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0" y="1639199"/>
            <a:ext cx="7476937" cy="42057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Predict items based on the past knowledge about preferences of users for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Collaborative Filtering: memory-based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Focus on relationships between users (user-based) or items (item-based)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7FD0D8-6278-44C8-97A6-28004CF4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1946712"/>
            <a:ext cx="6858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I.</a:t>
            </a:r>
            <a:r>
              <a:rPr lang="ko-KR" altLang="en-US" sz="3200" dirty="0">
                <a:latin typeface="a옛날목욕탕L"/>
                <a:ea typeface="a옛날목욕탕L"/>
              </a:rPr>
              <a:t> </a:t>
            </a:r>
            <a:r>
              <a:rPr lang="en-US" altLang="ko-KR" sz="3200" dirty="0">
                <a:latin typeface="a옛날목욕탕L"/>
                <a:ea typeface="a옛날목욕탕L"/>
              </a:rPr>
              <a:t>Collaborative Filtering: model-based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Based on prediction models that have been trained using the rating matrix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503A99-03FB-41CF-A047-0CD83474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08" y="1790391"/>
            <a:ext cx="5791943" cy="35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38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II. Matrix Factorization: Regularized SVD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2291" y="4926542"/>
            <a:ext cx="7037917" cy="65616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655108" y="2073275"/>
            <a:ext cx="687916" cy="31538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F9869-0CDA-4722-9E69-488F303C4827}"/>
                  </a:ext>
                </a:extLst>
              </p:cNvPr>
              <p:cNvSpPr txBox="1"/>
              <p:nvPr/>
            </p:nvSpPr>
            <p:spPr>
              <a:xfrm>
                <a:off x="733423" y="1672013"/>
                <a:ext cx="767714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1. 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Rating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b="0" dirty="0"/>
                  <a:t>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b="0" dirty="0"/>
                  <a:t>으로 분해한다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F9869-0CDA-4722-9E69-488F303C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3" y="1672013"/>
                <a:ext cx="7677149" cy="669992"/>
              </a:xfrm>
              <a:prstGeom prst="rect">
                <a:avLst/>
              </a:prstGeom>
              <a:blipFill>
                <a:blip r:embed="rId2"/>
                <a:stretch>
                  <a:fillRect l="-635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D1018-A176-4473-9050-8A2349AC5EAA}"/>
                  </a:ext>
                </a:extLst>
              </p:cNvPr>
              <p:cNvSpPr txBox="1"/>
              <p:nvPr/>
            </p:nvSpPr>
            <p:spPr>
              <a:xfrm>
                <a:off x="733420" y="2654250"/>
                <a:ext cx="7677149" cy="691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2. 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계산한다</a:t>
                </a:r>
                <a:r>
                  <a:rPr lang="en-US" altLang="ko-KR" b="0" dirty="0"/>
                  <a:t>.(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D1018-A176-4473-9050-8A2349AC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0" y="2654250"/>
                <a:ext cx="7677149" cy="691728"/>
              </a:xfrm>
              <a:prstGeom prst="rect">
                <a:avLst/>
              </a:prstGeom>
              <a:blipFill>
                <a:blip r:embed="rId3"/>
                <a:stretch>
                  <a:fillRect l="-159" b="-9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26CE65-3A9A-4F4B-BB05-75CDA1E65055}"/>
                  </a:ext>
                </a:extLst>
              </p:cNvPr>
              <p:cNvSpPr txBox="1"/>
              <p:nvPr/>
            </p:nvSpPr>
            <p:spPr>
              <a:xfrm>
                <a:off x="733420" y="3650191"/>
                <a:ext cx="7677149" cy="159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3. 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(u,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쌍</a:t>
                </a:r>
                <a:r>
                  <a:rPr lang="ko-KR" altLang="en-US" b="0" dirty="0"/>
                  <a:t> </a:t>
                </a:r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b="0" dirty="0"/>
                  <a:t>: </a:t>
                </a:r>
                <a:r>
                  <a:rPr lang="ko-KR" altLang="en-US" b="0" dirty="0" err="1"/>
                  <a:t>오버피팅</a:t>
                </a:r>
                <a:r>
                  <a:rPr lang="ko-KR" altLang="en-US" b="0" dirty="0"/>
                  <a:t> 방지 상수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26CE65-3A9A-4F4B-BB05-75CDA1E65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0" y="3650191"/>
                <a:ext cx="7677149" cy="1597810"/>
              </a:xfrm>
              <a:prstGeom prst="rect">
                <a:avLst/>
              </a:prstGeom>
              <a:blipFill>
                <a:blip r:embed="rId4"/>
                <a:stretch>
                  <a:fillRect l="-159" t="-6489" b="-5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II. Matrix Factorization: Regularized SVD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Modify U, V in the opposite direction of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178D8-1819-4369-8BDA-F1A703E54BC0}"/>
                  </a:ext>
                </a:extLst>
              </p:cNvPr>
              <p:cNvSpPr txBox="1"/>
              <p:nvPr/>
            </p:nvSpPr>
            <p:spPr>
              <a:xfrm>
                <a:off x="733423" y="2801328"/>
                <a:ext cx="7677149" cy="180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learning rate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178D8-1819-4369-8BDA-F1A703E54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3" y="2801328"/>
                <a:ext cx="7677149" cy="1809341"/>
              </a:xfrm>
              <a:prstGeom prst="rect">
                <a:avLst/>
              </a:prstGeom>
              <a:blipFill>
                <a:blip r:embed="rId2"/>
                <a:stretch>
                  <a:fillRect b="-4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1D5F1-0964-4EDD-88C7-98AF105DE8CF}"/>
                  </a:ext>
                </a:extLst>
              </p:cNvPr>
              <p:cNvSpPr txBox="1"/>
              <p:nvPr/>
            </p:nvSpPr>
            <p:spPr>
              <a:xfrm>
                <a:off x="733423" y="220440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𝑆𝑡𝑜𝑐h𝑎𝑠𝑡𝑖𝑐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𝐷𝑒𝑠𝑐𝑒𝑛𝑡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𝑆𝐺𝐷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ko-KR" altLang="en-US" b="0" dirty="0"/>
                  <a:t>번 반복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1D5F1-0964-4EDD-88C7-98AF105DE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3" y="2204409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41" y="483960"/>
            <a:ext cx="805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a옛날목욕탕L"/>
                <a:ea typeface="a옛날목욕탕L"/>
              </a:rPr>
              <a:t>III. Enhanced SVD Model</a:t>
            </a:r>
            <a:endParaRPr lang="ko-KR" altLang="en-US" sz="3200" dirty="0">
              <a:solidFill>
                <a:schemeClr val="tx1"/>
              </a:solidFill>
              <a:latin typeface="HY산B"/>
              <a:ea typeface="HY산B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280" y="1523909"/>
            <a:ext cx="7941439" cy="40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8132" y="1383782"/>
            <a:ext cx="301558" cy="576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a옛날목욕탕L"/>
                <a:ea typeface="a옛날목욕탕L"/>
              </a:rPr>
              <a:t> </a:t>
            </a:r>
            <a:endParaRPr lang="ko-KR" altLang="en-US" sz="3200"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20" y="5790989"/>
            <a:ext cx="8071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Arial Rounded MT Bold" panose="020F0704030504030204" pitchFamily="34" charset="0"/>
                <a:ea typeface="HY산B"/>
              </a:rPr>
              <a:t>Item-oriented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1D5F1-0964-4EDD-88C7-98AF105DE8CF}"/>
              </a:ext>
            </a:extLst>
          </p:cNvPr>
          <p:cNvSpPr txBox="1"/>
          <p:nvPr/>
        </p:nvSpPr>
        <p:spPr>
          <a:xfrm>
            <a:off x="741813" y="1590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1) Seeking high density through popular items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FB9A95-D565-4EBA-BA7A-3FFFFC23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2" y="2027249"/>
            <a:ext cx="3881270" cy="33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764</Words>
  <Application>Microsoft Office PowerPoint</Application>
  <PresentationFormat>화면 슬라이드 쇼(4:3)</PresentationFormat>
  <Paragraphs>162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210 맨발의청춘 L</vt:lpstr>
      <vt:lpstr>a옛날목욕탕L</vt:lpstr>
      <vt:lpstr>HY산B</vt:lpstr>
      <vt:lpstr>맑은 고딕</vt:lpstr>
      <vt:lpstr>Arial</vt:lpstr>
      <vt:lpstr>Arial Rounded MT Bold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김민서</cp:lastModifiedBy>
  <cp:revision>72</cp:revision>
  <dcterms:created xsi:type="dcterms:W3CDTF">2016-05-21T13:19:18Z</dcterms:created>
  <dcterms:modified xsi:type="dcterms:W3CDTF">2022-02-24T16:26:52Z</dcterms:modified>
  <cp:version/>
</cp:coreProperties>
</file>