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0" y="36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B86E024-A6A5-440A-B0DE-28035B14B3A4}" type="datetime1">
              <a:rPr lang="ko-KR" altLang="en-US"/>
              <a:pPr lvl="0">
                <a:defRPr/>
              </a:pPr>
              <a:t>2022-05-26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94D58C6-1D9C-46FB-9331-5B9519B5714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FDA0B-A737-0DDB-2D05-942771B29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0BD961-DADB-B87A-AEE0-BC0E96F58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BF4B7-A949-D025-9A30-3EC5D66F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9E34-9602-42D2-BA42-C2FA0079485C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9487C-B946-FAE6-D550-66423A12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1AB52-A427-1464-9438-B7BC1A90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1E03-8D7E-42BA-BDEC-8EA198823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55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570CF-E0AA-089F-2E53-06B67F3DB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264C9D-3252-3E74-3DB1-92EABB638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4F3609-613A-8DAA-7AF9-5A249374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9E34-9602-42D2-BA42-C2FA0079485C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17805-A0A6-9B1C-F6C8-AC9E7CE3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F4BE60-3167-E53F-4F58-B78FB700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1E03-8D7E-42BA-BDEC-8EA198823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14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0B7463-9BB4-FFB0-267A-AC688C302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242FFC-0E40-7004-A712-D60FD3E14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9A9BD3-B6D7-FE21-D324-34AF46FA5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9E34-9602-42D2-BA42-C2FA0079485C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A8D76-6758-E468-AD38-5E10610C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137651-EEEA-C8E8-2E91-531F6520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1E03-8D7E-42BA-BDEC-8EA198823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695891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3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6FEC12-A4C9-4837-AF94-AD867782C04C}" type="datetime1">
              <a:rPr lang="ko-KR" altLang="en-US"/>
              <a:pPr>
                <a:defRPr/>
              </a:pPr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22CD3B-FDDF-4998-970C-76E6E0BEC6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/>
          <a:p>
            <a:pPr>
              <a:defRPr/>
            </a:pPr>
            <a:fld id="{CA348888-F454-4AD2-BA62-3AF29D9807C0}" type="datetime1">
              <a:rPr lang="ko-KR" altLang="en-US"/>
              <a:pPr>
                <a:defRPr/>
              </a:pPr>
              <a:t>2022-05-26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</p:spPr>
        <p:txBody>
          <a:bodyPr/>
          <a:lstStyle/>
          <a:p>
            <a:pPr>
              <a:defRPr/>
            </a:pPr>
            <a:fld id="{AD22CD3B-FDDF-4998-970C-76E6E0BEC6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C2A3C-8184-460C-895A-4B0F774D1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78614-6002-4172-9731-7D3757FAC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8341F-B4A4-95BF-1981-F5E7495D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9E34-9602-42D2-BA42-C2FA0079485C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EFFD1-5350-FA4E-F2AD-35D999AE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3B3ED-63FE-2D4B-3855-4F722625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1E03-8D7E-42BA-BDEC-8EA198823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00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C66EE-11E5-F74B-25B4-F975CF130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C664E0-044A-8A96-97F4-1768068DB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B7104E-0CC9-E18A-852A-286C637D8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9E34-9602-42D2-BA42-C2FA0079485C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860CDD-61F9-2E34-8625-775FC16DB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21D6B9-AF6F-CE68-B76F-1F87EFD9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1E03-8D7E-42BA-BDEC-8EA198823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52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98105-F19E-8154-7FF7-4C231A5DB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F9A36-9CC7-979D-0467-47716AEAE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7DD943-27A1-9FBE-E736-082FF407D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5FFA63-060B-0311-0200-30AC992CC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9E34-9602-42D2-BA42-C2FA0079485C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D0DCD7-7BE1-A635-2A23-32D3124B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3B1C1C-624F-9DC0-0F4E-D50484DD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1E03-8D7E-42BA-BDEC-8EA198823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90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1A0C9-F4AA-7EA1-1F3E-F1D83A15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D2A3D7-FB1B-FD76-907B-9D022098D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E910C9-D18C-60E3-886D-9E80E50E5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15B35A-EDBD-42F6-BBC3-E16AB4045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DB3BF0-5432-A58A-D813-0AAC5E547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6D0BEB-5EB7-C7B3-48B0-838C92690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9E34-9602-42D2-BA42-C2FA0079485C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9FCCEB-2BCF-44CC-9ADD-AC81A6BA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DDD520-3CD6-4842-02D2-56A6CE7E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1E03-8D7E-42BA-BDEC-8EA198823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32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DA0C4-1AFF-18E2-6BE7-FE061B21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D9C42C-96FF-E9C1-9422-B8647F42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9E34-9602-42D2-BA42-C2FA0079485C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EA47FE-BA22-40BB-6D5E-94F83EEF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7E28D4-630B-1EA4-85AE-FE8ED9D0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1E03-8D7E-42BA-BDEC-8EA198823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5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3FD18B-4871-37C1-A311-715BFC97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9E34-9602-42D2-BA42-C2FA0079485C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3A62A3-8958-F685-1849-E7C8BEBAF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11ECE-9D3F-A71F-88EA-0623EBACD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1E03-8D7E-42BA-BDEC-8EA198823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59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87177-5165-99BB-878E-569713AC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AD2249-AF2D-F12D-9340-164B358BD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057EA8-C295-BDA7-17E4-5AF191235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692203-404C-81FE-96E0-674FAA85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9E34-9602-42D2-BA42-C2FA0079485C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391AFF-524D-BA0D-131D-9AF951EF1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F09D0-B7A1-B259-5AE6-48DD3603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1E03-8D7E-42BA-BDEC-8EA198823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7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05929-091E-6576-90B6-9087F9C4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2FFE3E-5144-8864-BE76-B40EA2A82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8F492E-31F1-274F-DF45-8DC00E528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4A6F8D-9329-4369-280C-05F7ED3B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9E34-9602-42D2-BA42-C2FA0079485C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188554-A142-9E3E-C7A9-BD9C7CA3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FACB67-E845-4E8F-DCDB-C4C3DAEB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1E03-8D7E-42BA-BDEC-8EA198823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7744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9359E34-9602-42D2-BA42-C2FA0079485C}" type="datetime1">
              <a:rPr lang="ko-KR" altLang="en-US"/>
              <a:pPr lvl="0">
                <a:defRPr/>
              </a:pPr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28E71E03-8D7E-42BA-BDEC-8EA19882310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83119" y="1752642"/>
            <a:ext cx="80257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Does the data splitting strategy matter?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47468" y="5606611"/>
            <a:ext cx="2520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DA/ML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김민서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824160" y="989779"/>
            <a:ext cx="8543678" cy="2756832"/>
          </a:xfrm>
          <a:prstGeom prst="rect">
            <a:avLst/>
          </a:prstGeom>
          <a:noFill/>
          <a:ln w="603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897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BE130A-0193-85B9-CE63-B5902A222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452456"/>
            <a:ext cx="10905066" cy="3953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87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2293AC-920C-9F44-FD32-F957053B9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709568"/>
            <a:ext cx="11049000" cy="57435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B670691-AA20-B7C5-C5ED-4E5705683180}"/>
              </a:ext>
            </a:extLst>
          </p:cNvPr>
          <p:cNvSpPr/>
          <p:nvPr/>
        </p:nvSpPr>
        <p:spPr>
          <a:xfrm>
            <a:off x="1241571" y="5478011"/>
            <a:ext cx="9538282" cy="478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D7F332-76F5-B0B6-A896-1C8A9F4E142F}"/>
              </a:ext>
            </a:extLst>
          </p:cNvPr>
          <p:cNvSpPr/>
          <p:nvPr/>
        </p:nvSpPr>
        <p:spPr>
          <a:xfrm>
            <a:off x="1241571" y="4997829"/>
            <a:ext cx="9538282" cy="22153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28C110-F2C1-9D96-BAD2-425857B7EE31}"/>
              </a:ext>
            </a:extLst>
          </p:cNvPr>
          <p:cNvSpPr/>
          <p:nvPr/>
        </p:nvSpPr>
        <p:spPr>
          <a:xfrm>
            <a:off x="1241571" y="4253218"/>
            <a:ext cx="9538282" cy="25805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397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53B769-77AE-488E-AB5A-B1529EA753AF}"/>
              </a:ext>
            </a:extLst>
          </p:cNvPr>
          <p:cNvSpPr/>
          <p:nvPr/>
        </p:nvSpPr>
        <p:spPr>
          <a:xfrm>
            <a:off x="1824161" y="1748148"/>
            <a:ext cx="8543678" cy="2756832"/>
          </a:xfrm>
          <a:prstGeom prst="rect">
            <a:avLst/>
          </a:prstGeom>
          <a:noFill/>
          <a:ln w="603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CF9F28-0874-0F3C-04CE-F50173C9CBE0}"/>
              </a:ext>
            </a:extLst>
          </p:cNvPr>
          <p:cNvSpPr txBox="1"/>
          <p:nvPr/>
        </p:nvSpPr>
        <p:spPr>
          <a:xfrm>
            <a:off x="2061654" y="2813447"/>
            <a:ext cx="854367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Does the data splitting strategy matter?</a:t>
            </a:r>
          </a:p>
        </p:txBody>
      </p:sp>
    </p:spTree>
    <p:extLst>
      <p:ext uri="{BB962C8B-B14F-4D97-AF65-F5344CB8AC3E}">
        <p14:creationId xmlns:p14="http://schemas.microsoft.com/office/powerpoint/2010/main" val="788701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6DFFD4-B466-0F44-C19B-5D5ACA39A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70" y="2213644"/>
            <a:ext cx="3171544" cy="34364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2BD83B-3A0B-9FFB-BCD5-E453D3B30145}"/>
              </a:ext>
            </a:extLst>
          </p:cNvPr>
          <p:cNvSpPr txBox="1"/>
          <p:nvPr/>
        </p:nvSpPr>
        <p:spPr>
          <a:xfrm>
            <a:off x="1828800" y="228147"/>
            <a:ext cx="7767687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</a:rPr>
              <a:t>Experimentation: Data Split Strategy</a:t>
            </a:r>
            <a:endParaRPr lang="ko-KR" alt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E493B-7159-1B80-9695-356B23EFEA65}"/>
              </a:ext>
            </a:extLst>
          </p:cNvPr>
          <p:cNvSpPr txBox="1"/>
          <p:nvPr/>
        </p:nvSpPr>
        <p:spPr>
          <a:xfrm>
            <a:off x="1414323" y="1458782"/>
            <a:ext cx="3307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"/>
              </a:rPr>
              <a:t>Leave one last item/basket</a:t>
            </a:r>
            <a:endParaRPr lang="ko-KR" altLang="en-US" dirty="0">
              <a:latin typeface="나눔바른고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F99774-8F4E-69D9-84E4-C77DC3CB28F2}"/>
              </a:ext>
            </a:extLst>
          </p:cNvPr>
          <p:cNvSpPr txBox="1"/>
          <p:nvPr/>
        </p:nvSpPr>
        <p:spPr>
          <a:xfrm>
            <a:off x="6005239" y="1474750"/>
            <a:ext cx="3307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"/>
              </a:rPr>
              <a:t>Global temporal split</a:t>
            </a:r>
            <a:endParaRPr lang="ko-KR" altLang="en-US" dirty="0">
              <a:latin typeface="나눔바른고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E9755C-9487-4C9D-CE26-CAADF3F95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239" y="2213644"/>
            <a:ext cx="5436722" cy="291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76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6DFFD4-B466-0F44-C19B-5D5ACA39A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70" y="1671717"/>
            <a:ext cx="3303769" cy="3579741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9C578F-B2F5-0F19-CEF3-56C732134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766" y="926904"/>
            <a:ext cx="3389663" cy="52187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7D829A-7DD0-E110-2CF7-4A76605CF143}"/>
                  </a:ext>
                </a:extLst>
              </p:cNvPr>
              <p:cNvSpPr txBox="1"/>
              <p:nvPr/>
            </p:nvSpPr>
            <p:spPr>
              <a:xfrm>
                <a:off x="5217397" y="2705276"/>
                <a:ext cx="753411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540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7D829A-7DD0-E110-2CF7-4A76605CF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397" y="2705276"/>
                <a:ext cx="753411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349997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4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28950" y="1724025"/>
            <a:ext cx="6134100" cy="3409950"/>
          </a:xfrm>
          <a:prstGeom prst="rect">
            <a:avLst/>
          </a:prstGeom>
        </p:spPr>
      </p:pic>
      <p:sp>
        <p:nvSpPr>
          <p:cNvPr id="3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rgbClr val="4472c4">
              <a:alpha val="298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rgbClr val="4472c4">
              <a:alpha val="298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rgbClr val="ffc000">
              <a:alpha val="298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rgbClr val="ffc000">
              <a:alpha val="298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square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Isosceles Tri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rgbClr val="4472c4">
              <a:alpha val="298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Isosceles Tri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rgbClr val="4472c4">
              <a:alpha val="298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Isosceles Tri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3467" y="2052235"/>
            <a:ext cx="10905066" cy="2753528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857AD8-03AC-A62F-EA04-CB3D8B34C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5136"/>
            <a:ext cx="12192000" cy="464772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39EED42-E2E2-A2C3-0B2D-6203F03A5395}"/>
              </a:ext>
            </a:extLst>
          </p:cNvPr>
          <p:cNvSpPr/>
          <p:nvPr/>
        </p:nvSpPr>
        <p:spPr>
          <a:xfrm>
            <a:off x="6212264" y="2978870"/>
            <a:ext cx="1913641" cy="1979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F7CAA1-108D-DF04-9FF7-1D584EC2652E}"/>
              </a:ext>
            </a:extLst>
          </p:cNvPr>
          <p:cNvSpPr/>
          <p:nvPr/>
        </p:nvSpPr>
        <p:spPr>
          <a:xfrm>
            <a:off x="6212264" y="5458832"/>
            <a:ext cx="1913641" cy="1979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52491E-F8D4-3328-5961-F32B60D2E13F}"/>
              </a:ext>
            </a:extLst>
          </p:cNvPr>
          <p:cNvSpPr/>
          <p:nvPr/>
        </p:nvSpPr>
        <p:spPr>
          <a:xfrm>
            <a:off x="1079600" y="5458831"/>
            <a:ext cx="1913641" cy="1979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856CF7-ED90-2918-2307-CF6E5F17B7D4}"/>
              </a:ext>
            </a:extLst>
          </p:cNvPr>
          <p:cNvSpPr/>
          <p:nvPr/>
        </p:nvSpPr>
        <p:spPr>
          <a:xfrm>
            <a:off x="1079600" y="3402423"/>
            <a:ext cx="1913641" cy="1979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1C0F50C-3248-4DAF-2B92-2AB56D0328B0}"/>
              </a:ext>
            </a:extLst>
          </p:cNvPr>
          <p:cNvSpPr/>
          <p:nvPr/>
        </p:nvSpPr>
        <p:spPr>
          <a:xfrm>
            <a:off x="9901101" y="2585974"/>
            <a:ext cx="1263016" cy="18239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C8A694-56E1-4A9F-59E8-466AE371BDF1}"/>
              </a:ext>
            </a:extLst>
          </p:cNvPr>
          <p:cNvSpPr/>
          <p:nvPr/>
        </p:nvSpPr>
        <p:spPr>
          <a:xfrm>
            <a:off x="9901101" y="5062124"/>
            <a:ext cx="1263016" cy="18239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E3689E4-9D04-325E-2DC3-7100FB32B7F2}"/>
              </a:ext>
            </a:extLst>
          </p:cNvPr>
          <p:cNvSpPr/>
          <p:nvPr/>
        </p:nvSpPr>
        <p:spPr>
          <a:xfrm>
            <a:off x="4751659" y="5266279"/>
            <a:ext cx="1263016" cy="18239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4D4919F-A53B-AB41-D84B-5640D169866E}"/>
              </a:ext>
            </a:extLst>
          </p:cNvPr>
          <p:cNvSpPr/>
          <p:nvPr/>
        </p:nvSpPr>
        <p:spPr>
          <a:xfrm>
            <a:off x="4748664" y="2986654"/>
            <a:ext cx="1263016" cy="18239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615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5D9F3D-1081-CEB8-A794-3821330B5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147" y="643467"/>
            <a:ext cx="8913705" cy="5571065"/>
          </a:xfrm>
          <a:prstGeom prst="rect">
            <a:avLst/>
          </a:prstGeom>
          <a:ln>
            <a:noFill/>
          </a:ln>
        </p:spPr>
      </p:pic>
      <p:sp>
        <p:nvSpPr>
          <p:cNvPr id="28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2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3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C9FD783-5A45-67A5-BBF3-AB36FD13D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79608"/>
            <a:ext cx="10905066" cy="3298782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1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2A1A7A5-E55A-B4CB-CFE1-38AD540E1E38}"/>
              </a:ext>
            </a:extLst>
          </p:cNvPr>
          <p:cNvSpPr/>
          <p:nvPr/>
        </p:nvSpPr>
        <p:spPr>
          <a:xfrm>
            <a:off x="1300294" y="2080471"/>
            <a:ext cx="1090568" cy="1567832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모델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A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7AC0DF7-831C-EA73-75E7-5F82A17CB9F0}"/>
              </a:ext>
            </a:extLst>
          </p:cNvPr>
          <p:cNvSpPr/>
          <p:nvPr/>
        </p:nvSpPr>
        <p:spPr>
          <a:xfrm>
            <a:off x="3298271" y="2080471"/>
            <a:ext cx="1090568" cy="1567832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모델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781FA8B-6C15-A95E-2056-C172FF83475E}"/>
              </a:ext>
            </a:extLst>
          </p:cNvPr>
          <p:cNvSpPr/>
          <p:nvPr/>
        </p:nvSpPr>
        <p:spPr>
          <a:xfrm>
            <a:off x="5296248" y="2080471"/>
            <a:ext cx="1090568" cy="1567832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모델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C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A11377-B39D-AD17-57F8-F7470AC9618B}"/>
              </a:ext>
            </a:extLst>
          </p:cNvPr>
          <p:cNvSpPr txBox="1"/>
          <p:nvPr/>
        </p:nvSpPr>
        <p:spPr>
          <a:xfrm>
            <a:off x="8290688" y="1596268"/>
            <a:ext cx="275997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/>
              </a:rPr>
              <a:t>Regression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/>
              </a:rPr>
              <a:t>RMSE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/>
              </a:rPr>
              <a:t>RAE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/>
              </a:rPr>
              <a:t>MSE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/>
              </a:rPr>
              <a:t>Classification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/>
              </a:rPr>
              <a:t>Accuracy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/>
              </a:rPr>
              <a:t>Recall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/>
              </a:rPr>
              <a:t>F1 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82BDC-D313-D8C3-90A0-8E0D81829B1F}"/>
              </a:ext>
            </a:extLst>
          </p:cNvPr>
          <p:cNvSpPr txBox="1"/>
          <p:nvPr/>
        </p:nvSpPr>
        <p:spPr>
          <a:xfrm>
            <a:off x="2651350" y="2676304"/>
            <a:ext cx="69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1C4858-A03C-F155-AE91-93A88DFF7AC0}"/>
              </a:ext>
            </a:extLst>
          </p:cNvPr>
          <p:cNvSpPr txBox="1"/>
          <p:nvPr/>
        </p:nvSpPr>
        <p:spPr>
          <a:xfrm>
            <a:off x="4650725" y="2676304"/>
            <a:ext cx="69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6590E8-E8FB-04E5-8A72-4F110B34410A}"/>
              </a:ext>
            </a:extLst>
          </p:cNvPr>
          <p:cNvSpPr txBox="1"/>
          <p:nvPr/>
        </p:nvSpPr>
        <p:spPr>
          <a:xfrm>
            <a:off x="1580211" y="1287202"/>
            <a:ext cx="4492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50000"/>
                  </a:schemeClr>
                </a:solidFill>
                <a:latin typeface="나눔바른고딕"/>
              </a:rPr>
              <a:t>Compare to each other!</a:t>
            </a:r>
            <a:endParaRPr lang="ko-KR" altLang="en-US" sz="3200" dirty="0">
              <a:solidFill>
                <a:schemeClr val="bg2">
                  <a:lumMod val="50000"/>
                </a:schemeClr>
              </a:solidFill>
              <a:latin typeface="나눔바른고딕"/>
            </a:endParaRPr>
          </a:p>
        </p:txBody>
      </p:sp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6B73E88D-7594-02AD-984C-B72E608DF67B}"/>
              </a:ext>
            </a:extLst>
          </p:cNvPr>
          <p:cNvSpPr/>
          <p:nvPr/>
        </p:nvSpPr>
        <p:spPr>
          <a:xfrm>
            <a:off x="6919302" y="2462277"/>
            <a:ext cx="838899" cy="797386"/>
          </a:xfrm>
          <a:prstGeom prst="mathPlu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23FD0E-F7A6-78B8-8398-2B927217B8B8}"/>
              </a:ext>
            </a:extLst>
          </p:cNvPr>
          <p:cNvSpPr txBox="1"/>
          <p:nvPr/>
        </p:nvSpPr>
        <p:spPr>
          <a:xfrm>
            <a:off x="1300294" y="4899679"/>
            <a:ext cx="3013726" cy="6463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</a:rPr>
              <a:t>∴ </a:t>
            </a:r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</a:rPr>
              <a:t>A</a:t>
            </a: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</a:rPr>
              <a:t>B</a:t>
            </a: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</a:rPr>
              <a:t>C</a:t>
            </a:r>
            <a:endParaRPr lang="ko-KR" alt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04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7FC926-CAC6-70DF-3B16-BA8929628B96}"/>
              </a:ext>
            </a:extLst>
          </p:cNvPr>
          <p:cNvSpPr txBox="1"/>
          <p:nvPr/>
        </p:nvSpPr>
        <p:spPr>
          <a:xfrm>
            <a:off x="1828799" y="554844"/>
            <a:ext cx="7642057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</a:rPr>
              <a:t>Confounding variable: Data Split </a:t>
            </a:r>
            <a:endParaRPr lang="ko-KR" alt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54DDFA0-9E57-19C2-DBBB-F22AA0657D5B}"/>
              </a:ext>
            </a:extLst>
          </p:cNvPr>
          <p:cNvSpPr/>
          <p:nvPr/>
        </p:nvSpPr>
        <p:spPr>
          <a:xfrm>
            <a:off x="1216404" y="2564794"/>
            <a:ext cx="1090568" cy="1567832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모델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A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C6E5640-89F0-D118-91EE-238B78BAB625}"/>
              </a:ext>
            </a:extLst>
          </p:cNvPr>
          <p:cNvSpPr/>
          <p:nvPr/>
        </p:nvSpPr>
        <p:spPr>
          <a:xfrm>
            <a:off x="3214381" y="2564794"/>
            <a:ext cx="1090568" cy="1567832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모델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3685FAC-E3F0-B153-4BC9-42F8CAED0034}"/>
              </a:ext>
            </a:extLst>
          </p:cNvPr>
          <p:cNvSpPr/>
          <p:nvPr/>
        </p:nvSpPr>
        <p:spPr>
          <a:xfrm>
            <a:off x="5212358" y="2564794"/>
            <a:ext cx="1090568" cy="1567832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모델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C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60643F-484D-FC6D-9803-FD3C50656062}"/>
              </a:ext>
            </a:extLst>
          </p:cNvPr>
          <p:cNvSpPr txBox="1"/>
          <p:nvPr/>
        </p:nvSpPr>
        <p:spPr>
          <a:xfrm>
            <a:off x="8206798" y="2080591"/>
            <a:ext cx="275997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/>
              </a:rPr>
              <a:t>Regression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/>
              </a:rPr>
              <a:t>RMSE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/>
              </a:rPr>
              <a:t>RAE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/>
              </a:rPr>
              <a:t>MSE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/>
              </a:rPr>
              <a:t>Classification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/>
              </a:rPr>
              <a:t>Accuracy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/>
              </a:rPr>
              <a:t>Recall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/>
              </a:rPr>
              <a:t>F1 score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EDC6B3-DBEB-9501-CE0C-958DF02525F2}"/>
              </a:ext>
            </a:extLst>
          </p:cNvPr>
          <p:cNvSpPr txBox="1"/>
          <p:nvPr/>
        </p:nvSpPr>
        <p:spPr>
          <a:xfrm>
            <a:off x="2567460" y="3160627"/>
            <a:ext cx="69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8286D0-5951-637C-F203-DBAB854E096D}"/>
              </a:ext>
            </a:extLst>
          </p:cNvPr>
          <p:cNvSpPr txBox="1"/>
          <p:nvPr/>
        </p:nvSpPr>
        <p:spPr>
          <a:xfrm>
            <a:off x="4566835" y="3160627"/>
            <a:ext cx="69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27" name="더하기 기호 26">
            <a:extLst>
              <a:ext uri="{FF2B5EF4-FFF2-40B4-BE49-F238E27FC236}">
                <a16:creationId xmlns:a16="http://schemas.microsoft.com/office/drawing/2014/main" id="{BC64E7B3-2C7E-ADF6-8479-1A2079C86FDE}"/>
              </a:ext>
            </a:extLst>
          </p:cNvPr>
          <p:cNvSpPr/>
          <p:nvPr/>
        </p:nvSpPr>
        <p:spPr>
          <a:xfrm>
            <a:off x="6835412" y="2946600"/>
            <a:ext cx="838899" cy="797386"/>
          </a:xfrm>
          <a:prstGeom prst="mathPlu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번개 1">
            <a:extLst>
              <a:ext uri="{FF2B5EF4-FFF2-40B4-BE49-F238E27FC236}">
                <a16:creationId xmlns:a16="http://schemas.microsoft.com/office/drawing/2014/main" id="{13F1CE3E-F0D6-042F-BE1C-E2BA552CB21B}"/>
              </a:ext>
            </a:extLst>
          </p:cNvPr>
          <p:cNvSpPr/>
          <p:nvPr/>
        </p:nvSpPr>
        <p:spPr>
          <a:xfrm>
            <a:off x="-5217954" y="-50313"/>
            <a:ext cx="10430312" cy="2266015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75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0.50026 0.33032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13" y="1650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B3C0A1-DE85-7AE7-A072-9124EF9FF440}"/>
              </a:ext>
            </a:extLst>
          </p:cNvPr>
          <p:cNvSpPr txBox="1"/>
          <p:nvPr/>
        </p:nvSpPr>
        <p:spPr>
          <a:xfrm>
            <a:off x="1828799" y="554844"/>
            <a:ext cx="7642057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</a:rPr>
              <a:t>Data Splitting Strategy</a:t>
            </a:r>
            <a:endParaRPr lang="ko-KR" alt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BBE419-4B1A-B4E0-E701-8BE0D28ADA17}"/>
              </a:ext>
            </a:extLst>
          </p:cNvPr>
          <p:cNvSpPr txBox="1"/>
          <p:nvPr/>
        </p:nvSpPr>
        <p:spPr>
          <a:xfrm>
            <a:off x="1272619" y="1567832"/>
            <a:ext cx="83804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800" dirty="0">
                <a:latin typeface="나눔바른고딕"/>
              </a:rPr>
              <a:t>Leave One Last</a:t>
            </a:r>
          </a:p>
          <a:p>
            <a:r>
              <a:rPr lang="en-US" altLang="ko-KR" sz="2800" dirty="0">
                <a:latin typeface="나눔바른고딕"/>
              </a:rPr>
              <a:t>	-</a:t>
            </a:r>
            <a:r>
              <a:rPr lang="ko-KR" altLang="en-US" sz="2800" dirty="0">
                <a:latin typeface="나눔바른고딕"/>
              </a:rPr>
              <a:t> </a:t>
            </a:r>
            <a:r>
              <a:rPr lang="en-US" altLang="ko-KR" sz="2800" dirty="0">
                <a:latin typeface="나눔바른고딕"/>
              </a:rPr>
              <a:t>Leave One Last Item</a:t>
            </a:r>
          </a:p>
          <a:p>
            <a:r>
              <a:rPr lang="en-US" altLang="ko-KR" sz="2800" dirty="0">
                <a:latin typeface="나눔바른고딕"/>
              </a:rPr>
              <a:t>	- Leave One Last Basket/Session</a:t>
            </a:r>
          </a:p>
          <a:p>
            <a:endParaRPr lang="en-US" altLang="ko-KR" sz="2800" dirty="0">
              <a:latin typeface="나눔바른고딕"/>
            </a:endParaRPr>
          </a:p>
          <a:p>
            <a:r>
              <a:rPr lang="en-US" altLang="ko-KR" sz="2800" dirty="0">
                <a:latin typeface="나눔바른고딕"/>
              </a:rPr>
              <a:t>2. Temporal User/Global Split</a:t>
            </a:r>
          </a:p>
          <a:p>
            <a:endParaRPr lang="en-US" altLang="ko-KR" sz="2800" dirty="0">
              <a:latin typeface="나눔바른고딕"/>
            </a:endParaRPr>
          </a:p>
          <a:p>
            <a:r>
              <a:rPr lang="en-US" altLang="ko-KR" sz="2800" dirty="0">
                <a:latin typeface="나눔바른고딕"/>
              </a:rPr>
              <a:t>3. Random Split</a:t>
            </a:r>
          </a:p>
          <a:p>
            <a:endParaRPr lang="en-US" altLang="ko-KR" sz="2800" dirty="0">
              <a:latin typeface="나눔바른고딕"/>
            </a:endParaRPr>
          </a:p>
          <a:p>
            <a:r>
              <a:rPr lang="en-US" altLang="ko-KR" sz="2800" dirty="0">
                <a:latin typeface="나눔바른고딕"/>
              </a:rPr>
              <a:t>4. User Split</a:t>
            </a:r>
          </a:p>
        </p:txBody>
      </p:sp>
    </p:spTree>
    <p:extLst>
      <p:ext uri="{BB962C8B-B14F-4D97-AF65-F5344CB8AC3E}">
        <p14:creationId xmlns:p14="http://schemas.microsoft.com/office/powerpoint/2010/main" val="86267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89FD10-C40F-E50C-C70B-35566B275257}"/>
              </a:ext>
            </a:extLst>
          </p:cNvPr>
          <p:cNvSpPr txBox="1"/>
          <p:nvPr/>
        </p:nvSpPr>
        <p:spPr>
          <a:xfrm>
            <a:off x="1828799" y="554844"/>
            <a:ext cx="7642057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</a:rPr>
              <a:t>Leave One Last Strategy</a:t>
            </a:r>
            <a:endParaRPr lang="ko-KR" alt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6C5D6F4-702E-65DD-7267-BF14AD76B04D}"/>
              </a:ext>
            </a:extLst>
          </p:cNvPr>
          <p:cNvSpPr/>
          <p:nvPr/>
        </p:nvSpPr>
        <p:spPr>
          <a:xfrm>
            <a:off x="2223341" y="2027048"/>
            <a:ext cx="522886" cy="52249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4F74855-0924-CDBD-7210-5107F160DD39}"/>
              </a:ext>
            </a:extLst>
          </p:cNvPr>
          <p:cNvSpPr/>
          <p:nvPr/>
        </p:nvSpPr>
        <p:spPr>
          <a:xfrm>
            <a:off x="2223341" y="2696526"/>
            <a:ext cx="522886" cy="52249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CCFE89A-9178-789F-5DA1-34B533F1BE20}"/>
              </a:ext>
            </a:extLst>
          </p:cNvPr>
          <p:cNvSpPr/>
          <p:nvPr/>
        </p:nvSpPr>
        <p:spPr>
          <a:xfrm>
            <a:off x="2223341" y="3363170"/>
            <a:ext cx="522886" cy="52249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93E2307-E97D-C1D8-6E83-8EED62305505}"/>
              </a:ext>
            </a:extLst>
          </p:cNvPr>
          <p:cNvSpPr/>
          <p:nvPr/>
        </p:nvSpPr>
        <p:spPr>
          <a:xfrm>
            <a:off x="2223341" y="4029814"/>
            <a:ext cx="522886" cy="522497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7F8E3CA-99D2-F8C6-7042-2CA16526DED5}"/>
              </a:ext>
            </a:extLst>
          </p:cNvPr>
          <p:cNvSpPr/>
          <p:nvPr/>
        </p:nvSpPr>
        <p:spPr>
          <a:xfrm>
            <a:off x="2223341" y="4696458"/>
            <a:ext cx="522886" cy="5224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B016153-12FC-F990-A2CE-7D3CD983896A}"/>
              </a:ext>
            </a:extLst>
          </p:cNvPr>
          <p:cNvCxnSpPr/>
          <p:nvPr/>
        </p:nvCxnSpPr>
        <p:spPr>
          <a:xfrm>
            <a:off x="1655657" y="2027048"/>
            <a:ext cx="0" cy="3103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663807-B01D-A3F6-8E55-CDE9D0302C65}"/>
              </a:ext>
            </a:extLst>
          </p:cNvPr>
          <p:cNvSpPr txBox="1"/>
          <p:nvPr/>
        </p:nvSpPr>
        <p:spPr>
          <a:xfrm>
            <a:off x="1828799" y="1477179"/>
            <a:ext cx="917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"/>
              </a:rPr>
              <a:t>user</a:t>
            </a:r>
            <a:endParaRPr lang="ko-KR" altLang="en-US" dirty="0">
              <a:latin typeface="나눔바른고딕"/>
            </a:endParaRPr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31E45C99-ACA6-3966-2FF0-8816CC7DCAEF}"/>
              </a:ext>
            </a:extLst>
          </p:cNvPr>
          <p:cNvSpPr/>
          <p:nvPr/>
        </p:nvSpPr>
        <p:spPr>
          <a:xfrm>
            <a:off x="2838506" y="2222158"/>
            <a:ext cx="369097" cy="1457521"/>
          </a:xfrm>
          <a:prstGeom prst="rightBrace">
            <a:avLst>
              <a:gd name="adj1" fmla="val 8333"/>
              <a:gd name="adj2" fmla="val 488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D66327-BEB6-8AC7-DF81-69DB6C3D0E34}"/>
              </a:ext>
            </a:extLst>
          </p:cNvPr>
          <p:cNvSpPr txBox="1"/>
          <p:nvPr/>
        </p:nvSpPr>
        <p:spPr>
          <a:xfrm>
            <a:off x="3256557" y="2712179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"/>
              </a:rPr>
              <a:t>training</a:t>
            </a:r>
            <a:endParaRPr lang="ko-KR" altLang="en-US" dirty="0">
              <a:latin typeface="나눔바른고딕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10E5A0-046C-07D0-1B5A-FF6B0D297DF8}"/>
              </a:ext>
            </a:extLst>
          </p:cNvPr>
          <p:cNvSpPr txBox="1"/>
          <p:nvPr/>
        </p:nvSpPr>
        <p:spPr>
          <a:xfrm>
            <a:off x="2880450" y="4082618"/>
            <a:ext cx="1319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"/>
              </a:rPr>
              <a:t>validation</a:t>
            </a:r>
            <a:endParaRPr lang="ko-KR" altLang="en-US" dirty="0">
              <a:latin typeface="나눔바른고딕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A43DB6-B647-B1B9-C658-20976A5C1DEC}"/>
              </a:ext>
            </a:extLst>
          </p:cNvPr>
          <p:cNvSpPr txBox="1"/>
          <p:nvPr/>
        </p:nvSpPr>
        <p:spPr>
          <a:xfrm>
            <a:off x="2880450" y="4792185"/>
            <a:ext cx="1319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"/>
              </a:rPr>
              <a:t>testing</a:t>
            </a:r>
            <a:endParaRPr lang="ko-KR" altLang="en-US" dirty="0">
              <a:latin typeface="나눔바른고딕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96B1F1-FD10-E4B0-8386-3DA6CFE3D00B}"/>
              </a:ext>
            </a:extLst>
          </p:cNvPr>
          <p:cNvSpPr txBox="1"/>
          <p:nvPr/>
        </p:nvSpPr>
        <p:spPr>
          <a:xfrm>
            <a:off x="903537" y="4762506"/>
            <a:ext cx="1319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"/>
              </a:rPr>
              <a:t>Time</a:t>
            </a:r>
            <a:endParaRPr lang="ko-KR" altLang="en-US" dirty="0">
              <a:latin typeface="나눔바른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BA092-DAB8-5ED0-4E80-D0BE0C13B36F}"/>
              </a:ext>
            </a:extLst>
          </p:cNvPr>
          <p:cNvSpPr txBox="1"/>
          <p:nvPr/>
        </p:nvSpPr>
        <p:spPr>
          <a:xfrm>
            <a:off x="5637402" y="1702965"/>
            <a:ext cx="44768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나눔바른고딕" panose="020B0603020101020101"/>
              </a:rPr>
              <a:t>Leave One Last Item/basket/session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ea typeface="나눔바른고딕" panose="020B0603020101020101"/>
              </a:rPr>
              <a:t>Arrange</a:t>
            </a:r>
            <a:r>
              <a:rPr lang="ko-KR" altLang="en-US" dirty="0">
                <a:ea typeface="나눔바른고딕" panose="020B0603020101020101"/>
              </a:rPr>
              <a:t> </a:t>
            </a:r>
            <a:r>
              <a:rPr lang="en-US" altLang="ko-KR" dirty="0">
                <a:ea typeface="나눔바른고딕" panose="020B0603020101020101"/>
              </a:rPr>
              <a:t>items</a:t>
            </a:r>
            <a:r>
              <a:rPr lang="ko-KR" altLang="en-US" dirty="0">
                <a:ea typeface="나눔바른고딕" panose="020B0603020101020101"/>
              </a:rPr>
              <a:t> </a:t>
            </a:r>
            <a:r>
              <a:rPr lang="en-US" altLang="ko-KR" dirty="0">
                <a:ea typeface="나눔바른고딕" panose="020B0603020101020101"/>
              </a:rPr>
              <a:t>in</a:t>
            </a:r>
            <a:r>
              <a:rPr lang="ko-KR" altLang="en-US" dirty="0">
                <a:ea typeface="나눔바른고딕" panose="020B0603020101020101"/>
              </a:rPr>
              <a:t> </a:t>
            </a:r>
            <a:r>
              <a:rPr lang="en-US" altLang="ko-KR" dirty="0">
                <a:ea typeface="나눔바른고딕" panose="020B0603020101020101"/>
              </a:rPr>
              <a:t>temporal</a:t>
            </a:r>
            <a:r>
              <a:rPr lang="ko-KR" altLang="en-US" dirty="0">
                <a:ea typeface="나눔바른고딕" panose="020B0603020101020101"/>
              </a:rPr>
              <a:t> </a:t>
            </a:r>
            <a:r>
              <a:rPr lang="en-US" altLang="ko-KR" dirty="0">
                <a:ea typeface="나눔바른고딕" panose="020B0603020101020101"/>
              </a:rPr>
              <a:t>order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ea typeface="나눔바른고딕" panose="020B0603020101020101"/>
              </a:rPr>
              <a:t>Testing set: last interaction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ea typeface="나눔바른고딕" panose="020B0603020101020101"/>
              </a:rPr>
              <a:t>Validation set: (last – 1) interaction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ea typeface="나눔바른고딕" panose="020B0603020101020101"/>
              </a:rPr>
              <a:t>Training set: remaining interaction</a:t>
            </a:r>
          </a:p>
          <a:p>
            <a:pPr marL="285750" indent="-285750">
              <a:buFontTx/>
              <a:buChar char="-"/>
            </a:pPr>
            <a:endParaRPr lang="en-US" altLang="ko-KR" dirty="0">
              <a:ea typeface="나눔바른고딕" panose="020B0603020101020101"/>
            </a:endParaRPr>
          </a:p>
          <a:p>
            <a:r>
              <a:rPr lang="en-US" altLang="ko-KR" dirty="0">
                <a:ea typeface="나눔바른고딕" panose="020B0603020101020101"/>
              </a:rPr>
              <a:t>Advantage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ea typeface="나눔바른고딕" panose="020B0603020101020101"/>
              </a:rPr>
              <a:t>Training set</a:t>
            </a:r>
            <a:r>
              <a:rPr lang="ko-KR" altLang="en-US" dirty="0">
                <a:ea typeface="나눔바른고딕" panose="020B0603020101020101"/>
              </a:rPr>
              <a:t>이 최대가 된다</a:t>
            </a:r>
            <a:r>
              <a:rPr lang="en-US" altLang="ko-KR" dirty="0">
                <a:ea typeface="나눔바른고딕" panose="020B0603020101020101"/>
              </a:rPr>
              <a:t>.</a:t>
            </a:r>
          </a:p>
          <a:p>
            <a:endParaRPr lang="en-US" altLang="ko-KR" dirty="0">
              <a:ea typeface="나눔바른고딕" panose="020B0603020101020101"/>
            </a:endParaRPr>
          </a:p>
          <a:p>
            <a:r>
              <a:rPr lang="en-US" altLang="ko-KR" dirty="0">
                <a:ea typeface="나눔바른고딕" panose="020B0603020101020101"/>
              </a:rPr>
              <a:t>Weakness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ea typeface="나눔바른고딕" panose="020B0603020101020101"/>
              </a:rPr>
              <a:t>Test set</a:t>
            </a:r>
            <a:r>
              <a:rPr lang="ko-KR" altLang="en-US" dirty="0">
                <a:ea typeface="나눔바른고딕" panose="020B0603020101020101"/>
              </a:rPr>
              <a:t>이 적다</a:t>
            </a:r>
            <a:r>
              <a:rPr lang="en-US" altLang="ko-KR" dirty="0">
                <a:ea typeface="나눔바른고딕" panose="020B0603020101020101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ea typeface="나눔바른고딕" panose="020B0603020101020101"/>
              </a:rPr>
              <a:t>Future Data Leakage problem</a:t>
            </a:r>
          </a:p>
        </p:txBody>
      </p:sp>
    </p:spTree>
    <p:extLst>
      <p:ext uri="{BB962C8B-B14F-4D97-AF65-F5344CB8AC3E}">
        <p14:creationId xmlns:p14="http://schemas.microsoft.com/office/powerpoint/2010/main" val="385886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7E2745D-F81A-89EF-70E5-8EEC771C8A07}"/>
              </a:ext>
            </a:extLst>
          </p:cNvPr>
          <p:cNvSpPr/>
          <p:nvPr/>
        </p:nvSpPr>
        <p:spPr>
          <a:xfrm>
            <a:off x="2364478" y="1356941"/>
            <a:ext cx="522886" cy="52249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9911C37-5543-23F4-B0DE-BBA8C51921E5}"/>
              </a:ext>
            </a:extLst>
          </p:cNvPr>
          <p:cNvSpPr/>
          <p:nvPr/>
        </p:nvSpPr>
        <p:spPr>
          <a:xfrm>
            <a:off x="2364478" y="2032031"/>
            <a:ext cx="522886" cy="52249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9584BE8-8435-0593-3D88-AFB99AEBCBFE}"/>
              </a:ext>
            </a:extLst>
          </p:cNvPr>
          <p:cNvSpPr/>
          <p:nvPr/>
        </p:nvSpPr>
        <p:spPr>
          <a:xfrm>
            <a:off x="2364478" y="2698675"/>
            <a:ext cx="522886" cy="52249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01DC722-610B-2263-6349-D562FA681DBD}"/>
              </a:ext>
            </a:extLst>
          </p:cNvPr>
          <p:cNvSpPr/>
          <p:nvPr/>
        </p:nvSpPr>
        <p:spPr>
          <a:xfrm>
            <a:off x="2366333" y="4707263"/>
            <a:ext cx="522886" cy="522497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773867B-0EA5-4942-1B2E-6BC7761E7189}"/>
              </a:ext>
            </a:extLst>
          </p:cNvPr>
          <p:cNvSpPr/>
          <p:nvPr/>
        </p:nvSpPr>
        <p:spPr>
          <a:xfrm>
            <a:off x="2364478" y="5373907"/>
            <a:ext cx="522886" cy="5224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B5CDF98-7A2D-CBEE-643B-72DF8C65F8DE}"/>
              </a:ext>
            </a:extLst>
          </p:cNvPr>
          <p:cNvCxnSpPr>
            <a:cxnSpLocks/>
          </p:cNvCxnSpPr>
          <p:nvPr/>
        </p:nvCxnSpPr>
        <p:spPr>
          <a:xfrm>
            <a:off x="1796794" y="1362553"/>
            <a:ext cx="0" cy="51967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8510385-23FE-2D4A-E55E-1C408FF3CB74}"/>
              </a:ext>
            </a:extLst>
          </p:cNvPr>
          <p:cNvSpPr txBox="1"/>
          <p:nvPr/>
        </p:nvSpPr>
        <p:spPr>
          <a:xfrm>
            <a:off x="1792544" y="896180"/>
            <a:ext cx="2189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"/>
              </a:rPr>
              <a:t>User or Global</a:t>
            </a:r>
            <a:endParaRPr lang="ko-KR" altLang="en-US" dirty="0">
              <a:latin typeface="나눔바른고딕"/>
            </a:endParaRPr>
          </a:p>
        </p:txBody>
      </p:sp>
      <p:sp>
        <p:nvSpPr>
          <p:cNvPr id="27" name="오른쪽 중괄호 26">
            <a:extLst>
              <a:ext uri="{FF2B5EF4-FFF2-40B4-BE49-F238E27FC236}">
                <a16:creationId xmlns:a16="http://schemas.microsoft.com/office/drawing/2014/main" id="{790F85B3-7917-0549-E962-969D9A0E1C6E}"/>
              </a:ext>
            </a:extLst>
          </p:cNvPr>
          <p:cNvSpPr/>
          <p:nvPr/>
        </p:nvSpPr>
        <p:spPr>
          <a:xfrm>
            <a:off x="2979643" y="1557663"/>
            <a:ext cx="369097" cy="2114172"/>
          </a:xfrm>
          <a:prstGeom prst="rightBrace">
            <a:avLst>
              <a:gd name="adj1" fmla="val 8333"/>
              <a:gd name="adj2" fmla="val 488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438AF1-FBCE-9465-D04D-94358B8D2E5E}"/>
              </a:ext>
            </a:extLst>
          </p:cNvPr>
          <p:cNvSpPr txBox="1"/>
          <p:nvPr/>
        </p:nvSpPr>
        <p:spPr>
          <a:xfrm>
            <a:off x="3410684" y="2364395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"/>
              </a:rPr>
              <a:t>training</a:t>
            </a:r>
            <a:endParaRPr lang="ko-KR" altLang="en-US" dirty="0">
              <a:latin typeface="나눔바른고딕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A63DDB-21E6-D7D4-6C28-237B8B1AE80E}"/>
              </a:ext>
            </a:extLst>
          </p:cNvPr>
          <p:cNvSpPr txBox="1"/>
          <p:nvPr/>
        </p:nvSpPr>
        <p:spPr>
          <a:xfrm>
            <a:off x="3116598" y="4404289"/>
            <a:ext cx="1319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"/>
              </a:rPr>
              <a:t>validation</a:t>
            </a:r>
            <a:endParaRPr lang="ko-KR" altLang="en-US" dirty="0">
              <a:latin typeface="나눔바른고딕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75F0E6-8203-1C2A-46DD-EEFB4C0423D1}"/>
              </a:ext>
            </a:extLst>
          </p:cNvPr>
          <p:cNvSpPr txBox="1"/>
          <p:nvPr/>
        </p:nvSpPr>
        <p:spPr>
          <a:xfrm>
            <a:off x="3116599" y="5758756"/>
            <a:ext cx="1319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"/>
              </a:rPr>
              <a:t>testing</a:t>
            </a:r>
            <a:endParaRPr lang="ko-KR" altLang="en-US" dirty="0">
              <a:latin typeface="나눔바른고딕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15A4B6-2B68-F114-0DF8-70832B87564C}"/>
              </a:ext>
            </a:extLst>
          </p:cNvPr>
          <p:cNvSpPr txBox="1"/>
          <p:nvPr/>
        </p:nvSpPr>
        <p:spPr>
          <a:xfrm>
            <a:off x="899117" y="6002958"/>
            <a:ext cx="1319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"/>
              </a:rPr>
              <a:t>Time</a:t>
            </a:r>
            <a:endParaRPr lang="ko-KR" altLang="en-US" dirty="0">
              <a:latin typeface="나눔바른고딕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3E26A2-76C9-5885-818B-2D174352E7F4}"/>
              </a:ext>
            </a:extLst>
          </p:cNvPr>
          <p:cNvSpPr txBox="1"/>
          <p:nvPr/>
        </p:nvSpPr>
        <p:spPr>
          <a:xfrm>
            <a:off x="1828800" y="228147"/>
            <a:ext cx="7642057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</a:rPr>
              <a:t>Temporal Split Strategy</a:t>
            </a:r>
            <a:endParaRPr lang="ko-KR" alt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79FB7DC-03E4-8774-F239-24105AD3F0BB}"/>
              </a:ext>
            </a:extLst>
          </p:cNvPr>
          <p:cNvSpPr/>
          <p:nvPr/>
        </p:nvSpPr>
        <p:spPr>
          <a:xfrm>
            <a:off x="2364478" y="3366371"/>
            <a:ext cx="522886" cy="52249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1EB499F-A4EE-D7E3-BE8B-CF97E8CFA98C}"/>
              </a:ext>
            </a:extLst>
          </p:cNvPr>
          <p:cNvSpPr/>
          <p:nvPr/>
        </p:nvSpPr>
        <p:spPr>
          <a:xfrm>
            <a:off x="2364478" y="4036817"/>
            <a:ext cx="522886" cy="522497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1012402-B38B-854D-4409-F17F7B5B7198}"/>
              </a:ext>
            </a:extLst>
          </p:cNvPr>
          <p:cNvSpPr/>
          <p:nvPr/>
        </p:nvSpPr>
        <p:spPr>
          <a:xfrm>
            <a:off x="2364478" y="6036828"/>
            <a:ext cx="522886" cy="5224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3E41EA-34AE-8D43-DA9D-E3E7084D271C}"/>
              </a:ext>
            </a:extLst>
          </p:cNvPr>
          <p:cNvSpPr txBox="1"/>
          <p:nvPr/>
        </p:nvSpPr>
        <p:spPr>
          <a:xfrm>
            <a:off x="5621575" y="1029504"/>
            <a:ext cx="447681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나눔바른고딕" panose="020B0603020101020101"/>
              </a:rPr>
              <a:t>Temporal User Split 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ea typeface="나눔바른고딕" panose="020B0603020101020101"/>
              </a:rPr>
              <a:t>Arrange</a:t>
            </a:r>
            <a:r>
              <a:rPr lang="ko-KR" altLang="en-US" dirty="0">
                <a:ea typeface="나눔바른고딕" panose="020B0603020101020101"/>
              </a:rPr>
              <a:t> </a:t>
            </a:r>
            <a:r>
              <a:rPr lang="en-US" altLang="ko-KR" dirty="0">
                <a:ea typeface="나눔바른고딕" panose="020B0603020101020101"/>
              </a:rPr>
              <a:t>items</a:t>
            </a:r>
            <a:r>
              <a:rPr lang="ko-KR" altLang="en-US" dirty="0">
                <a:ea typeface="나눔바른고딕" panose="020B0603020101020101"/>
              </a:rPr>
              <a:t> </a:t>
            </a:r>
            <a:r>
              <a:rPr lang="en-US" altLang="ko-KR" dirty="0">
                <a:ea typeface="나눔바른고딕" panose="020B0603020101020101"/>
              </a:rPr>
              <a:t>in</a:t>
            </a:r>
            <a:r>
              <a:rPr lang="ko-KR" altLang="en-US" dirty="0">
                <a:ea typeface="나눔바른고딕" panose="020B0603020101020101"/>
              </a:rPr>
              <a:t> </a:t>
            </a:r>
            <a:r>
              <a:rPr lang="en-US" altLang="ko-KR" dirty="0">
                <a:ea typeface="나눔바른고딕" panose="020B0603020101020101"/>
              </a:rPr>
              <a:t>temporal</a:t>
            </a:r>
            <a:r>
              <a:rPr lang="ko-KR" altLang="en-US" dirty="0">
                <a:ea typeface="나눔바른고딕" panose="020B0603020101020101"/>
              </a:rPr>
              <a:t> </a:t>
            </a:r>
            <a:r>
              <a:rPr lang="en-US" altLang="ko-KR" dirty="0">
                <a:ea typeface="나눔바른고딕" panose="020B0603020101020101"/>
              </a:rPr>
              <a:t>order</a:t>
            </a:r>
          </a:p>
          <a:p>
            <a:r>
              <a:rPr lang="en-US" altLang="ko-KR" dirty="0">
                <a:ea typeface="나눔바른고딕" panose="020B0603020101020101"/>
              </a:rPr>
              <a:t>-&gt; Split interactions at a constant rate</a:t>
            </a:r>
          </a:p>
          <a:p>
            <a:endParaRPr lang="en-US" altLang="ko-KR" dirty="0">
              <a:ea typeface="나눔바른고딕" panose="020B0603020101020101"/>
            </a:endParaRPr>
          </a:p>
          <a:p>
            <a:r>
              <a:rPr lang="en-US" altLang="ko-KR" dirty="0">
                <a:ea typeface="나눔바른고딕" panose="020B0603020101020101"/>
              </a:rPr>
              <a:t>Temporal Global Split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ea typeface="나눔바른고딕" panose="020B0603020101020101"/>
              </a:rPr>
              <a:t>Arrange</a:t>
            </a:r>
            <a:r>
              <a:rPr lang="ko-KR" altLang="en-US" dirty="0">
                <a:ea typeface="나눔바른고딕" panose="020B0603020101020101"/>
              </a:rPr>
              <a:t> </a:t>
            </a:r>
            <a:r>
              <a:rPr lang="en-US" altLang="ko-KR" dirty="0">
                <a:ea typeface="나눔바른고딕" panose="020B0603020101020101"/>
              </a:rPr>
              <a:t>items</a:t>
            </a:r>
            <a:r>
              <a:rPr lang="ko-KR" altLang="en-US" dirty="0">
                <a:ea typeface="나눔바른고딕" panose="020B0603020101020101"/>
              </a:rPr>
              <a:t> </a:t>
            </a:r>
            <a:r>
              <a:rPr lang="en-US" altLang="ko-KR" dirty="0">
                <a:ea typeface="나눔바른고딕" panose="020B0603020101020101"/>
              </a:rPr>
              <a:t>in</a:t>
            </a:r>
            <a:r>
              <a:rPr lang="ko-KR" altLang="en-US" dirty="0">
                <a:ea typeface="나눔바른고딕" panose="020B0603020101020101"/>
              </a:rPr>
              <a:t> </a:t>
            </a:r>
            <a:r>
              <a:rPr lang="en-US" altLang="ko-KR" dirty="0">
                <a:ea typeface="나눔바른고딕" panose="020B0603020101020101"/>
              </a:rPr>
              <a:t>temporal</a:t>
            </a:r>
            <a:r>
              <a:rPr lang="ko-KR" altLang="en-US" dirty="0">
                <a:ea typeface="나눔바른고딕" panose="020B0603020101020101"/>
              </a:rPr>
              <a:t> </a:t>
            </a:r>
            <a:r>
              <a:rPr lang="en-US" altLang="ko-KR" dirty="0">
                <a:ea typeface="나눔바른고딕" panose="020B0603020101020101"/>
              </a:rPr>
              <a:t>order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ea typeface="나눔바른고딕" panose="020B0603020101020101"/>
              </a:rPr>
              <a:t>Set a fixed time point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ea typeface="나눔바른고딕" panose="020B0603020101020101"/>
              </a:rPr>
              <a:t>Split interactions to </a:t>
            </a:r>
            <a:r>
              <a:rPr lang="en-US" altLang="ko-KR" dirty="0" err="1">
                <a:ea typeface="나눔바른고딕" panose="020B0603020101020101"/>
              </a:rPr>
              <a:t>train_val</a:t>
            </a:r>
            <a:r>
              <a:rPr lang="en-US" altLang="ko-KR" dirty="0">
                <a:ea typeface="나눔바른고딕" panose="020B0603020101020101"/>
              </a:rPr>
              <a:t> and test set depending on point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ea typeface="나눔바른고딕" panose="020B0603020101020101"/>
              </a:rPr>
              <a:t>Split </a:t>
            </a:r>
            <a:r>
              <a:rPr lang="en-US" altLang="ko-KR" dirty="0" err="1">
                <a:ea typeface="나눔바른고딕" panose="020B0603020101020101"/>
              </a:rPr>
              <a:t>train_val</a:t>
            </a:r>
            <a:r>
              <a:rPr lang="en-US" altLang="ko-KR" dirty="0">
                <a:ea typeface="나눔바른고딕" panose="020B0603020101020101"/>
              </a:rPr>
              <a:t> to validation and training set at a constant rate</a:t>
            </a:r>
          </a:p>
          <a:p>
            <a:endParaRPr lang="en-US" altLang="ko-KR" dirty="0">
              <a:ea typeface="나눔바른고딕" panose="020B0603020101020101"/>
            </a:endParaRPr>
          </a:p>
          <a:p>
            <a:endParaRPr lang="en-US" altLang="ko-KR" dirty="0">
              <a:ea typeface="나눔바른고딕" panose="020B0603020101020101"/>
            </a:endParaRPr>
          </a:p>
          <a:p>
            <a:r>
              <a:rPr lang="en-US" altLang="ko-KR" dirty="0">
                <a:ea typeface="나눔바른고딕" panose="020B0603020101020101"/>
              </a:rPr>
              <a:t>Advantage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ea typeface="나눔바른고딕" panose="020B0603020101020101"/>
              </a:rPr>
              <a:t>Realistic splitting strategy</a:t>
            </a:r>
          </a:p>
          <a:p>
            <a:endParaRPr lang="en-US" altLang="ko-KR" dirty="0">
              <a:ea typeface="나눔바른고딕" panose="020B0603020101020101"/>
            </a:endParaRPr>
          </a:p>
          <a:p>
            <a:r>
              <a:rPr lang="en-US" altLang="ko-KR" dirty="0">
                <a:ea typeface="나눔바른고딕" panose="020B0603020101020101"/>
              </a:rPr>
              <a:t>Weakness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ea typeface="나눔바른고딕" panose="020B0603020101020101"/>
              </a:rPr>
              <a:t>Training set</a:t>
            </a:r>
            <a:r>
              <a:rPr lang="ko-KR" altLang="en-US" dirty="0">
                <a:ea typeface="나눔바른고딕" panose="020B0603020101020101"/>
              </a:rPr>
              <a:t>이 적다</a:t>
            </a:r>
            <a:r>
              <a:rPr lang="en-US" altLang="ko-KR" dirty="0">
                <a:ea typeface="나눔바른고딕" panose="020B0603020101020101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018014399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9761" y="654109"/>
            <a:ext cx="10352477" cy="5549781"/>
          </a:xfrm>
          <a:prstGeom prst="rect">
            <a:avLst/>
          </a:prstGeom>
        </p:spPr>
      </p:pic>
      <p:sp>
        <p:nvSpPr>
          <p:cNvPr id="3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rgbClr val="4472c4">
              <a:alpha val="298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rgbClr val="4472c4">
              <a:alpha val="298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rgbClr val="ffc000">
              <a:alpha val="298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rgbClr val="ffc000">
              <a:alpha val="2980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square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Isosceles Tri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rgbClr val="4472c4">
              <a:alpha val="298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Isosceles Tri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rgbClr val="4472c4">
              <a:alpha val="298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189B73-7C1E-61B3-DBAC-108B4823F3E2}"/>
              </a:ext>
            </a:extLst>
          </p:cNvPr>
          <p:cNvSpPr txBox="1"/>
          <p:nvPr/>
        </p:nvSpPr>
        <p:spPr>
          <a:xfrm>
            <a:off x="5500852" y="1264591"/>
            <a:ext cx="985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바른고딕"/>
              </a:rPr>
              <a:t>아이템</a:t>
            </a:r>
            <a:endParaRPr lang="ko-KR" altLang="en-US" dirty="0">
              <a:latin typeface="나눔바른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D6F994-C9F3-F999-CE24-3100F52BDE43}"/>
              </a:ext>
            </a:extLst>
          </p:cNvPr>
          <p:cNvSpPr txBox="1"/>
          <p:nvPr/>
        </p:nvSpPr>
        <p:spPr>
          <a:xfrm>
            <a:off x="1828800" y="228147"/>
            <a:ext cx="7642057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</a:rPr>
              <a:t>User Split Strategy</a:t>
            </a:r>
            <a:endParaRPr lang="ko-KR" alt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94C7B6-F188-5C9F-148D-2D82E70C1F8F}"/>
              </a:ext>
            </a:extLst>
          </p:cNvPr>
          <p:cNvSpPr/>
          <p:nvPr/>
        </p:nvSpPr>
        <p:spPr>
          <a:xfrm>
            <a:off x="4153872" y="1719652"/>
            <a:ext cx="3450210" cy="43244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6BB4B4-E162-107D-689D-46AE7826EEAD}"/>
              </a:ext>
            </a:extLst>
          </p:cNvPr>
          <p:cNvSpPr/>
          <p:nvPr/>
        </p:nvSpPr>
        <p:spPr>
          <a:xfrm>
            <a:off x="4153871" y="1723015"/>
            <a:ext cx="3450209" cy="30076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Training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5AFE8B9-EB24-ACC7-97C0-0F885CE71FE8}"/>
              </a:ext>
            </a:extLst>
          </p:cNvPr>
          <p:cNvSpPr/>
          <p:nvPr/>
        </p:nvSpPr>
        <p:spPr>
          <a:xfrm>
            <a:off x="4153871" y="4730697"/>
            <a:ext cx="3450209" cy="6710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Validation</a:t>
            </a:r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297F8E4-66F3-E556-FAB2-786486D96F8F}"/>
              </a:ext>
            </a:extLst>
          </p:cNvPr>
          <p:cNvSpPr/>
          <p:nvPr/>
        </p:nvSpPr>
        <p:spPr>
          <a:xfrm>
            <a:off x="4153871" y="5392007"/>
            <a:ext cx="3450209" cy="6710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Testing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3FF69B-A5AF-6D99-D173-B659F161C7B6}"/>
              </a:ext>
            </a:extLst>
          </p:cNvPr>
          <p:cNvSpPr txBox="1"/>
          <p:nvPr/>
        </p:nvSpPr>
        <p:spPr>
          <a:xfrm>
            <a:off x="3168229" y="3497768"/>
            <a:ext cx="985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바른고딕"/>
              </a:rPr>
              <a:t>사용자</a:t>
            </a:r>
            <a:endParaRPr lang="ko-KR" altLang="en-US" dirty="0">
              <a:latin typeface="나눔바른고딕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A463DD3-953F-3D7D-F108-636275894963}"/>
                  </a:ext>
                </a:extLst>
              </p:cNvPr>
              <p:cNvSpPr txBox="1"/>
              <p:nvPr/>
            </p:nvSpPr>
            <p:spPr>
              <a:xfrm>
                <a:off x="4205663" y="1794271"/>
                <a:ext cx="1262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latin typeface="나눔바른고딕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A463DD3-953F-3D7D-F108-636275894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663" y="1794271"/>
                <a:ext cx="126262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97497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184</ep:Words>
  <ep:PresentationFormat>와이드스크린</ep:PresentationFormat>
  <ep:Paragraphs>82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2022-05-16T06:39:54.000</dcterms:created>
  <dc:creator>김민서</dc:creator>
  <cp:lastModifiedBy>ms964</cp:lastModifiedBy>
  <dcterms:modified xsi:type="dcterms:W3CDTF">2022-05-26T13:06:30.818</dcterms:modified>
  <cp:revision>7</cp:revision>
  <dc:title>PowerPoint 프레젠테이션</dc:title>
  <cp:version/>
</cp:coreProperties>
</file>