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155863" cy="21402675"/>
  <p:notesSz cx="6858000" cy="9144000"/>
  <p:defaultTextStyle>
    <a:defPPr>
      <a:defRPr lang="en-US"/>
    </a:defPPr>
    <a:lvl1pPr marL="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87728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1754567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263185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350913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438641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526370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6140982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701826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1" userDrawn="1">
          <p15:clr>
            <a:srgbClr val="A4A3A4"/>
          </p15:clr>
        </p15:guide>
        <p15:guide id="2" pos="4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9"/>
    <a:srgbClr val="F2B800"/>
    <a:srgbClr val="254071"/>
    <a:srgbClr val="23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72" y="-1272"/>
      </p:cViewPr>
      <p:guideLst>
        <p:guide orient="horz" pos="6741"/>
        <p:guide pos="47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3502708"/>
            <a:ext cx="12882484" cy="7451302"/>
          </a:xfrm>
        </p:spPr>
        <p:txBody>
          <a:bodyPr anchor="b"/>
          <a:lstStyle>
            <a:lvl1pPr algn="ctr"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11241360"/>
            <a:ext cx="11366897" cy="5167357"/>
          </a:xfrm>
        </p:spPr>
        <p:txBody>
          <a:bodyPr/>
          <a:lstStyle>
            <a:lvl1pPr marL="0" indent="0" algn="ctr">
              <a:buNone/>
              <a:defRPr sz="3978"/>
            </a:lvl1pPr>
            <a:lvl2pPr marL="757809" indent="0" algn="ctr">
              <a:buNone/>
              <a:defRPr sz="3315"/>
            </a:lvl2pPr>
            <a:lvl3pPr marL="1515618" indent="0" algn="ctr">
              <a:buNone/>
              <a:defRPr sz="2984"/>
            </a:lvl3pPr>
            <a:lvl4pPr marL="2273427" indent="0" algn="ctr">
              <a:buNone/>
              <a:defRPr sz="2652"/>
            </a:lvl4pPr>
            <a:lvl5pPr marL="3031236" indent="0" algn="ctr">
              <a:buNone/>
              <a:defRPr sz="2652"/>
            </a:lvl5pPr>
            <a:lvl6pPr marL="3789045" indent="0" algn="ctr">
              <a:buNone/>
              <a:defRPr sz="2652"/>
            </a:lvl6pPr>
            <a:lvl7pPr marL="4546854" indent="0" algn="ctr">
              <a:buNone/>
              <a:defRPr sz="2652"/>
            </a:lvl7pPr>
            <a:lvl8pPr marL="5304663" indent="0" algn="ctr">
              <a:buNone/>
              <a:defRPr sz="2652"/>
            </a:lvl8pPr>
            <a:lvl9pPr marL="6062472" indent="0" algn="ctr">
              <a:buNone/>
              <a:defRPr sz="26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5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1139494"/>
            <a:ext cx="3267983" cy="1813777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1139494"/>
            <a:ext cx="9614501" cy="1813777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7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1" y="-38101"/>
            <a:ext cx="11659037" cy="146690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9691" y="1409752"/>
            <a:ext cx="11659037" cy="723927"/>
          </a:xfrm>
        </p:spPr>
        <p:txBody>
          <a:bodyPr anchor="ctr">
            <a:normAutofit/>
          </a:bodyPr>
          <a:lstStyle>
            <a:lvl1pPr marL="0" indent="0" algn="l">
              <a:buNone/>
              <a:defRPr sz="7000" b="1" spc="-15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691" y="2000324"/>
            <a:ext cx="11659037" cy="609623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176039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4" y="0"/>
            <a:ext cx="11585822" cy="15240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200" b="1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2" y="3417221"/>
            <a:ext cx="14240360" cy="15860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894" y="1524056"/>
            <a:ext cx="11585822" cy="609623"/>
          </a:xfrm>
        </p:spPr>
        <p:txBody>
          <a:bodyPr>
            <a:noAutofit/>
          </a:bodyPr>
          <a:lstStyle>
            <a:lvl1pPr marL="0" indent="0" algn="l">
              <a:buNone/>
              <a:defRPr sz="8000" b="1" spc="-15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1895" y="2083671"/>
            <a:ext cx="11585821" cy="583428"/>
          </a:xfrm>
        </p:spPr>
        <p:txBody>
          <a:bodyPr>
            <a:noAutofit/>
          </a:bodyPr>
          <a:lstStyle>
            <a:lvl1pPr marL="0" indent="0" algn="l">
              <a:buNone/>
              <a:defRPr sz="72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290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5335812"/>
            <a:ext cx="13071932" cy="8902917"/>
          </a:xfrm>
        </p:spPr>
        <p:txBody>
          <a:bodyPr anchor="b"/>
          <a:lstStyle>
            <a:lvl1pPr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14322954"/>
            <a:ext cx="13071932" cy="4681834"/>
          </a:xfrm>
        </p:spPr>
        <p:txBody>
          <a:bodyPr/>
          <a:lstStyle>
            <a:lvl1pPr marL="0" indent="0">
              <a:buNone/>
              <a:defRPr sz="3978">
                <a:solidFill>
                  <a:schemeClr val="tx1"/>
                </a:solidFill>
              </a:defRPr>
            </a:lvl1pPr>
            <a:lvl2pPr marL="757809" indent="0">
              <a:buNone/>
              <a:defRPr sz="3315">
                <a:solidFill>
                  <a:schemeClr val="tx1">
                    <a:tint val="75000"/>
                  </a:schemeClr>
                </a:solidFill>
              </a:defRPr>
            </a:lvl2pPr>
            <a:lvl3pPr marL="1515618" indent="0">
              <a:buNone/>
              <a:defRPr sz="2984">
                <a:solidFill>
                  <a:schemeClr val="tx1">
                    <a:tint val="75000"/>
                  </a:schemeClr>
                </a:solidFill>
              </a:defRPr>
            </a:lvl3pPr>
            <a:lvl4pPr marL="2273427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4pPr>
            <a:lvl5pPr marL="3031236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5pPr>
            <a:lvl6pPr marL="3789045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6pPr>
            <a:lvl7pPr marL="4546854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7pPr>
            <a:lvl8pPr marL="5304663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8pPr>
            <a:lvl9pPr marL="6062472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139499"/>
            <a:ext cx="13071932" cy="413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5246630"/>
            <a:ext cx="6411639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7817922"/>
            <a:ext cx="6411639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5246630"/>
            <a:ext cx="6443216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7817922"/>
            <a:ext cx="6443216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9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3081594"/>
            <a:ext cx="7672656" cy="15209771"/>
          </a:xfrm>
        </p:spPr>
        <p:txBody>
          <a:bodyPr/>
          <a:lstStyle>
            <a:lvl1pPr>
              <a:defRPr sz="5304"/>
            </a:lvl1pPr>
            <a:lvl2pPr>
              <a:defRPr sz="4641"/>
            </a:lvl2pPr>
            <a:lvl3pPr>
              <a:defRPr sz="3978"/>
            </a:lvl3pPr>
            <a:lvl4pPr>
              <a:defRPr sz="3315"/>
            </a:lvl4pPr>
            <a:lvl5pPr>
              <a:defRPr sz="3315"/>
            </a:lvl5pPr>
            <a:lvl6pPr>
              <a:defRPr sz="3315"/>
            </a:lvl6pPr>
            <a:lvl7pPr>
              <a:defRPr sz="3315"/>
            </a:lvl7pPr>
            <a:lvl8pPr>
              <a:defRPr sz="3315"/>
            </a:lvl8pPr>
            <a:lvl9pPr>
              <a:defRPr sz="33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1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3081594"/>
            <a:ext cx="7672656" cy="15209771"/>
          </a:xfrm>
        </p:spPr>
        <p:txBody>
          <a:bodyPr anchor="t"/>
          <a:lstStyle>
            <a:lvl1pPr marL="0" indent="0">
              <a:buNone/>
              <a:defRPr sz="5304"/>
            </a:lvl1pPr>
            <a:lvl2pPr marL="757809" indent="0">
              <a:buNone/>
              <a:defRPr sz="4641"/>
            </a:lvl2pPr>
            <a:lvl3pPr marL="1515618" indent="0">
              <a:buNone/>
              <a:defRPr sz="3978"/>
            </a:lvl3pPr>
            <a:lvl4pPr marL="2273427" indent="0">
              <a:buNone/>
              <a:defRPr sz="3315"/>
            </a:lvl4pPr>
            <a:lvl5pPr marL="3031236" indent="0">
              <a:buNone/>
              <a:defRPr sz="3315"/>
            </a:lvl5pPr>
            <a:lvl6pPr marL="3789045" indent="0">
              <a:buNone/>
              <a:defRPr sz="3315"/>
            </a:lvl6pPr>
            <a:lvl7pPr marL="4546854" indent="0">
              <a:buNone/>
              <a:defRPr sz="3315"/>
            </a:lvl7pPr>
            <a:lvl8pPr marL="5304663" indent="0">
              <a:buNone/>
              <a:defRPr sz="3315"/>
            </a:lvl8pPr>
            <a:lvl9pPr marL="6062472" indent="0">
              <a:buNone/>
              <a:defRPr sz="33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966" y="1139499"/>
            <a:ext cx="13071932" cy="41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966" y="5697471"/>
            <a:ext cx="13071932" cy="1357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966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D9EB-212A-40CF-9FFB-9DD29D2DAEA0}" type="datetimeFigureOut">
              <a:rPr lang="en-AU" smtClean="0"/>
              <a:t>29/02/2020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0380" y="19837114"/>
            <a:ext cx="5115104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828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5" y="20378813"/>
            <a:ext cx="15170748" cy="10238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/>
          <a:stretch/>
        </p:blipFill>
        <p:spPr>
          <a:xfrm>
            <a:off x="0" y="0"/>
            <a:ext cx="12343961" cy="28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1515618" rtl="0" eaLnBrk="1" latinLnBrk="0" hangingPunct="1">
        <a:lnSpc>
          <a:spcPct val="90000"/>
        </a:lnSpc>
        <a:spcBef>
          <a:spcPct val="0"/>
        </a:spcBef>
        <a:buNone/>
        <a:defRPr sz="7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905" indent="-378905" algn="l" defTabSz="1515618" rtl="0" eaLnBrk="1" latinLnBrk="0" hangingPunct="1">
        <a:lnSpc>
          <a:spcPct val="90000"/>
        </a:lnSpc>
        <a:spcBef>
          <a:spcPts val="1658"/>
        </a:spcBef>
        <a:buFont typeface="Arial" panose="020B0604020202020204" pitchFamily="34" charset="0"/>
        <a:buChar char="•"/>
        <a:defRPr sz="4641" kern="1200">
          <a:solidFill>
            <a:schemeClr val="tx1"/>
          </a:solidFill>
          <a:latin typeface="+mn-lt"/>
          <a:ea typeface="+mn-ea"/>
          <a:cs typeface="+mn-cs"/>
        </a:defRPr>
      </a:lvl1pPr>
      <a:lvl2pPr marL="1136714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894523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3pPr>
      <a:lvl4pPr marL="2652332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410141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4167950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925759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683568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441377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1pPr>
      <a:lvl2pPr marL="757809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2pPr>
      <a:lvl3pPr marL="1515618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3pPr>
      <a:lvl4pPr marL="2273427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031236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3789045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546854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304663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http://aplicaciones3.ecuadorencifras.gob.ec/BIINEC-war/index.xhtml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20289469"/>
            <a:ext cx="15172519" cy="11280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0" y="-20618"/>
            <a:ext cx="15092991" cy="257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055" y="577715"/>
            <a:ext cx="7862277" cy="856903"/>
          </a:xfrm>
        </p:spPr>
        <p:txBody>
          <a:bodyPr>
            <a:noAutofit/>
          </a:bodyPr>
          <a:lstStyle/>
          <a:p>
            <a:pPr algn="ctr"/>
            <a:r>
              <a:rPr lang="es-EC" sz="2800" b="1" dirty="0"/>
              <a:t>Aprendizaje automático supervisado y no supervisado: caso de estudio “defunciones fetales” utilizando la base de datos abierta del "INEC - Ecuador".</a:t>
            </a:r>
            <a:endParaRPr lang="en-AU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149896" y="1450938"/>
            <a:ext cx="5817483" cy="7239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AU" sz="3200" dirty="0" err="1">
                <a:solidFill>
                  <a:schemeClr val="accent2"/>
                </a:solidFill>
              </a:rPr>
              <a:t>Facultad</a:t>
            </a:r>
            <a:r>
              <a:rPr lang="en-AU" sz="3200" dirty="0">
                <a:solidFill>
                  <a:schemeClr val="accent2"/>
                </a:solidFill>
              </a:rPr>
              <a:t> de </a:t>
            </a:r>
            <a:r>
              <a:rPr lang="en-AU" sz="3200" dirty="0" err="1">
                <a:solidFill>
                  <a:schemeClr val="accent2"/>
                </a:solidFill>
              </a:rPr>
              <a:t>Energía</a:t>
            </a:r>
            <a:r>
              <a:rPr lang="en-AU" sz="3200" dirty="0">
                <a:solidFill>
                  <a:schemeClr val="accent2"/>
                </a:solidFill>
              </a:rPr>
              <a:t>, Carrera de </a:t>
            </a:r>
            <a:r>
              <a:rPr lang="en-AU" sz="3200" dirty="0" err="1">
                <a:solidFill>
                  <a:schemeClr val="accent2"/>
                </a:solidFill>
              </a:rPr>
              <a:t>Ingeniería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en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Sistemas</a:t>
            </a:r>
            <a:endParaRPr lang="en-AU" sz="3200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346523" y="2045371"/>
            <a:ext cx="4035727" cy="609623"/>
          </a:xfrm>
        </p:spPr>
        <p:txBody>
          <a:bodyPr>
            <a:noAutofit/>
          </a:bodyPr>
          <a:lstStyle/>
          <a:p>
            <a:r>
              <a:rPr lang="en-AU" sz="2800" b="1" dirty="0" err="1">
                <a:solidFill>
                  <a:schemeClr val="tx1"/>
                </a:solidFill>
              </a:rPr>
              <a:t>Steeven</a:t>
            </a:r>
            <a:r>
              <a:rPr lang="en-AU" sz="2800" b="1" dirty="0">
                <a:solidFill>
                  <a:schemeClr val="tx1"/>
                </a:solidFill>
              </a:rPr>
              <a:t> </a:t>
            </a:r>
            <a:r>
              <a:rPr lang="en-AU" sz="2800" b="1" dirty="0" err="1">
                <a:solidFill>
                  <a:schemeClr val="tx1"/>
                </a:solidFill>
              </a:rPr>
              <a:t>Armijos</a:t>
            </a:r>
            <a:r>
              <a:rPr lang="en-AU" sz="2800" b="1" dirty="0">
                <a:solidFill>
                  <a:schemeClr val="tx1"/>
                </a:solidFill>
              </a:rPr>
              <a:t>-Bravo</a:t>
            </a:r>
            <a:endParaRPr lang="en-AU" sz="2800" b="1" i="1" baseline="3000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78820" y="20513106"/>
            <a:ext cx="7370266" cy="676299"/>
          </a:xfrm>
        </p:spPr>
        <p:txBody>
          <a:bodyPr/>
          <a:lstStyle/>
          <a:p>
            <a:r>
              <a:rPr lang="en-AU" sz="3200" dirty="0" err="1">
                <a:solidFill>
                  <a:schemeClr val="bg1"/>
                </a:solidFill>
              </a:rPr>
              <a:t>Inteligencia</a:t>
            </a:r>
            <a:r>
              <a:rPr lang="en-AU" sz="3200" dirty="0">
                <a:solidFill>
                  <a:schemeClr val="bg1"/>
                </a:solidFill>
              </a:rPr>
              <a:t> Artificial (2019-2020)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50716" y="20563219"/>
            <a:ext cx="2774033" cy="657249"/>
          </a:xfrm>
        </p:spPr>
        <p:txBody>
          <a:bodyPr/>
          <a:lstStyle/>
          <a:p>
            <a:r>
              <a:rPr lang="en-AU" sz="3200" dirty="0"/>
              <a:t>“</a:t>
            </a:r>
            <a:r>
              <a:rPr lang="en-AU" sz="3200" dirty="0" err="1"/>
              <a:t>Noveno</a:t>
            </a:r>
            <a:r>
              <a:rPr lang="en-AU" sz="3200" dirty="0"/>
              <a:t> </a:t>
            </a:r>
            <a:r>
              <a:rPr lang="en-AU" sz="3200" dirty="0" err="1"/>
              <a:t>ciclo</a:t>
            </a:r>
            <a:r>
              <a:rPr lang="en-AU" sz="3200" dirty="0"/>
              <a:t>”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1131729" y="20776450"/>
            <a:ext cx="3725232" cy="681063"/>
          </a:xfrm>
        </p:spPr>
        <p:txBody>
          <a:bodyPr/>
          <a:lstStyle/>
          <a:p>
            <a:r>
              <a:rPr lang="en-AU" sz="2800" dirty="0"/>
              <a:t>smarmijosb@unl.edu.ec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5070920" y="3044223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15172519" y="3045878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Rectángulo 3"/>
          <p:cNvSpPr/>
          <p:nvPr/>
        </p:nvSpPr>
        <p:spPr>
          <a:xfrm>
            <a:off x="-6208" y="2515515"/>
            <a:ext cx="15156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/>
          <p:cNvSpPr txBox="1"/>
          <p:nvPr/>
        </p:nvSpPr>
        <p:spPr>
          <a:xfrm>
            <a:off x="260031" y="2547859"/>
            <a:ext cx="14579207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</a:p>
          <a:p>
            <a:pPr algn="just"/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presente proyecto se aplica 3 algoritmos de clasificación supervisados: </a:t>
            </a:r>
            <a:r>
              <a:rPr lang="es-EC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RandomTree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C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J48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 el fin de predecir el tipo de enfermedad que causa las defunciones fetales para el año 2020, también se aplicó algoritmos de aprendizaje no supervisado: 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SimpleKMeans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que, de acuerdo a ciertas características, agrupar a que tipo de enfermedad es más probable que se ocasionen las defunciones fetales, y Reglas de Asociación (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obtener reglas en base al conjunto de datos que ayuden a la toma de decisiones, en los diagnósticos médicos, por ejemplo. Para ello se realizó un proceso de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del problema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recopilación de datos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(obtenidos del Banco de Datos Abiertos del INEC, se descargó archivos .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años 2015-2018),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preparación de los datos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 eliminó tildes, caracteres especiales, datos atípicos),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 de datos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 aplicó el 80% para el entrenamiento y el 20% para el test),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 entrenó los 3 algoritmos de clasificación antes mencionados) y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de los modelos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 recopiló los datos en una tabla con la precisión </a:t>
            </a:r>
            <a:r>
              <a:rPr lang="es-EC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de predicción de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algoritmo de clasificación).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39646" y="5601589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Problema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476873" y="5609863"/>
            <a:ext cx="72801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Entrenando a un modelo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55261" y="18737071"/>
            <a:ext cx="7101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La división de los datos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29691" y="11088425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Recopilación de datos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9DBB3C-5DCB-CA42-A161-9743F971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" y="460827"/>
            <a:ext cx="3722503" cy="1367973"/>
          </a:xfrm>
          <a:prstGeom prst="rect">
            <a:avLst/>
          </a:prstGeom>
        </p:spPr>
      </p:pic>
      <p:sp>
        <p:nvSpPr>
          <p:cNvPr id="40" name="CuadroTexto 35">
            <a:extLst>
              <a:ext uri="{FF2B5EF4-FFF2-40B4-BE49-F238E27FC236}">
                <a16:creationId xmlns:a16="http://schemas.microsoft.com/office/drawing/2014/main" id="{C37BDC5F-CD53-7F45-A1AB-9B30B36DEB79}"/>
              </a:ext>
            </a:extLst>
          </p:cNvPr>
          <p:cNvSpPr txBox="1"/>
          <p:nvPr/>
        </p:nvSpPr>
        <p:spPr>
          <a:xfrm>
            <a:off x="7799231" y="16910189"/>
            <a:ext cx="47411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Validación del modelo</a:t>
            </a:r>
          </a:p>
        </p:txBody>
      </p:sp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id="{F08CC313-CA7A-0D48-A7CD-0D38077A05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5" b="25983"/>
          <a:stretch/>
        </p:blipFill>
        <p:spPr>
          <a:xfrm>
            <a:off x="11710915" y="577715"/>
            <a:ext cx="3015729" cy="1274638"/>
          </a:xfrm>
          <a:prstGeom prst="rect">
            <a:avLst/>
          </a:prstGeom>
        </p:spPr>
      </p:pic>
      <p:sp>
        <p:nvSpPr>
          <p:cNvPr id="42" name="CuadroTexto 35">
            <a:extLst>
              <a:ext uri="{FF2B5EF4-FFF2-40B4-BE49-F238E27FC236}">
                <a16:creationId xmlns:a16="http://schemas.microsoft.com/office/drawing/2014/main" id="{75197675-104D-437A-8654-D91B56E03142}"/>
              </a:ext>
            </a:extLst>
          </p:cNvPr>
          <p:cNvSpPr txBox="1"/>
          <p:nvPr/>
        </p:nvSpPr>
        <p:spPr>
          <a:xfrm>
            <a:off x="329691" y="11523054"/>
            <a:ext cx="70488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800" dirty="0">
                <a:hlinkClick r:id="rId4"/>
              </a:rPr>
              <a:t>http://aplicaciones3.ecuadorencifras.gob.ec/BIINEC-war/index.xhtml</a:t>
            </a:r>
            <a:endParaRPr lang="es-EC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775DF5A9-E242-4FC9-B351-F01DFB843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429">
            <a:off x="3703108" y="16709162"/>
            <a:ext cx="587432" cy="587432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AF0ABF62-79C0-4C2A-B007-73F448701209}"/>
              </a:ext>
            </a:extLst>
          </p:cNvPr>
          <p:cNvSpPr txBox="1"/>
          <p:nvPr/>
        </p:nvSpPr>
        <p:spPr>
          <a:xfrm>
            <a:off x="397193" y="14736302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Antes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C4607F1-7B2C-4F5C-8766-D17440CD9316}"/>
              </a:ext>
            </a:extLst>
          </p:cNvPr>
          <p:cNvSpPr txBox="1"/>
          <p:nvPr/>
        </p:nvSpPr>
        <p:spPr>
          <a:xfrm>
            <a:off x="5325223" y="1451915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</a:rPr>
              <a:t>Despu</a:t>
            </a:r>
            <a:r>
              <a:rPr lang="es-EC" sz="2400" b="1" u="sng" dirty="0" err="1">
                <a:solidFill>
                  <a:srgbClr val="FF0000"/>
                </a:solidFill>
              </a:rPr>
              <a:t>és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46" name="CuadroTexto 35">
            <a:extLst>
              <a:ext uri="{FF2B5EF4-FFF2-40B4-BE49-F238E27FC236}">
                <a16:creationId xmlns:a16="http://schemas.microsoft.com/office/drawing/2014/main" id="{AC69DD12-DA7A-4FD4-8BB2-9FB549F1CCFE}"/>
              </a:ext>
            </a:extLst>
          </p:cNvPr>
          <p:cNvSpPr txBox="1"/>
          <p:nvPr/>
        </p:nvSpPr>
        <p:spPr>
          <a:xfrm>
            <a:off x="329691" y="5959874"/>
            <a:ext cx="66989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000" dirty="0"/>
              <a:t>¿Qué tipo de enfermedad causa las defunciones fetales para el año 2020?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D045514-43C7-4380-9E2B-7B7B1CB7F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8" t="38524" r="2355" b="40488"/>
          <a:stretch/>
        </p:blipFill>
        <p:spPr>
          <a:xfrm>
            <a:off x="306651" y="11955120"/>
            <a:ext cx="6712058" cy="105044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A6C5BA8-F0B4-451B-B5BF-B6CC3ECE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23" y="13071666"/>
            <a:ext cx="6625664" cy="1437784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5D9DF584-4759-40EC-9478-5A357CDCA8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02" y="12611879"/>
            <a:ext cx="434633" cy="47414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44A7040-6192-44C3-B520-F1A5A8449E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2687" b="11193"/>
          <a:stretch/>
        </p:blipFill>
        <p:spPr>
          <a:xfrm>
            <a:off x="157714" y="17422898"/>
            <a:ext cx="1490717" cy="12045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6FD1211-C79B-4866-9EC9-3F6E62754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3019" y="17716851"/>
            <a:ext cx="1738942" cy="46166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1E7695BA-62E4-4E99-B0F7-8CCD7145D8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9678" y="17021729"/>
            <a:ext cx="495935" cy="54102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67AA9B63-C565-4E0E-9B6A-52633C6742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2886"/>
          <a:stretch/>
        </p:blipFill>
        <p:spPr>
          <a:xfrm>
            <a:off x="157713" y="15199218"/>
            <a:ext cx="4008735" cy="1699509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4EB76850-EFFC-4E44-A9E9-3F953415EAC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1739"/>
          <a:stretch/>
        </p:blipFill>
        <p:spPr>
          <a:xfrm>
            <a:off x="3847151" y="17188044"/>
            <a:ext cx="3817406" cy="1686074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BDC798FB-BB24-4AA6-8224-CB297320D3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8397" y="17812865"/>
            <a:ext cx="271648" cy="29634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401B4230-A230-4247-87E0-3FC33C5EE0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99" b="19378"/>
          <a:stretch/>
        </p:blipFill>
        <p:spPr>
          <a:xfrm>
            <a:off x="5079155" y="15010034"/>
            <a:ext cx="1738942" cy="304800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115C3911-B89E-4583-BE2A-38409FBA64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2977">
            <a:off x="5477313" y="15295534"/>
            <a:ext cx="271648" cy="296343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378CC543-8B09-415B-B004-BA350C91AA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11" y="16154123"/>
            <a:ext cx="495935" cy="54102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D44E20-916C-435A-A0D2-765916999E5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2"/>
          <a:stretch/>
        </p:blipFill>
        <p:spPr>
          <a:xfrm>
            <a:off x="338254" y="19204665"/>
            <a:ext cx="2332690" cy="108480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F17ED85-CF83-4ADC-8B35-04E5A58AF14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1" y="6623624"/>
            <a:ext cx="6127000" cy="463096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4AF476B3-C4BC-448F-8C08-335C76BD7680}"/>
              </a:ext>
            </a:extLst>
          </p:cNvPr>
          <p:cNvSpPr txBox="1"/>
          <p:nvPr/>
        </p:nvSpPr>
        <p:spPr>
          <a:xfrm>
            <a:off x="144876" y="14389134"/>
            <a:ext cx="4348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Preparación de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096DFE-C62B-4B21-B7A5-71FD7C97CC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2919" y="19065256"/>
            <a:ext cx="1863454" cy="124920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A957AC6-37F8-45E2-A8C1-F20F4F9E66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66448" y="15592051"/>
            <a:ext cx="2771775" cy="48577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A9B8B11-549F-42B0-BBD6-04565FE147A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179"/>
          <a:stretch/>
        </p:blipFill>
        <p:spPr>
          <a:xfrm>
            <a:off x="7758793" y="6060883"/>
            <a:ext cx="4047372" cy="154426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01633622-DD20-4CB5-8503-E91BD2C23D1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28873"/>
          <a:stretch/>
        </p:blipFill>
        <p:spPr>
          <a:xfrm>
            <a:off x="7912564" y="7610410"/>
            <a:ext cx="5007551" cy="2068079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209D52B0-8E59-4B83-A641-21802A769A4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5913"/>
          <a:stretch/>
        </p:blipFill>
        <p:spPr>
          <a:xfrm>
            <a:off x="8422148" y="9704848"/>
            <a:ext cx="4197433" cy="2821775"/>
          </a:xfrm>
          <a:prstGeom prst="rect">
            <a:avLst/>
          </a:prstGeom>
        </p:spPr>
      </p:pic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198456F2-9ACE-46A3-B1B8-23CF803B5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8050"/>
              </p:ext>
            </p:extLst>
          </p:nvPr>
        </p:nvGraphicFramePr>
        <p:xfrm>
          <a:off x="8361915" y="12556283"/>
          <a:ext cx="5258295" cy="206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255">
                  <a:extLst>
                    <a:ext uri="{9D8B030D-6E8A-4147-A177-3AD203B41FA5}">
                      <a16:colId xmlns:a16="http://schemas.microsoft.com/office/drawing/2014/main" val="2406039723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3486595687"/>
                    </a:ext>
                  </a:extLst>
                </a:gridCol>
                <a:gridCol w="879565">
                  <a:extLst>
                    <a:ext uri="{9D8B030D-6E8A-4147-A177-3AD203B41FA5}">
                      <a16:colId xmlns:a16="http://schemas.microsoft.com/office/drawing/2014/main" val="61890037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10097486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64029713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526159475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394470532"/>
                    </a:ext>
                  </a:extLst>
                </a:gridCol>
              </a:tblGrid>
              <a:tr h="11930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Clustering</a:t>
                      </a:r>
                      <a:r>
                        <a:rPr lang="es-EC" sz="900" b="1" u="none" strike="noStrike" dirty="0">
                          <a:effectLst/>
                        </a:rPr>
                        <a:t>: </a:t>
                      </a:r>
                      <a:r>
                        <a:rPr lang="es-EC" sz="900" b="1" u="none" strike="noStrike" dirty="0" err="1">
                          <a:effectLst/>
                        </a:rPr>
                        <a:t>SimpleKMeans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76565"/>
                  </a:ext>
                </a:extLst>
              </a:tr>
              <a:tr h="238612"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Modelo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Características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Full Data (5298)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0 (2845)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1 (1098)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2 (472)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3 (883)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473514055"/>
                  </a:ext>
                </a:extLst>
              </a:tr>
              <a:tr h="119306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 err="1">
                          <a:effectLst/>
                        </a:rPr>
                        <a:t>SimpleKMeans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>
                          <a:effectLst/>
                        </a:rPr>
                        <a:t>sexo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H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M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4292654068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p_emb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124709394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asis_por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907415539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lugar_ocurr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EJB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384294782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area_fall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0307100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>
                          <a:effectLst/>
                        </a:rPr>
                        <a:t>etnia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12659418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est_civil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562080660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niv_inst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13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623761209"/>
                  </a:ext>
                </a:extLst>
              </a:tr>
              <a:tr h="23861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prov_res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Pichincha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986776256"/>
                  </a:ext>
                </a:extLst>
              </a:tr>
              <a:tr h="7953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area_res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517752530"/>
                  </a:ext>
                </a:extLst>
              </a:tr>
              <a:tr h="7586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causa_fetal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Hipoxia intrauterina, no especificada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Muerte fetal, no especificada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990988738"/>
                  </a:ext>
                </a:extLst>
              </a:tr>
            </a:tbl>
          </a:graphicData>
        </a:graphic>
      </p:graphicFrame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0D655B66-FBC1-464B-9E7B-75A0B652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79541"/>
              </p:ext>
            </p:extLst>
          </p:nvPr>
        </p:nvGraphicFramePr>
        <p:xfrm>
          <a:off x="8361915" y="14671144"/>
          <a:ext cx="5258295" cy="22908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295">
                  <a:extLst>
                    <a:ext uri="{9D8B030D-6E8A-4147-A177-3AD203B41FA5}">
                      <a16:colId xmlns:a16="http://schemas.microsoft.com/office/drawing/2014/main" val="507825937"/>
                    </a:ext>
                  </a:extLst>
                </a:gridCol>
              </a:tblGrid>
              <a:tr h="14526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Reglas de Asociación: </a:t>
                      </a:r>
                      <a:r>
                        <a:rPr lang="es-EC" sz="900" b="1" u="none" strike="noStrike" dirty="0" err="1">
                          <a:effectLst/>
                        </a:rPr>
                        <a:t>Apriori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ctr"/>
                </a:tc>
                <a:extLst>
                  <a:ext uri="{0D108BD9-81ED-4DB2-BD59-A6C34878D82A}">
                    <a16:rowId xmlns:a16="http://schemas.microsoft.com/office/drawing/2014/main" val="2949291420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Instancias: 5298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04274755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Atributos: 11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0143538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 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49777532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 mínimas soportadas (2384)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588070079"/>
                  </a:ext>
                </a:extLst>
              </a:tr>
              <a:tr h="138391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Mejores reglas encontradas: 100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70785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EC" sz="800" u="none" strike="noStrike" dirty="0">
                          <a:effectLst/>
                        </a:rPr>
                        <a:t> 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506717150"/>
                  </a:ext>
                </a:extLst>
              </a:tr>
              <a:tr h="156051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1.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2417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2405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:(1)&gt;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932703764"/>
                  </a:ext>
                </a:extLst>
              </a:tr>
              <a:tr h="17118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2.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2524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2503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712061808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3.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2648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2621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116508447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p_emb</a:t>
                      </a:r>
                      <a:r>
                        <a:rPr lang="en-US" sz="800" u="none" strike="noStrike" dirty="0">
                          <a:effectLst/>
                        </a:rPr>
                        <a:t>=S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2411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2386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36814301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5.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2578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2550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945836386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6. p_emb=S etnia=Mes area_res=U 3863 ==&gt; area_fall=U 3821    &lt;conf:(0.99)&gt;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29286295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7. p_emb=S asis_por=MG area_res=U 3940 ==&gt; area_fall=U 3897    &lt;conf:(0.99)&gt;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63472047"/>
                  </a:ext>
                </a:extLst>
              </a:tr>
              <a:tr h="13959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8. </a:t>
                      </a:r>
                      <a:r>
                        <a:rPr lang="pt-BR" sz="800" u="none" strike="noStrike" dirty="0" err="1">
                          <a:effectLst/>
                        </a:rPr>
                        <a:t>p_emb</a:t>
                      </a:r>
                      <a:r>
                        <a:rPr lang="pt-BR" sz="800" u="none" strike="noStrike" dirty="0">
                          <a:effectLst/>
                        </a:rPr>
                        <a:t>=S </a:t>
                      </a:r>
                      <a:r>
                        <a:rPr lang="pt-BR" sz="800" u="none" strike="noStrike" dirty="0" err="1">
                          <a:effectLst/>
                        </a:rPr>
                        <a:t>causa_fetal</a:t>
                      </a:r>
                      <a:r>
                        <a:rPr lang="pt-BR" sz="800" u="none" strike="noStrike" dirty="0">
                          <a:effectLst/>
                        </a:rPr>
                        <a:t>=</a:t>
                      </a:r>
                      <a:r>
                        <a:rPr lang="pt-BR" sz="800" u="none" strike="noStrike" dirty="0" err="1">
                          <a:effectLst/>
                        </a:rPr>
                        <a:t>Hipoxia</a:t>
                      </a:r>
                      <a:r>
                        <a:rPr lang="pt-BR" sz="800" u="none" strike="noStrike" dirty="0">
                          <a:effectLst/>
                        </a:rPr>
                        <a:t> intrauterina, no especificada 2473 ==&gt; </a:t>
                      </a:r>
                      <a:r>
                        <a:rPr lang="pt-BR" sz="800" u="none" strike="noStrike" dirty="0" err="1">
                          <a:effectLst/>
                        </a:rPr>
                        <a:t>area_fall</a:t>
                      </a:r>
                      <a:r>
                        <a:rPr lang="pt-BR" sz="800" u="none" strike="noStrike" dirty="0">
                          <a:effectLst/>
                        </a:rPr>
                        <a:t>=U 2446    &lt;</a:t>
                      </a:r>
                      <a:r>
                        <a:rPr lang="pt-BR" sz="800" u="none" strike="noStrike" dirty="0" err="1">
                          <a:effectLst/>
                        </a:rPr>
                        <a:t>conf</a:t>
                      </a:r>
                      <a:r>
                        <a:rPr lang="pt-BR" sz="800" u="none" strike="noStrike" dirty="0">
                          <a:effectLst/>
                        </a:rPr>
                        <a:t>:(0.99)&gt;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6568784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9.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4232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4185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7538079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10. </a:t>
                      </a:r>
                      <a:r>
                        <a:rPr lang="es-EC" sz="800" u="none" strike="noStrike" dirty="0" err="1">
                          <a:effectLst/>
                        </a:rPr>
                        <a:t>p_emb</a:t>
                      </a:r>
                      <a:r>
                        <a:rPr lang="es-EC" sz="800" u="none" strike="noStrike" dirty="0">
                          <a:effectLst/>
                        </a:rPr>
                        <a:t>=S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etnia=Mes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3596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3556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415967662"/>
                  </a:ext>
                </a:extLst>
              </a:tr>
            </a:tbl>
          </a:graphicData>
        </a:graphic>
      </p:graphicFrame>
      <p:graphicFrame>
        <p:nvGraphicFramePr>
          <p:cNvPr id="72" name="Tabla 71">
            <a:extLst>
              <a:ext uri="{FF2B5EF4-FFF2-40B4-BE49-F238E27FC236}">
                <a16:creationId xmlns:a16="http://schemas.microsoft.com/office/drawing/2014/main" id="{D3602E04-177A-4880-A7AC-383ECCF8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74"/>
              </p:ext>
            </p:extLst>
          </p:nvPr>
        </p:nvGraphicFramePr>
        <p:xfrm>
          <a:off x="11963401" y="17206735"/>
          <a:ext cx="3129587" cy="790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153">
                  <a:extLst>
                    <a:ext uri="{9D8B030D-6E8A-4147-A177-3AD203B41FA5}">
                      <a16:colId xmlns:a16="http://schemas.microsoft.com/office/drawing/2014/main" val="16679913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518471370"/>
                    </a:ext>
                  </a:extLst>
                </a:gridCol>
                <a:gridCol w="476951">
                  <a:extLst>
                    <a:ext uri="{9D8B030D-6E8A-4147-A177-3AD203B41FA5}">
                      <a16:colId xmlns:a16="http://schemas.microsoft.com/office/drawing/2014/main" val="3459940442"/>
                    </a:ext>
                  </a:extLst>
                </a:gridCol>
                <a:gridCol w="405080">
                  <a:extLst>
                    <a:ext uri="{9D8B030D-6E8A-4147-A177-3AD203B41FA5}">
                      <a16:colId xmlns:a16="http://schemas.microsoft.com/office/drawing/2014/main" val="754791521"/>
                    </a:ext>
                  </a:extLst>
                </a:gridCol>
                <a:gridCol w="457352">
                  <a:extLst>
                    <a:ext uri="{9D8B030D-6E8A-4147-A177-3AD203B41FA5}">
                      <a16:colId xmlns:a16="http://schemas.microsoft.com/office/drawing/2014/main" val="2087477418"/>
                    </a:ext>
                  </a:extLst>
                </a:gridCol>
                <a:gridCol w="372413">
                  <a:extLst>
                    <a:ext uri="{9D8B030D-6E8A-4147-A177-3AD203B41FA5}">
                      <a16:colId xmlns:a16="http://schemas.microsoft.com/office/drawing/2014/main" val="23062915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1152448581"/>
                    </a:ext>
                  </a:extLst>
                </a:gridCol>
              </a:tblGrid>
              <a:tr h="13321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EC" sz="900" u="none" strike="noStrike" dirty="0">
                          <a:effectLst/>
                        </a:rPr>
                        <a:t> 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 dirty="0">
                          <a:effectLst/>
                        </a:rPr>
                        <a:t>Instancias = 1060: 80% de entrenamiento y 20% test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7197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RandomForest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RandomTree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>
                          <a:effectLst/>
                        </a:rPr>
                        <a:t>J48</a:t>
                      </a:r>
                      <a:endParaRPr lang="es-EC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86455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062438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563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497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461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599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539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521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953873"/>
                  </a:ext>
                </a:extLst>
              </a:tr>
              <a:tr h="160958">
                <a:tc>
                  <a:txBody>
                    <a:bodyPr/>
                    <a:lstStyle/>
                    <a:p>
                      <a:pPr algn="r" fontAlgn="ctr"/>
                      <a:r>
                        <a:rPr lang="es-EC" sz="600" b="1" u="none" strike="noStrike" dirty="0">
                          <a:effectLst/>
                        </a:rPr>
                        <a:t>Precisión</a:t>
                      </a:r>
                      <a:endParaRPr lang="es-EC" sz="6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53.11%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46.89%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43.49%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56.51%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50.85%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49.15%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439751"/>
                  </a:ext>
                </a:extLst>
              </a:tr>
            </a:tbl>
          </a:graphicData>
        </a:graphic>
      </p:graphicFrame>
      <p:pic>
        <p:nvPicPr>
          <p:cNvPr id="73" name="Imagen 72">
            <a:extLst>
              <a:ext uri="{FF2B5EF4-FFF2-40B4-BE49-F238E27FC236}">
                <a16:creationId xmlns:a16="http://schemas.microsoft.com/office/drawing/2014/main" id="{E04FB0E7-CC3B-4015-9502-A0B72A10D92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8155" y="17468030"/>
            <a:ext cx="4233155" cy="804654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31344943-054B-4128-BC57-5201EE5CF61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83495" y="18301724"/>
            <a:ext cx="4576642" cy="938677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EEFCA514-9231-4BDC-8FF4-C7B79031A90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26089" y="19286320"/>
            <a:ext cx="4693492" cy="907008"/>
          </a:xfrm>
          <a:prstGeom prst="rect">
            <a:avLst/>
          </a:pr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9397BE64-EE77-4454-969B-709827AF80CC}"/>
              </a:ext>
            </a:extLst>
          </p:cNvPr>
          <p:cNvSpPr/>
          <p:nvPr/>
        </p:nvSpPr>
        <p:spPr>
          <a:xfrm>
            <a:off x="9170332" y="17375525"/>
            <a:ext cx="1115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RandomForest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257B6DD-6B19-4202-8D1D-D4BE487C6CF7}"/>
              </a:ext>
            </a:extLst>
          </p:cNvPr>
          <p:cNvSpPr/>
          <p:nvPr/>
        </p:nvSpPr>
        <p:spPr>
          <a:xfrm>
            <a:off x="9282626" y="18254314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RandomTree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8EB5C28-E926-4EFC-A67D-416F2E889319}"/>
              </a:ext>
            </a:extLst>
          </p:cNvPr>
          <p:cNvSpPr/>
          <p:nvPr/>
        </p:nvSpPr>
        <p:spPr>
          <a:xfrm>
            <a:off x="9294790" y="19197021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/>
              <a:t>J48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6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809</Words>
  <Application>Microsoft Office PowerPoint</Application>
  <PresentationFormat>Personalizado</PresentationFormat>
  <Paragraphs>137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Aprendizaje automático supervisado y no supervisado: caso de estudio “defunciones fetales” utilizando la base de datos abierta del "INEC - Ecuador".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Tivi</cp:lastModifiedBy>
  <cp:revision>261</cp:revision>
  <dcterms:created xsi:type="dcterms:W3CDTF">2017-12-20T05:40:52Z</dcterms:created>
  <dcterms:modified xsi:type="dcterms:W3CDTF">2020-02-29T12:11:39Z</dcterms:modified>
</cp:coreProperties>
</file>