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5155863" cy="21402675"/>
  <p:notesSz cx="6858000" cy="9144000"/>
  <p:defaultTextStyle>
    <a:defPPr>
      <a:defRPr lang="en-US"/>
    </a:defPPr>
    <a:lvl1pPr marL="0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1pPr>
    <a:lvl2pPr marL="877283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2pPr>
    <a:lvl3pPr marL="1754567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3pPr>
    <a:lvl4pPr marL="2631850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4pPr>
    <a:lvl5pPr marL="3509133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5pPr>
    <a:lvl6pPr marL="4386416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6pPr>
    <a:lvl7pPr marL="5263700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7pPr>
    <a:lvl8pPr marL="6140982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8pPr>
    <a:lvl9pPr marL="7018266" algn="l" defTabSz="1754567" rtl="0" eaLnBrk="1" latinLnBrk="0" hangingPunct="1">
      <a:defRPr sz="3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41" userDrawn="1">
          <p15:clr>
            <a:srgbClr val="A4A3A4"/>
          </p15:clr>
        </p15:guide>
        <p15:guide id="2" pos="47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49"/>
    <a:srgbClr val="F2B800"/>
    <a:srgbClr val="254071"/>
    <a:srgbClr val="233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60" y="-444"/>
      </p:cViewPr>
      <p:guideLst>
        <p:guide orient="horz" pos="6741"/>
        <p:guide pos="47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690" y="3502708"/>
            <a:ext cx="12882484" cy="7451302"/>
          </a:xfrm>
        </p:spPr>
        <p:txBody>
          <a:bodyPr anchor="b"/>
          <a:lstStyle>
            <a:lvl1pPr algn="ctr">
              <a:defRPr sz="99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4483" y="11241360"/>
            <a:ext cx="11366897" cy="5167357"/>
          </a:xfrm>
        </p:spPr>
        <p:txBody>
          <a:bodyPr/>
          <a:lstStyle>
            <a:lvl1pPr marL="0" indent="0" algn="ctr">
              <a:buNone/>
              <a:defRPr sz="3978"/>
            </a:lvl1pPr>
            <a:lvl2pPr marL="757809" indent="0" algn="ctr">
              <a:buNone/>
              <a:defRPr sz="3315"/>
            </a:lvl2pPr>
            <a:lvl3pPr marL="1515618" indent="0" algn="ctr">
              <a:buNone/>
              <a:defRPr sz="2984"/>
            </a:lvl3pPr>
            <a:lvl4pPr marL="2273427" indent="0" algn="ctr">
              <a:buNone/>
              <a:defRPr sz="2652"/>
            </a:lvl4pPr>
            <a:lvl5pPr marL="3031236" indent="0" algn="ctr">
              <a:buNone/>
              <a:defRPr sz="2652"/>
            </a:lvl5pPr>
            <a:lvl6pPr marL="3789045" indent="0" algn="ctr">
              <a:buNone/>
              <a:defRPr sz="2652"/>
            </a:lvl6pPr>
            <a:lvl7pPr marL="4546854" indent="0" algn="ctr">
              <a:buNone/>
              <a:defRPr sz="2652"/>
            </a:lvl7pPr>
            <a:lvl8pPr marL="5304663" indent="0" algn="ctr">
              <a:buNone/>
              <a:defRPr sz="2652"/>
            </a:lvl8pPr>
            <a:lvl9pPr marL="6062472" indent="0" algn="ctr">
              <a:buNone/>
              <a:defRPr sz="265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459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66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45915" y="1139494"/>
            <a:ext cx="3267983" cy="1813777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1966" y="1139494"/>
            <a:ext cx="9614501" cy="1813777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572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91" y="-38101"/>
            <a:ext cx="11659037" cy="146690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9691" y="1409752"/>
            <a:ext cx="11659037" cy="723927"/>
          </a:xfrm>
        </p:spPr>
        <p:txBody>
          <a:bodyPr anchor="ctr">
            <a:normAutofit/>
          </a:bodyPr>
          <a:lstStyle>
            <a:lvl1pPr marL="0" indent="0" algn="l">
              <a:buNone/>
              <a:defRPr sz="7000" b="1" spc="-150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29691" y="2000324"/>
            <a:ext cx="11659037" cy="609623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 spc="-1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12555581" y="152406"/>
            <a:ext cx="2397632" cy="2514693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AU" dirty="0"/>
              <a:t>Insert your logo here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5667398" y="20608440"/>
            <a:ext cx="3821066" cy="65724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time slot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16882" y="20564896"/>
            <a:ext cx="5355429" cy="657249"/>
          </a:xfrm>
        </p:spPr>
        <p:txBody>
          <a:bodyPr anchor="ctr">
            <a:noAutofit/>
          </a:bodyPr>
          <a:lstStyle>
            <a:lvl1pPr marL="0" indent="0">
              <a:buNone/>
              <a:defRPr sz="8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your source </a:t>
            </a:r>
            <a:r>
              <a:rPr lang="en-US" dirty="0" err="1"/>
              <a:t>ie</a:t>
            </a:r>
            <a:r>
              <a:rPr lang="en-US" dirty="0"/>
              <a:t>, ICRA, RA-L, TRO, ABSTRACT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552836" y="20583946"/>
            <a:ext cx="3508072" cy="657249"/>
          </a:xfrm>
        </p:spPr>
        <p:txBody>
          <a:bodyPr anchor="ctr">
            <a:noAutofit/>
          </a:bodyPr>
          <a:lstStyle>
            <a:lvl1pPr marL="0" indent="0" algn="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manuscript number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3265254" y="20584288"/>
            <a:ext cx="1296962" cy="681063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4800" b="1" spc="-15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4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indicate L or R for which panel to display poster on in pod</a:t>
            </a:r>
          </a:p>
        </p:txBody>
      </p:sp>
    </p:spTree>
    <p:extLst>
      <p:ext uri="{BB962C8B-B14F-4D97-AF65-F5344CB8AC3E}">
        <p14:creationId xmlns:p14="http://schemas.microsoft.com/office/powerpoint/2010/main" val="176039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4" y="0"/>
            <a:ext cx="11585822" cy="15240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200" b="1" spc="-1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52" y="3417221"/>
            <a:ext cx="14240360" cy="158600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11894" y="1524056"/>
            <a:ext cx="11585822" cy="609623"/>
          </a:xfrm>
        </p:spPr>
        <p:txBody>
          <a:bodyPr>
            <a:noAutofit/>
          </a:bodyPr>
          <a:lstStyle>
            <a:lvl1pPr marL="0" indent="0" algn="l">
              <a:buNone/>
              <a:defRPr sz="8000" b="1" spc="-15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11895" y="2083671"/>
            <a:ext cx="11585821" cy="583428"/>
          </a:xfrm>
        </p:spPr>
        <p:txBody>
          <a:bodyPr>
            <a:noAutofit/>
          </a:bodyPr>
          <a:lstStyle>
            <a:lvl1pPr marL="0" indent="0" algn="l">
              <a:buNone/>
              <a:defRPr sz="7200" spc="-1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12555581" y="152406"/>
            <a:ext cx="2397632" cy="2514693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AU" dirty="0"/>
              <a:t>Insert your logo here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552836" y="20583946"/>
            <a:ext cx="3508072" cy="657249"/>
          </a:xfrm>
        </p:spPr>
        <p:txBody>
          <a:bodyPr anchor="ctr">
            <a:noAutofit/>
          </a:bodyPr>
          <a:lstStyle>
            <a:lvl1pPr marL="0" indent="0" algn="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manuscript number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5667398" y="20608440"/>
            <a:ext cx="3821066" cy="65724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time slot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16882" y="20564896"/>
            <a:ext cx="5355429" cy="657249"/>
          </a:xfrm>
        </p:spPr>
        <p:txBody>
          <a:bodyPr anchor="ctr">
            <a:noAutofit/>
          </a:bodyPr>
          <a:lstStyle>
            <a:lvl1pPr marL="0" indent="0">
              <a:buNone/>
              <a:defRPr sz="8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your source </a:t>
            </a:r>
            <a:r>
              <a:rPr lang="en-US" dirty="0" err="1"/>
              <a:t>ie</a:t>
            </a:r>
            <a:r>
              <a:rPr lang="en-US" dirty="0"/>
              <a:t>, ICRA, RA-L, TRO, ABSTRACT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3265254" y="20584288"/>
            <a:ext cx="1296962" cy="681063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4800" b="1" spc="-15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4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indicate L or R for which panel to display poster on in pod</a:t>
            </a:r>
          </a:p>
        </p:txBody>
      </p:sp>
    </p:spTree>
    <p:extLst>
      <p:ext uri="{BB962C8B-B14F-4D97-AF65-F5344CB8AC3E}">
        <p14:creationId xmlns:p14="http://schemas.microsoft.com/office/powerpoint/2010/main" val="29074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77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073" y="5335812"/>
            <a:ext cx="13071932" cy="8902917"/>
          </a:xfrm>
        </p:spPr>
        <p:txBody>
          <a:bodyPr anchor="b"/>
          <a:lstStyle>
            <a:lvl1pPr>
              <a:defRPr sz="99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073" y="14322954"/>
            <a:ext cx="13071932" cy="4681834"/>
          </a:xfrm>
        </p:spPr>
        <p:txBody>
          <a:bodyPr/>
          <a:lstStyle>
            <a:lvl1pPr marL="0" indent="0">
              <a:buNone/>
              <a:defRPr sz="3978">
                <a:solidFill>
                  <a:schemeClr val="tx1"/>
                </a:solidFill>
              </a:defRPr>
            </a:lvl1pPr>
            <a:lvl2pPr marL="757809" indent="0">
              <a:buNone/>
              <a:defRPr sz="3315">
                <a:solidFill>
                  <a:schemeClr val="tx1">
                    <a:tint val="75000"/>
                  </a:schemeClr>
                </a:solidFill>
              </a:defRPr>
            </a:lvl2pPr>
            <a:lvl3pPr marL="1515618" indent="0">
              <a:buNone/>
              <a:defRPr sz="2984">
                <a:solidFill>
                  <a:schemeClr val="tx1">
                    <a:tint val="75000"/>
                  </a:schemeClr>
                </a:solidFill>
              </a:defRPr>
            </a:lvl3pPr>
            <a:lvl4pPr marL="2273427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4pPr>
            <a:lvl5pPr marL="3031236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5pPr>
            <a:lvl6pPr marL="3789045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6pPr>
            <a:lvl7pPr marL="4546854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7pPr>
            <a:lvl8pPr marL="5304663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8pPr>
            <a:lvl9pPr marL="6062472" indent="0">
              <a:buNone/>
              <a:defRPr sz="26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95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1965" y="5697471"/>
            <a:ext cx="6441242" cy="13579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72656" y="5697471"/>
            <a:ext cx="6441242" cy="13579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96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1139499"/>
            <a:ext cx="13071932" cy="41368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942" y="5246630"/>
            <a:ext cx="6411639" cy="2571292"/>
          </a:xfrm>
        </p:spPr>
        <p:txBody>
          <a:bodyPr anchor="b"/>
          <a:lstStyle>
            <a:lvl1pPr marL="0" indent="0">
              <a:buNone/>
              <a:defRPr sz="3978" b="1"/>
            </a:lvl1pPr>
            <a:lvl2pPr marL="757809" indent="0">
              <a:buNone/>
              <a:defRPr sz="3315" b="1"/>
            </a:lvl2pPr>
            <a:lvl3pPr marL="1515618" indent="0">
              <a:buNone/>
              <a:defRPr sz="2984" b="1"/>
            </a:lvl3pPr>
            <a:lvl4pPr marL="2273427" indent="0">
              <a:buNone/>
              <a:defRPr sz="2652" b="1"/>
            </a:lvl4pPr>
            <a:lvl5pPr marL="3031236" indent="0">
              <a:buNone/>
              <a:defRPr sz="2652" b="1"/>
            </a:lvl5pPr>
            <a:lvl6pPr marL="3789045" indent="0">
              <a:buNone/>
              <a:defRPr sz="2652" b="1"/>
            </a:lvl6pPr>
            <a:lvl7pPr marL="4546854" indent="0">
              <a:buNone/>
              <a:defRPr sz="2652" b="1"/>
            </a:lvl7pPr>
            <a:lvl8pPr marL="5304663" indent="0">
              <a:buNone/>
              <a:defRPr sz="2652" b="1"/>
            </a:lvl8pPr>
            <a:lvl9pPr marL="6062472" indent="0">
              <a:buNone/>
              <a:defRPr sz="265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3942" y="7817922"/>
            <a:ext cx="6411639" cy="1149898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72656" y="5246630"/>
            <a:ext cx="6443216" cy="2571292"/>
          </a:xfrm>
        </p:spPr>
        <p:txBody>
          <a:bodyPr anchor="b"/>
          <a:lstStyle>
            <a:lvl1pPr marL="0" indent="0">
              <a:buNone/>
              <a:defRPr sz="3978" b="1"/>
            </a:lvl1pPr>
            <a:lvl2pPr marL="757809" indent="0">
              <a:buNone/>
              <a:defRPr sz="3315" b="1"/>
            </a:lvl2pPr>
            <a:lvl3pPr marL="1515618" indent="0">
              <a:buNone/>
              <a:defRPr sz="2984" b="1"/>
            </a:lvl3pPr>
            <a:lvl4pPr marL="2273427" indent="0">
              <a:buNone/>
              <a:defRPr sz="2652" b="1"/>
            </a:lvl4pPr>
            <a:lvl5pPr marL="3031236" indent="0">
              <a:buNone/>
              <a:defRPr sz="2652" b="1"/>
            </a:lvl5pPr>
            <a:lvl6pPr marL="3789045" indent="0">
              <a:buNone/>
              <a:defRPr sz="2652" b="1"/>
            </a:lvl6pPr>
            <a:lvl7pPr marL="4546854" indent="0">
              <a:buNone/>
              <a:defRPr sz="2652" b="1"/>
            </a:lvl7pPr>
            <a:lvl8pPr marL="5304663" indent="0">
              <a:buNone/>
              <a:defRPr sz="2652" b="1"/>
            </a:lvl8pPr>
            <a:lvl9pPr marL="6062472" indent="0">
              <a:buNone/>
              <a:defRPr sz="265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72656" y="7817922"/>
            <a:ext cx="6443216" cy="1149898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8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597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48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1426845"/>
            <a:ext cx="4888160" cy="4993958"/>
          </a:xfrm>
        </p:spPr>
        <p:txBody>
          <a:bodyPr anchor="b"/>
          <a:lstStyle>
            <a:lvl1pPr>
              <a:defRPr sz="530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3216" y="3081594"/>
            <a:ext cx="7672656" cy="15209771"/>
          </a:xfrm>
        </p:spPr>
        <p:txBody>
          <a:bodyPr/>
          <a:lstStyle>
            <a:lvl1pPr>
              <a:defRPr sz="5304"/>
            </a:lvl1pPr>
            <a:lvl2pPr>
              <a:defRPr sz="4641"/>
            </a:lvl2pPr>
            <a:lvl3pPr>
              <a:defRPr sz="3978"/>
            </a:lvl3pPr>
            <a:lvl4pPr>
              <a:defRPr sz="3315"/>
            </a:lvl4pPr>
            <a:lvl5pPr>
              <a:defRPr sz="3315"/>
            </a:lvl5pPr>
            <a:lvl6pPr>
              <a:defRPr sz="3315"/>
            </a:lvl6pPr>
            <a:lvl7pPr>
              <a:defRPr sz="3315"/>
            </a:lvl7pPr>
            <a:lvl8pPr>
              <a:defRPr sz="3315"/>
            </a:lvl8pPr>
            <a:lvl9pPr>
              <a:defRPr sz="331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940" y="6420802"/>
            <a:ext cx="4888160" cy="11895331"/>
          </a:xfrm>
        </p:spPr>
        <p:txBody>
          <a:bodyPr/>
          <a:lstStyle>
            <a:lvl1pPr marL="0" indent="0">
              <a:buNone/>
              <a:defRPr sz="2652"/>
            </a:lvl1pPr>
            <a:lvl2pPr marL="757809" indent="0">
              <a:buNone/>
              <a:defRPr sz="2321"/>
            </a:lvl2pPr>
            <a:lvl3pPr marL="1515618" indent="0">
              <a:buNone/>
              <a:defRPr sz="1989"/>
            </a:lvl3pPr>
            <a:lvl4pPr marL="2273427" indent="0">
              <a:buNone/>
              <a:defRPr sz="1658"/>
            </a:lvl4pPr>
            <a:lvl5pPr marL="3031236" indent="0">
              <a:buNone/>
              <a:defRPr sz="1658"/>
            </a:lvl5pPr>
            <a:lvl6pPr marL="3789045" indent="0">
              <a:buNone/>
              <a:defRPr sz="1658"/>
            </a:lvl6pPr>
            <a:lvl7pPr marL="4546854" indent="0">
              <a:buNone/>
              <a:defRPr sz="1658"/>
            </a:lvl7pPr>
            <a:lvl8pPr marL="5304663" indent="0">
              <a:buNone/>
              <a:defRPr sz="1658"/>
            </a:lvl8pPr>
            <a:lvl9pPr marL="6062472" indent="0">
              <a:buNone/>
              <a:defRPr sz="1658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1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1426845"/>
            <a:ext cx="4888160" cy="4993958"/>
          </a:xfrm>
        </p:spPr>
        <p:txBody>
          <a:bodyPr anchor="b"/>
          <a:lstStyle>
            <a:lvl1pPr>
              <a:defRPr sz="530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43216" y="3081594"/>
            <a:ext cx="7672656" cy="15209771"/>
          </a:xfrm>
        </p:spPr>
        <p:txBody>
          <a:bodyPr anchor="t"/>
          <a:lstStyle>
            <a:lvl1pPr marL="0" indent="0">
              <a:buNone/>
              <a:defRPr sz="5304"/>
            </a:lvl1pPr>
            <a:lvl2pPr marL="757809" indent="0">
              <a:buNone/>
              <a:defRPr sz="4641"/>
            </a:lvl2pPr>
            <a:lvl3pPr marL="1515618" indent="0">
              <a:buNone/>
              <a:defRPr sz="3978"/>
            </a:lvl3pPr>
            <a:lvl4pPr marL="2273427" indent="0">
              <a:buNone/>
              <a:defRPr sz="3315"/>
            </a:lvl4pPr>
            <a:lvl5pPr marL="3031236" indent="0">
              <a:buNone/>
              <a:defRPr sz="3315"/>
            </a:lvl5pPr>
            <a:lvl6pPr marL="3789045" indent="0">
              <a:buNone/>
              <a:defRPr sz="3315"/>
            </a:lvl6pPr>
            <a:lvl7pPr marL="4546854" indent="0">
              <a:buNone/>
              <a:defRPr sz="3315"/>
            </a:lvl7pPr>
            <a:lvl8pPr marL="5304663" indent="0">
              <a:buNone/>
              <a:defRPr sz="3315"/>
            </a:lvl8pPr>
            <a:lvl9pPr marL="6062472" indent="0">
              <a:buNone/>
              <a:defRPr sz="331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940" y="6420802"/>
            <a:ext cx="4888160" cy="11895331"/>
          </a:xfrm>
        </p:spPr>
        <p:txBody>
          <a:bodyPr/>
          <a:lstStyle>
            <a:lvl1pPr marL="0" indent="0">
              <a:buNone/>
              <a:defRPr sz="2652"/>
            </a:lvl1pPr>
            <a:lvl2pPr marL="757809" indent="0">
              <a:buNone/>
              <a:defRPr sz="2321"/>
            </a:lvl2pPr>
            <a:lvl3pPr marL="1515618" indent="0">
              <a:buNone/>
              <a:defRPr sz="1989"/>
            </a:lvl3pPr>
            <a:lvl4pPr marL="2273427" indent="0">
              <a:buNone/>
              <a:defRPr sz="1658"/>
            </a:lvl4pPr>
            <a:lvl5pPr marL="3031236" indent="0">
              <a:buNone/>
              <a:defRPr sz="1658"/>
            </a:lvl5pPr>
            <a:lvl6pPr marL="3789045" indent="0">
              <a:buNone/>
              <a:defRPr sz="1658"/>
            </a:lvl6pPr>
            <a:lvl7pPr marL="4546854" indent="0">
              <a:buNone/>
              <a:defRPr sz="1658"/>
            </a:lvl7pPr>
            <a:lvl8pPr marL="5304663" indent="0">
              <a:buNone/>
              <a:defRPr sz="1658"/>
            </a:lvl8pPr>
            <a:lvl9pPr marL="6062472" indent="0">
              <a:buNone/>
              <a:defRPr sz="1658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9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1966" y="1139499"/>
            <a:ext cx="13071932" cy="413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966" y="5697471"/>
            <a:ext cx="13071932" cy="13579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1966" y="19837114"/>
            <a:ext cx="3410069" cy="1139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D9EB-212A-40CF-9FFB-9DD29D2DAEA0}" type="datetimeFigureOut">
              <a:rPr lang="en-AU" smtClean="0"/>
              <a:t>2/03/2020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0380" y="19837114"/>
            <a:ext cx="5115104" cy="1139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3828" y="19837114"/>
            <a:ext cx="3410069" cy="1139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50052-0284-4549-91C6-0A9CA0A8C995}" type="slidenum">
              <a:rPr lang="en-AU" smtClean="0"/>
              <a:t>‹Nº›</a:t>
            </a:fld>
            <a:endParaRPr lang="en-AU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5" y="20378813"/>
            <a:ext cx="15170748" cy="1023863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2"/>
          <a:stretch/>
        </p:blipFill>
        <p:spPr>
          <a:xfrm>
            <a:off x="0" y="0"/>
            <a:ext cx="12343961" cy="288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1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xStyles>
    <p:titleStyle>
      <a:lvl1pPr algn="l" defTabSz="1515618" rtl="0" eaLnBrk="1" latinLnBrk="0" hangingPunct="1">
        <a:lnSpc>
          <a:spcPct val="90000"/>
        </a:lnSpc>
        <a:spcBef>
          <a:spcPct val="0"/>
        </a:spcBef>
        <a:buNone/>
        <a:defRPr sz="72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905" indent="-378905" algn="l" defTabSz="1515618" rtl="0" eaLnBrk="1" latinLnBrk="0" hangingPunct="1">
        <a:lnSpc>
          <a:spcPct val="90000"/>
        </a:lnSpc>
        <a:spcBef>
          <a:spcPts val="1658"/>
        </a:spcBef>
        <a:buFont typeface="Arial" panose="020B0604020202020204" pitchFamily="34" charset="0"/>
        <a:buChar char="•"/>
        <a:defRPr sz="4641" kern="1200">
          <a:solidFill>
            <a:schemeClr val="tx1"/>
          </a:solidFill>
          <a:latin typeface="+mn-lt"/>
          <a:ea typeface="+mn-ea"/>
          <a:cs typeface="+mn-cs"/>
        </a:defRPr>
      </a:lvl1pPr>
      <a:lvl2pPr marL="1136714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3978" kern="1200">
          <a:solidFill>
            <a:schemeClr val="tx1"/>
          </a:solidFill>
          <a:latin typeface="+mn-lt"/>
          <a:ea typeface="+mn-ea"/>
          <a:cs typeface="+mn-cs"/>
        </a:defRPr>
      </a:lvl2pPr>
      <a:lvl3pPr marL="1894523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3315" kern="1200">
          <a:solidFill>
            <a:schemeClr val="tx1"/>
          </a:solidFill>
          <a:latin typeface="+mn-lt"/>
          <a:ea typeface="+mn-ea"/>
          <a:cs typeface="+mn-cs"/>
        </a:defRPr>
      </a:lvl3pPr>
      <a:lvl4pPr marL="2652332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4pPr>
      <a:lvl5pPr marL="3410141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5pPr>
      <a:lvl6pPr marL="4167950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6pPr>
      <a:lvl7pPr marL="4925759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7pPr>
      <a:lvl8pPr marL="5683568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8pPr>
      <a:lvl9pPr marL="6441377" indent="-378905" algn="l" defTabSz="1515618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1pPr>
      <a:lvl2pPr marL="757809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2pPr>
      <a:lvl3pPr marL="1515618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3pPr>
      <a:lvl4pPr marL="2273427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4pPr>
      <a:lvl5pPr marL="3031236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5pPr>
      <a:lvl6pPr marL="3789045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6pPr>
      <a:lvl7pPr marL="4546854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7pPr>
      <a:lvl8pPr marL="5304663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8pPr>
      <a:lvl9pPr marL="6062472" algn="l" defTabSz="1515618" rtl="0" eaLnBrk="1" latinLnBrk="0" hangingPunct="1">
        <a:defRPr sz="2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4.jpe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hyperlink" Target="http://aplicaciones3.ecuadorencifras.gob.ec/BIINEC-war/index.xhtml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20289469"/>
            <a:ext cx="15172519" cy="11280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3" name="Rectángulo 2"/>
          <p:cNvSpPr/>
          <p:nvPr/>
        </p:nvSpPr>
        <p:spPr>
          <a:xfrm>
            <a:off x="0" y="-20618"/>
            <a:ext cx="15092991" cy="2572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055" y="577715"/>
            <a:ext cx="7862277" cy="856903"/>
          </a:xfrm>
        </p:spPr>
        <p:txBody>
          <a:bodyPr>
            <a:noAutofit/>
          </a:bodyPr>
          <a:lstStyle/>
          <a:p>
            <a:pPr algn="ctr"/>
            <a:r>
              <a:rPr lang="es-EC" sz="2800" b="1" dirty="0"/>
              <a:t>Aprendizaje automático supervisado y no supervisado: caso de estudio “defunciones fetales” utilizando la base de datos abierta del "INEC - Ecuador".</a:t>
            </a:r>
            <a:endParaRPr lang="en-AU" sz="28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149896" y="1450938"/>
            <a:ext cx="5817483" cy="72392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AU" sz="3200" dirty="0" err="1">
                <a:solidFill>
                  <a:schemeClr val="accent2"/>
                </a:solidFill>
              </a:rPr>
              <a:t>Facultad</a:t>
            </a:r>
            <a:r>
              <a:rPr lang="en-AU" sz="3200" dirty="0">
                <a:solidFill>
                  <a:schemeClr val="accent2"/>
                </a:solidFill>
              </a:rPr>
              <a:t> de </a:t>
            </a:r>
            <a:r>
              <a:rPr lang="en-AU" sz="3200" dirty="0" err="1">
                <a:solidFill>
                  <a:schemeClr val="accent2"/>
                </a:solidFill>
              </a:rPr>
              <a:t>Energía</a:t>
            </a:r>
            <a:r>
              <a:rPr lang="en-AU" sz="3200" dirty="0">
                <a:solidFill>
                  <a:schemeClr val="accent2"/>
                </a:solidFill>
              </a:rPr>
              <a:t>, Carrera de </a:t>
            </a:r>
            <a:r>
              <a:rPr lang="en-AU" sz="3200" dirty="0" err="1">
                <a:solidFill>
                  <a:schemeClr val="accent2"/>
                </a:solidFill>
              </a:rPr>
              <a:t>Ingeniería</a:t>
            </a:r>
            <a:r>
              <a:rPr lang="en-AU" sz="3200" dirty="0">
                <a:solidFill>
                  <a:schemeClr val="accent2"/>
                </a:solidFill>
              </a:rPr>
              <a:t> </a:t>
            </a:r>
            <a:r>
              <a:rPr lang="en-AU" sz="3200" dirty="0" err="1">
                <a:solidFill>
                  <a:schemeClr val="accent2"/>
                </a:solidFill>
              </a:rPr>
              <a:t>en</a:t>
            </a:r>
            <a:r>
              <a:rPr lang="en-AU" sz="3200" dirty="0">
                <a:solidFill>
                  <a:schemeClr val="accent2"/>
                </a:solidFill>
              </a:rPr>
              <a:t> </a:t>
            </a:r>
            <a:r>
              <a:rPr lang="en-AU" sz="3200" dirty="0" err="1">
                <a:solidFill>
                  <a:schemeClr val="accent2"/>
                </a:solidFill>
              </a:rPr>
              <a:t>Sistemas</a:t>
            </a:r>
            <a:endParaRPr lang="en-AU" sz="3200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346523" y="2045371"/>
            <a:ext cx="4035727" cy="609623"/>
          </a:xfrm>
        </p:spPr>
        <p:txBody>
          <a:bodyPr>
            <a:noAutofit/>
          </a:bodyPr>
          <a:lstStyle/>
          <a:p>
            <a:r>
              <a:rPr lang="en-AU" sz="2800" b="1" dirty="0" err="1">
                <a:solidFill>
                  <a:schemeClr val="tx1"/>
                </a:solidFill>
              </a:rPr>
              <a:t>Steeven</a:t>
            </a:r>
            <a:r>
              <a:rPr lang="en-AU" sz="2800" b="1" dirty="0">
                <a:solidFill>
                  <a:schemeClr val="tx1"/>
                </a:solidFill>
              </a:rPr>
              <a:t> </a:t>
            </a:r>
            <a:r>
              <a:rPr lang="en-AU" sz="2800" b="1" dirty="0" err="1">
                <a:solidFill>
                  <a:schemeClr val="tx1"/>
                </a:solidFill>
              </a:rPr>
              <a:t>Armijos</a:t>
            </a:r>
            <a:r>
              <a:rPr lang="en-AU" sz="2800" b="1" dirty="0">
                <a:solidFill>
                  <a:schemeClr val="tx1"/>
                </a:solidFill>
              </a:rPr>
              <a:t>-Bravo</a:t>
            </a:r>
            <a:endParaRPr lang="en-AU" sz="2800" b="1" i="1" baseline="30000" dirty="0">
              <a:solidFill>
                <a:schemeClr val="tx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78820" y="20513106"/>
            <a:ext cx="7370266" cy="676299"/>
          </a:xfrm>
        </p:spPr>
        <p:txBody>
          <a:bodyPr/>
          <a:lstStyle/>
          <a:p>
            <a:r>
              <a:rPr lang="en-AU" sz="3200" dirty="0" err="1">
                <a:solidFill>
                  <a:schemeClr val="bg1"/>
                </a:solidFill>
              </a:rPr>
              <a:t>Inteligencia</a:t>
            </a:r>
            <a:r>
              <a:rPr lang="en-AU" sz="3200" dirty="0">
                <a:solidFill>
                  <a:schemeClr val="bg1"/>
                </a:solidFill>
              </a:rPr>
              <a:t> Artificial (2019-2020)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50716" y="20563219"/>
            <a:ext cx="2774033" cy="657249"/>
          </a:xfrm>
        </p:spPr>
        <p:txBody>
          <a:bodyPr/>
          <a:lstStyle/>
          <a:p>
            <a:r>
              <a:rPr lang="en-AU" sz="3200" dirty="0"/>
              <a:t>“</a:t>
            </a:r>
            <a:r>
              <a:rPr lang="en-AU" sz="3200" dirty="0" err="1"/>
              <a:t>Noveno</a:t>
            </a:r>
            <a:r>
              <a:rPr lang="en-AU" sz="3200" dirty="0"/>
              <a:t> </a:t>
            </a:r>
            <a:r>
              <a:rPr lang="en-AU" sz="3200" dirty="0" err="1"/>
              <a:t>ciclo</a:t>
            </a:r>
            <a:r>
              <a:rPr lang="en-AU" sz="3200" dirty="0"/>
              <a:t>”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11131729" y="20776450"/>
            <a:ext cx="3725232" cy="681063"/>
          </a:xfrm>
        </p:spPr>
        <p:txBody>
          <a:bodyPr/>
          <a:lstStyle/>
          <a:p>
            <a:r>
              <a:rPr lang="en-AU" sz="2800" dirty="0"/>
              <a:t>smarmijosb@unl.edu.ec</a:t>
            </a:r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15070920" y="30442236"/>
            <a:ext cx="7007692" cy="1314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0" name="Text Placeholder 18"/>
          <p:cNvSpPr txBox="1">
            <a:spLocks/>
          </p:cNvSpPr>
          <p:nvPr/>
        </p:nvSpPr>
        <p:spPr>
          <a:xfrm>
            <a:off x="15172519" y="30458786"/>
            <a:ext cx="7007692" cy="1314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4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4" name="Rectángulo 3"/>
          <p:cNvSpPr/>
          <p:nvPr/>
        </p:nvSpPr>
        <p:spPr>
          <a:xfrm>
            <a:off x="-6208" y="2515515"/>
            <a:ext cx="15156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/>
          <p:cNvSpPr txBox="1"/>
          <p:nvPr/>
        </p:nvSpPr>
        <p:spPr>
          <a:xfrm>
            <a:off x="260031" y="2547859"/>
            <a:ext cx="14579207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Resumen</a:t>
            </a:r>
          </a:p>
          <a:p>
            <a:pPr algn="just"/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el presente proyecto </a:t>
            </a:r>
            <a:r>
              <a:rPr lang="es-EC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se aplicó 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algoritmos de clasificación supervisados: </a:t>
            </a:r>
            <a:r>
              <a:rPr lang="es-EC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RandomTree</a:t>
            </a:r>
            <a:r>
              <a:rPr lang="es-EC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C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s-EC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J48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 el fin de predecir el tipo de enfermedad que causa las defunciones fetales para el año 2020, también se aplicó algoritmos de aprendizaje no supervisado: </a:t>
            </a:r>
            <a:r>
              <a:rPr lang="es-EC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C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SimpleKMeans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para que, de acuerdo a ciertas características, agrupar a que tipo de enfermedad es más probable que se ocasionen las defunciones fetales, y Reglas de Asociación (</a:t>
            </a:r>
            <a:r>
              <a:rPr lang="es-EC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para obtener reglas en base al conjunto de datos que ayuden a la toma de decisiones, en los diagnósticos médicos, por ejemplo. Para ello se realizó un proceso de </a:t>
            </a:r>
            <a:r>
              <a:rPr lang="es-EC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 del problema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C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recopilación de datos 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(obtenidos del Banco de Datos Abiertos del INEC, se descargó archivos .</a:t>
            </a:r>
            <a:r>
              <a:rPr lang="es-EC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años 2015-2018), </a:t>
            </a:r>
            <a:r>
              <a:rPr lang="es-EC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preparación de los datos 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 eliminó tildes, caracteres especiales, datos atípicos), </a:t>
            </a:r>
            <a:r>
              <a:rPr lang="es-EC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división de datos 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 aplicó el 80% para el entrenamiento y el 20% para el test), </a:t>
            </a:r>
            <a:r>
              <a:rPr lang="es-EC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 entrenó los 3 algoritmos de clasificación antes mencionados) y </a:t>
            </a:r>
            <a:r>
              <a:rPr lang="es-EC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validación de los modelos </a:t>
            </a:r>
            <a:r>
              <a:rPr lang="es-EC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 recopiló los datos en una tabla con la precisión de predicción de cada algoritmo de clasificación). 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39646" y="5601589"/>
            <a:ext cx="66890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Problema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7476873" y="5609863"/>
            <a:ext cx="72801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Entrenando a un modelo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255261" y="18737071"/>
            <a:ext cx="71015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La división de los datos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329691" y="11088425"/>
            <a:ext cx="66890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Recopilación de datos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19DBB3C-5DCB-CA42-A161-9743F9712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2" y="460827"/>
            <a:ext cx="3722503" cy="1367973"/>
          </a:xfrm>
          <a:prstGeom prst="rect">
            <a:avLst/>
          </a:prstGeom>
        </p:spPr>
      </p:pic>
      <p:sp>
        <p:nvSpPr>
          <p:cNvPr id="40" name="CuadroTexto 35">
            <a:extLst>
              <a:ext uri="{FF2B5EF4-FFF2-40B4-BE49-F238E27FC236}">
                <a16:creationId xmlns:a16="http://schemas.microsoft.com/office/drawing/2014/main" id="{C37BDC5F-CD53-7F45-A1AB-9B30B36DEB79}"/>
              </a:ext>
            </a:extLst>
          </p:cNvPr>
          <p:cNvSpPr txBox="1"/>
          <p:nvPr/>
        </p:nvSpPr>
        <p:spPr>
          <a:xfrm>
            <a:off x="7799231" y="16910189"/>
            <a:ext cx="47411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Validación del modelo</a:t>
            </a:r>
          </a:p>
        </p:txBody>
      </p:sp>
      <p:pic>
        <p:nvPicPr>
          <p:cNvPr id="12" name="Picture 11" descr="A picture containing bird&#10;&#10;Description automatically generated">
            <a:extLst>
              <a:ext uri="{FF2B5EF4-FFF2-40B4-BE49-F238E27FC236}">
                <a16:creationId xmlns:a16="http://schemas.microsoft.com/office/drawing/2014/main" id="{F08CC313-CA7A-0D48-A7CD-0D38077A05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85" b="25983"/>
          <a:stretch/>
        </p:blipFill>
        <p:spPr>
          <a:xfrm>
            <a:off x="11710915" y="577715"/>
            <a:ext cx="3015729" cy="1274638"/>
          </a:xfrm>
          <a:prstGeom prst="rect">
            <a:avLst/>
          </a:prstGeom>
        </p:spPr>
      </p:pic>
      <p:sp>
        <p:nvSpPr>
          <p:cNvPr id="42" name="CuadroTexto 35">
            <a:extLst>
              <a:ext uri="{FF2B5EF4-FFF2-40B4-BE49-F238E27FC236}">
                <a16:creationId xmlns:a16="http://schemas.microsoft.com/office/drawing/2014/main" id="{75197675-104D-437A-8654-D91B56E03142}"/>
              </a:ext>
            </a:extLst>
          </p:cNvPr>
          <p:cNvSpPr txBox="1"/>
          <p:nvPr/>
        </p:nvSpPr>
        <p:spPr>
          <a:xfrm>
            <a:off x="329691" y="11523054"/>
            <a:ext cx="70488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1800" dirty="0">
                <a:hlinkClick r:id="rId4"/>
              </a:rPr>
              <a:t>http://aplicaciones3.ecuadorencifras.gob.ec/BIINEC-war/index.xhtml</a:t>
            </a:r>
            <a:endParaRPr lang="es-EC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775DF5A9-E242-4FC9-B351-F01DFB8434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6429">
            <a:off x="3703108" y="16709162"/>
            <a:ext cx="587432" cy="587432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AF0ABF62-79C0-4C2A-B007-73F448701209}"/>
              </a:ext>
            </a:extLst>
          </p:cNvPr>
          <p:cNvSpPr txBox="1"/>
          <p:nvPr/>
        </p:nvSpPr>
        <p:spPr>
          <a:xfrm>
            <a:off x="397193" y="14736302"/>
            <a:ext cx="91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Antes</a:t>
            </a:r>
            <a:endParaRPr lang="es-EC" sz="2400" b="1" u="sng" dirty="0">
              <a:solidFill>
                <a:srgbClr val="FF0000"/>
              </a:solidFill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EC4607F1-7B2C-4F5C-8766-D17440CD9316}"/>
              </a:ext>
            </a:extLst>
          </p:cNvPr>
          <p:cNvSpPr txBox="1"/>
          <p:nvPr/>
        </p:nvSpPr>
        <p:spPr>
          <a:xfrm>
            <a:off x="5325223" y="14519151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rgbClr val="FF0000"/>
                </a:solidFill>
              </a:rPr>
              <a:t>Despu</a:t>
            </a:r>
            <a:r>
              <a:rPr lang="es-EC" sz="2400" b="1" u="sng" dirty="0" err="1">
                <a:solidFill>
                  <a:srgbClr val="FF0000"/>
                </a:solidFill>
              </a:rPr>
              <a:t>és</a:t>
            </a:r>
            <a:endParaRPr lang="es-EC" sz="2400" b="1" u="sng" dirty="0">
              <a:solidFill>
                <a:srgbClr val="FF0000"/>
              </a:solidFill>
            </a:endParaRPr>
          </a:p>
        </p:txBody>
      </p:sp>
      <p:sp>
        <p:nvSpPr>
          <p:cNvPr id="46" name="CuadroTexto 35">
            <a:extLst>
              <a:ext uri="{FF2B5EF4-FFF2-40B4-BE49-F238E27FC236}">
                <a16:creationId xmlns:a16="http://schemas.microsoft.com/office/drawing/2014/main" id="{AC69DD12-DA7A-4FD4-8BB2-9FB549F1CCFE}"/>
              </a:ext>
            </a:extLst>
          </p:cNvPr>
          <p:cNvSpPr txBox="1"/>
          <p:nvPr/>
        </p:nvSpPr>
        <p:spPr>
          <a:xfrm>
            <a:off x="329691" y="5959874"/>
            <a:ext cx="669897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000" dirty="0"/>
              <a:t>¿Qué tipo de enfermedad causa las defunciones fetales para el año 2020?</a:t>
            </a: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DD045514-43C7-4380-9E2B-7B7B1CB7FD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88" t="38524" r="2355" b="40488"/>
          <a:stretch/>
        </p:blipFill>
        <p:spPr>
          <a:xfrm>
            <a:off x="306651" y="11955120"/>
            <a:ext cx="6712058" cy="1050443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CA6C5BA8-F0B4-451B-B5BF-B6CC3ECE4D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323" y="13071666"/>
            <a:ext cx="6625664" cy="1437784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5D9DF584-4759-40EC-9478-5A357CDCA8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02" y="12611879"/>
            <a:ext cx="434633" cy="474145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B44A7040-6192-44C3-B520-F1A5A8449E5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2687" b="11193"/>
          <a:stretch/>
        </p:blipFill>
        <p:spPr>
          <a:xfrm>
            <a:off x="157714" y="17422898"/>
            <a:ext cx="1490717" cy="1204556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D6FD1211-C79B-4866-9EC9-3F6E62754A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3019" y="17716851"/>
            <a:ext cx="1738942" cy="461666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1E7695BA-62E4-4E99-B0F7-8CCD7145D8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69678" y="17021729"/>
            <a:ext cx="495935" cy="541020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67AA9B63-C565-4E0E-9B6A-52633C67420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2886"/>
          <a:stretch/>
        </p:blipFill>
        <p:spPr>
          <a:xfrm>
            <a:off x="157713" y="15199218"/>
            <a:ext cx="4008735" cy="1699509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4EB76850-EFFC-4E44-A9E9-3F953415EAC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11739"/>
          <a:stretch/>
        </p:blipFill>
        <p:spPr>
          <a:xfrm>
            <a:off x="3847151" y="17188044"/>
            <a:ext cx="3817406" cy="1686074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BDC798FB-BB24-4AA6-8224-CB297320D3A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38397" y="17812865"/>
            <a:ext cx="271648" cy="296343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401B4230-A230-4247-87E0-3FC33C5EE0E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4599" b="19378"/>
          <a:stretch/>
        </p:blipFill>
        <p:spPr>
          <a:xfrm>
            <a:off x="5079155" y="15010034"/>
            <a:ext cx="1738942" cy="304800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115C3911-B89E-4583-BE2A-38409FBA64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82977">
            <a:off x="5477313" y="15295534"/>
            <a:ext cx="271648" cy="296343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378CC543-8B09-415B-B004-BA350C91AA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11" y="16154123"/>
            <a:ext cx="495935" cy="54102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3D44E20-916C-435A-A0D2-765916999E5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62"/>
          <a:stretch/>
        </p:blipFill>
        <p:spPr>
          <a:xfrm>
            <a:off x="338254" y="19204665"/>
            <a:ext cx="2332690" cy="1084804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F17ED85-CF83-4ADC-8B35-04E5A58AF14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11" y="6623624"/>
            <a:ext cx="6127000" cy="4630969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4AF476B3-C4BC-448F-8C08-335C76BD7680}"/>
              </a:ext>
            </a:extLst>
          </p:cNvPr>
          <p:cNvSpPr txBox="1"/>
          <p:nvPr/>
        </p:nvSpPr>
        <p:spPr>
          <a:xfrm>
            <a:off x="144876" y="14389134"/>
            <a:ext cx="43480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C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Preparación de datos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3096DFE-C62B-4B21-B7A5-71FD7C97CC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92919" y="19065256"/>
            <a:ext cx="1863454" cy="1249204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EA957AC6-37F8-45E2-A8C1-F20F4F9E662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66448" y="15592051"/>
            <a:ext cx="2771775" cy="485775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4A9B8B11-549F-42B0-BBD6-04565FE147AC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179"/>
          <a:stretch/>
        </p:blipFill>
        <p:spPr>
          <a:xfrm>
            <a:off x="7758793" y="6060883"/>
            <a:ext cx="4047372" cy="1544266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01633622-DD20-4CB5-8503-E91BD2C23D1F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28873"/>
          <a:stretch/>
        </p:blipFill>
        <p:spPr>
          <a:xfrm>
            <a:off x="7912564" y="7610410"/>
            <a:ext cx="5007551" cy="2068079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209D52B0-8E59-4B83-A641-21802A769A42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5913"/>
          <a:stretch/>
        </p:blipFill>
        <p:spPr>
          <a:xfrm>
            <a:off x="8422148" y="9704848"/>
            <a:ext cx="4197433" cy="2821775"/>
          </a:xfrm>
          <a:prstGeom prst="rect">
            <a:avLst/>
          </a:prstGeom>
        </p:spPr>
      </p:pic>
      <p:graphicFrame>
        <p:nvGraphicFramePr>
          <p:cNvPr id="69" name="Tabla 68">
            <a:extLst>
              <a:ext uri="{FF2B5EF4-FFF2-40B4-BE49-F238E27FC236}">
                <a16:creationId xmlns:a16="http://schemas.microsoft.com/office/drawing/2014/main" id="{198456F2-9ACE-46A3-B1B8-23CF803B5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58050"/>
              </p:ext>
            </p:extLst>
          </p:nvPr>
        </p:nvGraphicFramePr>
        <p:xfrm>
          <a:off x="8361915" y="12556283"/>
          <a:ext cx="5258295" cy="206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7255">
                  <a:extLst>
                    <a:ext uri="{9D8B030D-6E8A-4147-A177-3AD203B41FA5}">
                      <a16:colId xmlns:a16="http://schemas.microsoft.com/office/drawing/2014/main" val="2406039723"/>
                    </a:ext>
                  </a:extLst>
                </a:gridCol>
                <a:gridCol w="566058">
                  <a:extLst>
                    <a:ext uri="{9D8B030D-6E8A-4147-A177-3AD203B41FA5}">
                      <a16:colId xmlns:a16="http://schemas.microsoft.com/office/drawing/2014/main" val="3486595687"/>
                    </a:ext>
                  </a:extLst>
                </a:gridCol>
                <a:gridCol w="879565">
                  <a:extLst>
                    <a:ext uri="{9D8B030D-6E8A-4147-A177-3AD203B41FA5}">
                      <a16:colId xmlns:a16="http://schemas.microsoft.com/office/drawing/2014/main" val="618900378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310097486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1464029713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3526159475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val="394470532"/>
                    </a:ext>
                  </a:extLst>
                </a:gridCol>
              </a:tblGrid>
              <a:tr h="11930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 err="1">
                          <a:effectLst/>
                        </a:rPr>
                        <a:t>Clustering</a:t>
                      </a:r>
                      <a:r>
                        <a:rPr lang="es-EC" sz="900" b="1" u="none" strike="noStrike" dirty="0">
                          <a:effectLst/>
                        </a:rPr>
                        <a:t>: </a:t>
                      </a:r>
                      <a:r>
                        <a:rPr lang="es-EC" sz="900" b="1" u="none" strike="noStrike" dirty="0" err="1">
                          <a:effectLst/>
                        </a:rPr>
                        <a:t>SimpleKMeans</a:t>
                      </a:r>
                      <a:endParaRPr lang="es-EC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67" marR="57267" marT="28633" marB="28633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76565"/>
                  </a:ext>
                </a:extLst>
              </a:tr>
              <a:tr h="238612"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b="1" u="none" strike="noStrike" dirty="0">
                          <a:effectLst/>
                        </a:rPr>
                        <a:t>Modelo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b="1" u="none" strike="noStrike" dirty="0">
                          <a:effectLst/>
                        </a:rPr>
                        <a:t>Características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b="1" u="none" strike="noStrike" dirty="0">
                          <a:effectLst/>
                        </a:rPr>
                        <a:t>Full Data (5298)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Clúster 0 (2845)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Clúster 1 (1098)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Clúster 2 (472)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Clúster 3 (883)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2473514055"/>
                  </a:ext>
                </a:extLst>
              </a:tr>
              <a:tr h="119306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 err="1">
                          <a:effectLst/>
                        </a:rPr>
                        <a:t>SimpleKMeans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67" marR="57267" marT="28633" marB="2863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>
                          <a:effectLst/>
                        </a:rPr>
                        <a:t>sexo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H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 dirty="0">
                          <a:effectLst/>
                        </a:rPr>
                        <a:t>H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 dirty="0">
                          <a:effectLst/>
                        </a:rPr>
                        <a:t>M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H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4292654068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p_emb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1124709394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asis_por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MG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MG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MG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MG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MG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1907415539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lugar_ocurr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EMS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EMS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EMS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EJB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EMS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2384294782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area_fall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103071003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>
                          <a:effectLst/>
                        </a:rPr>
                        <a:t>etnia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Mes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Mes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Mes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Mes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Mes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3126594183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est_civil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5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5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5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3562080660"/>
                  </a:ext>
                </a:extLst>
              </a:tr>
              <a:tr h="119306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niv_inst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12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12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12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12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13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2623761209"/>
                  </a:ext>
                </a:extLst>
              </a:tr>
              <a:tr h="238612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prov_res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Guayas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Guayas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Guayas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Guayas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Pichincha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986776256"/>
                  </a:ext>
                </a:extLst>
              </a:tr>
              <a:tr h="7953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area_res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U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517752530"/>
                  </a:ext>
                </a:extLst>
              </a:tr>
              <a:tr h="75862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C" sz="700" u="none" strike="noStrike" dirty="0" err="1">
                          <a:effectLst/>
                        </a:rPr>
                        <a:t>causa_fetal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Hipoxia intrauterina, no especificada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 dirty="0">
                          <a:effectLst/>
                        </a:rPr>
                        <a:t>Hipoxia intrauterina, no especificada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Hipoxia intrauterina, no especificada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>
                          <a:effectLst/>
                        </a:rPr>
                        <a:t>Hipoxia intrauterina, no especificada</a:t>
                      </a:r>
                      <a:endParaRPr lang="es-EC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u="none" strike="noStrike" dirty="0">
                          <a:effectLst/>
                        </a:rPr>
                        <a:t>Muerte fetal, no especificada</a:t>
                      </a:r>
                      <a:endParaRPr lang="es-EC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5" marR="5965" marT="5965" marB="0" anchor="ctr"/>
                </a:tc>
                <a:extLst>
                  <a:ext uri="{0D108BD9-81ED-4DB2-BD59-A6C34878D82A}">
                    <a16:rowId xmlns:a16="http://schemas.microsoft.com/office/drawing/2014/main" val="3990988738"/>
                  </a:ext>
                </a:extLst>
              </a:tr>
            </a:tbl>
          </a:graphicData>
        </a:graphic>
      </p:graphicFrame>
      <p:graphicFrame>
        <p:nvGraphicFramePr>
          <p:cNvPr id="71" name="Tabla 70">
            <a:extLst>
              <a:ext uri="{FF2B5EF4-FFF2-40B4-BE49-F238E27FC236}">
                <a16:creationId xmlns:a16="http://schemas.microsoft.com/office/drawing/2014/main" id="{0D655B66-FBC1-464B-9E7B-75A0B652E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79541"/>
              </p:ext>
            </p:extLst>
          </p:nvPr>
        </p:nvGraphicFramePr>
        <p:xfrm>
          <a:off x="8361915" y="14671144"/>
          <a:ext cx="5258295" cy="22908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8295">
                  <a:extLst>
                    <a:ext uri="{9D8B030D-6E8A-4147-A177-3AD203B41FA5}">
                      <a16:colId xmlns:a16="http://schemas.microsoft.com/office/drawing/2014/main" val="507825937"/>
                    </a:ext>
                  </a:extLst>
                </a:gridCol>
              </a:tblGrid>
              <a:tr h="145263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Reglas de Asociación: </a:t>
                      </a:r>
                      <a:r>
                        <a:rPr lang="es-EC" sz="900" b="1" u="none" strike="noStrike" dirty="0" err="1">
                          <a:effectLst/>
                        </a:rPr>
                        <a:t>Apriori</a:t>
                      </a:r>
                      <a:endParaRPr lang="es-EC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ctr"/>
                </a:tc>
                <a:extLst>
                  <a:ext uri="{0D108BD9-81ED-4DB2-BD59-A6C34878D82A}">
                    <a16:rowId xmlns:a16="http://schemas.microsoft.com/office/drawing/2014/main" val="2949291420"/>
                  </a:ext>
                </a:extLst>
              </a:tr>
              <a:tr h="125810">
                <a:tc>
                  <a:txBody>
                    <a:bodyPr/>
                    <a:lstStyle/>
                    <a:p>
                      <a:pPr algn="l" fontAlgn="b"/>
                      <a:r>
                        <a:rPr lang="es-EC" sz="700" b="1" u="none" strike="noStrike" dirty="0">
                          <a:effectLst/>
                        </a:rPr>
                        <a:t>Instancias: 5298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4042747553"/>
                  </a:ext>
                </a:extLst>
              </a:tr>
              <a:tr h="125810">
                <a:tc>
                  <a:txBody>
                    <a:bodyPr/>
                    <a:lstStyle/>
                    <a:p>
                      <a:pPr algn="l" fontAlgn="b"/>
                      <a:r>
                        <a:rPr lang="es-EC" sz="700" b="1" u="none" strike="noStrike" dirty="0">
                          <a:effectLst/>
                        </a:rPr>
                        <a:t>Atributos: 11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101435383"/>
                  </a:ext>
                </a:extLst>
              </a:tr>
              <a:tr h="125810">
                <a:tc>
                  <a:txBody>
                    <a:bodyPr/>
                    <a:lstStyle/>
                    <a:p>
                      <a:pPr algn="l" fontAlgn="b"/>
                      <a:r>
                        <a:rPr lang="es-EC" sz="700" b="1" u="none" strike="noStrike" dirty="0">
                          <a:effectLst/>
                        </a:rPr>
                        <a:t> 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849777532"/>
                  </a:ext>
                </a:extLst>
              </a:tr>
              <a:tr h="125810">
                <a:tc>
                  <a:txBody>
                    <a:bodyPr/>
                    <a:lstStyle/>
                    <a:p>
                      <a:pPr algn="l" fontAlgn="b"/>
                      <a:r>
                        <a:rPr lang="es-EC" sz="700" b="1" u="none" strike="noStrike" dirty="0">
                          <a:effectLst/>
                        </a:rPr>
                        <a:t>Instancias mínimas soportadas (2384)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1588070079"/>
                  </a:ext>
                </a:extLst>
              </a:tr>
              <a:tr h="138391">
                <a:tc>
                  <a:txBody>
                    <a:bodyPr/>
                    <a:lstStyle/>
                    <a:p>
                      <a:pPr algn="l" fontAlgn="b"/>
                      <a:r>
                        <a:rPr lang="es-EC" sz="700" b="1" u="none" strike="noStrike" dirty="0">
                          <a:effectLst/>
                        </a:rPr>
                        <a:t>Mejores reglas encontradas: 100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3707852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EC" sz="800" u="none" strike="noStrike" dirty="0">
                          <a:effectLst/>
                        </a:rPr>
                        <a:t> 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506717150"/>
                  </a:ext>
                </a:extLst>
              </a:tr>
              <a:tr h="156051">
                <a:tc>
                  <a:txBody>
                    <a:bodyPr/>
                    <a:lstStyle/>
                    <a:p>
                      <a:pPr algn="l" fontAlgn="b"/>
                      <a:r>
                        <a:rPr lang="es-EC" sz="800" u="none" strike="noStrike" dirty="0">
                          <a:effectLst/>
                        </a:rPr>
                        <a:t>1. </a:t>
                      </a:r>
                      <a:r>
                        <a:rPr lang="es-EC" sz="800" u="none" strike="noStrike" dirty="0" err="1">
                          <a:effectLst/>
                        </a:rPr>
                        <a:t>area_res</a:t>
                      </a:r>
                      <a:r>
                        <a:rPr lang="es-EC" sz="800" u="none" strike="noStrike" dirty="0">
                          <a:effectLst/>
                        </a:rPr>
                        <a:t>=U </a:t>
                      </a:r>
                      <a:r>
                        <a:rPr lang="es-EC" sz="800" u="none" strike="noStrike" dirty="0" err="1">
                          <a:effectLst/>
                        </a:rPr>
                        <a:t>causa_fetal</a:t>
                      </a:r>
                      <a:r>
                        <a:rPr lang="es-EC" sz="800" u="none" strike="noStrike" dirty="0">
                          <a:effectLst/>
                        </a:rPr>
                        <a:t>=Hipoxia intrauterina, no especificada 2417 ==&gt; </a:t>
                      </a:r>
                      <a:r>
                        <a:rPr lang="es-EC" sz="800" u="none" strike="noStrike" dirty="0" err="1">
                          <a:effectLst/>
                        </a:rPr>
                        <a:t>area_fall</a:t>
                      </a:r>
                      <a:r>
                        <a:rPr lang="es-EC" sz="800" u="none" strike="noStrike" dirty="0">
                          <a:effectLst/>
                        </a:rPr>
                        <a:t>=U 2405    &lt;</a:t>
                      </a:r>
                      <a:r>
                        <a:rPr lang="es-EC" sz="800" u="none" strike="noStrike" dirty="0" err="1">
                          <a:effectLst/>
                        </a:rPr>
                        <a:t>conf</a:t>
                      </a:r>
                      <a:r>
                        <a:rPr lang="es-EC" sz="800" u="none" strike="noStrike" dirty="0">
                          <a:effectLst/>
                        </a:rPr>
                        <a:t>:(1)&gt;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932703764"/>
                  </a:ext>
                </a:extLst>
              </a:tr>
              <a:tr h="171180">
                <a:tc>
                  <a:txBody>
                    <a:bodyPr/>
                    <a:lstStyle/>
                    <a:p>
                      <a:pPr algn="l" fontAlgn="b"/>
                      <a:r>
                        <a:rPr lang="es-EC" sz="800" u="none" strike="noStrike" dirty="0">
                          <a:effectLst/>
                        </a:rPr>
                        <a:t>2. </a:t>
                      </a:r>
                      <a:r>
                        <a:rPr lang="es-EC" sz="800" u="none" strike="noStrike" dirty="0" err="1">
                          <a:effectLst/>
                        </a:rPr>
                        <a:t>asis_por</a:t>
                      </a:r>
                      <a:r>
                        <a:rPr lang="es-EC" sz="800" u="none" strike="noStrike" dirty="0">
                          <a:effectLst/>
                        </a:rPr>
                        <a:t>=MG </a:t>
                      </a:r>
                      <a:r>
                        <a:rPr lang="es-EC" sz="800" u="none" strike="noStrike" dirty="0" err="1">
                          <a:effectLst/>
                        </a:rPr>
                        <a:t>causa_fetal</a:t>
                      </a:r>
                      <a:r>
                        <a:rPr lang="es-EC" sz="800" u="none" strike="noStrike" dirty="0">
                          <a:effectLst/>
                        </a:rPr>
                        <a:t>=Hipoxia intrauterina, no especificada 2524 ==&gt; </a:t>
                      </a:r>
                      <a:r>
                        <a:rPr lang="es-EC" sz="800" u="none" strike="noStrike" dirty="0" err="1">
                          <a:effectLst/>
                        </a:rPr>
                        <a:t>area_fall</a:t>
                      </a:r>
                      <a:r>
                        <a:rPr lang="es-EC" sz="800" u="none" strike="noStrike" dirty="0">
                          <a:effectLst/>
                        </a:rPr>
                        <a:t>=U 2503    &lt;</a:t>
                      </a:r>
                      <a:r>
                        <a:rPr lang="es-EC" sz="800" u="none" strike="noStrike" dirty="0" err="1">
                          <a:effectLst/>
                        </a:rPr>
                        <a:t>conf</a:t>
                      </a:r>
                      <a:r>
                        <a:rPr lang="es-EC" sz="800" u="none" strike="noStrike" dirty="0">
                          <a:effectLst/>
                        </a:rPr>
                        <a:t>:(0.99)&gt;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1712061808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s-EC" sz="800" u="none" strike="noStrike" dirty="0">
                          <a:effectLst/>
                        </a:rPr>
                        <a:t>3. </a:t>
                      </a:r>
                      <a:r>
                        <a:rPr lang="es-EC" sz="800" u="none" strike="noStrike" dirty="0" err="1">
                          <a:effectLst/>
                        </a:rPr>
                        <a:t>causa_fetal</a:t>
                      </a:r>
                      <a:r>
                        <a:rPr lang="es-EC" sz="800" u="none" strike="noStrike" dirty="0">
                          <a:effectLst/>
                        </a:rPr>
                        <a:t>=Hipoxia intrauterina, no especificada 2648 ==&gt; </a:t>
                      </a:r>
                      <a:r>
                        <a:rPr lang="es-EC" sz="800" u="none" strike="noStrike" dirty="0" err="1">
                          <a:effectLst/>
                        </a:rPr>
                        <a:t>area_fall</a:t>
                      </a:r>
                      <a:r>
                        <a:rPr lang="es-EC" sz="800" u="none" strike="noStrike" dirty="0">
                          <a:effectLst/>
                        </a:rPr>
                        <a:t>=U 2621    &lt;</a:t>
                      </a:r>
                      <a:r>
                        <a:rPr lang="es-EC" sz="800" u="none" strike="noStrike" dirty="0" err="1">
                          <a:effectLst/>
                        </a:rPr>
                        <a:t>conf</a:t>
                      </a:r>
                      <a:r>
                        <a:rPr lang="es-EC" sz="800" u="none" strike="noStrike" dirty="0">
                          <a:effectLst/>
                        </a:rPr>
                        <a:t>:(0.99)&gt;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4116508447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4. </a:t>
                      </a:r>
                      <a:r>
                        <a:rPr lang="en-US" sz="800" u="none" strike="noStrike" dirty="0" err="1">
                          <a:effectLst/>
                        </a:rPr>
                        <a:t>sexo</a:t>
                      </a:r>
                      <a:r>
                        <a:rPr lang="en-US" sz="800" u="none" strike="noStrike" dirty="0">
                          <a:effectLst/>
                        </a:rPr>
                        <a:t>=H </a:t>
                      </a:r>
                      <a:r>
                        <a:rPr lang="en-US" sz="800" u="none" strike="noStrike" dirty="0" err="1">
                          <a:effectLst/>
                        </a:rPr>
                        <a:t>p_emb</a:t>
                      </a:r>
                      <a:r>
                        <a:rPr lang="en-US" sz="800" u="none" strike="noStrike" dirty="0">
                          <a:effectLst/>
                        </a:rPr>
                        <a:t>=S </a:t>
                      </a:r>
                      <a:r>
                        <a:rPr lang="en-US" sz="800" u="none" strike="noStrike" dirty="0" err="1">
                          <a:effectLst/>
                        </a:rPr>
                        <a:t>area_res</a:t>
                      </a:r>
                      <a:r>
                        <a:rPr lang="en-US" sz="800" u="none" strike="noStrike" dirty="0">
                          <a:effectLst/>
                        </a:rPr>
                        <a:t>=U 2411 ==&gt; </a:t>
                      </a:r>
                      <a:r>
                        <a:rPr lang="en-US" sz="800" u="none" strike="noStrike" dirty="0" err="1">
                          <a:effectLst/>
                        </a:rPr>
                        <a:t>area_fall</a:t>
                      </a:r>
                      <a:r>
                        <a:rPr lang="en-US" sz="800" u="none" strike="noStrike" dirty="0">
                          <a:effectLst/>
                        </a:rPr>
                        <a:t>=U 2386    &lt;conf:(0.99)&gt;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368143012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5. </a:t>
                      </a:r>
                      <a:r>
                        <a:rPr lang="en-US" sz="800" u="none" strike="noStrike" dirty="0" err="1">
                          <a:effectLst/>
                        </a:rPr>
                        <a:t>sexo</a:t>
                      </a:r>
                      <a:r>
                        <a:rPr lang="en-US" sz="800" u="none" strike="noStrike" dirty="0">
                          <a:effectLst/>
                        </a:rPr>
                        <a:t>=H </a:t>
                      </a:r>
                      <a:r>
                        <a:rPr lang="en-US" sz="800" u="none" strike="noStrike" dirty="0" err="1">
                          <a:effectLst/>
                        </a:rPr>
                        <a:t>area_res</a:t>
                      </a:r>
                      <a:r>
                        <a:rPr lang="en-US" sz="800" u="none" strike="noStrike" dirty="0">
                          <a:effectLst/>
                        </a:rPr>
                        <a:t>=U 2578 ==&gt; </a:t>
                      </a:r>
                      <a:r>
                        <a:rPr lang="en-US" sz="800" u="none" strike="noStrike" dirty="0" err="1">
                          <a:effectLst/>
                        </a:rPr>
                        <a:t>area_fall</a:t>
                      </a:r>
                      <a:r>
                        <a:rPr lang="en-US" sz="800" u="none" strike="noStrike" dirty="0">
                          <a:effectLst/>
                        </a:rPr>
                        <a:t>=U 2550    &lt;conf:(0.99)&gt;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1945836386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6. p_emb=S etnia=Mes area_res=U 3863 ==&gt; area_fall=U 3821    &lt;conf:(0.99)&gt;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329286295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7. p_emb=S asis_por=MG area_res=U 3940 ==&gt; area_fall=U 3897    &lt;conf:(0.99)&gt;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63472047"/>
                  </a:ext>
                </a:extLst>
              </a:tr>
              <a:tr h="13959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8. </a:t>
                      </a:r>
                      <a:r>
                        <a:rPr lang="pt-BR" sz="800" u="none" strike="noStrike" dirty="0" err="1">
                          <a:effectLst/>
                        </a:rPr>
                        <a:t>p_emb</a:t>
                      </a:r>
                      <a:r>
                        <a:rPr lang="pt-BR" sz="800" u="none" strike="noStrike" dirty="0">
                          <a:effectLst/>
                        </a:rPr>
                        <a:t>=S </a:t>
                      </a:r>
                      <a:r>
                        <a:rPr lang="pt-BR" sz="800" u="none" strike="noStrike" dirty="0" err="1">
                          <a:effectLst/>
                        </a:rPr>
                        <a:t>causa_fetal</a:t>
                      </a:r>
                      <a:r>
                        <a:rPr lang="pt-BR" sz="800" u="none" strike="noStrike" dirty="0">
                          <a:effectLst/>
                        </a:rPr>
                        <a:t>=</a:t>
                      </a:r>
                      <a:r>
                        <a:rPr lang="pt-BR" sz="800" u="none" strike="noStrike" dirty="0" err="1">
                          <a:effectLst/>
                        </a:rPr>
                        <a:t>Hipoxia</a:t>
                      </a:r>
                      <a:r>
                        <a:rPr lang="pt-BR" sz="800" u="none" strike="noStrike" dirty="0">
                          <a:effectLst/>
                        </a:rPr>
                        <a:t> intrauterina, no especificada 2473 ==&gt; </a:t>
                      </a:r>
                      <a:r>
                        <a:rPr lang="pt-BR" sz="800" u="none" strike="noStrike" dirty="0" err="1">
                          <a:effectLst/>
                        </a:rPr>
                        <a:t>area_fall</a:t>
                      </a:r>
                      <a:r>
                        <a:rPr lang="pt-BR" sz="800" u="none" strike="noStrike" dirty="0">
                          <a:effectLst/>
                        </a:rPr>
                        <a:t>=U 2446    &lt;</a:t>
                      </a:r>
                      <a:r>
                        <a:rPr lang="pt-BR" sz="800" u="none" strike="noStrike" dirty="0" err="1">
                          <a:effectLst/>
                        </a:rPr>
                        <a:t>conf</a:t>
                      </a:r>
                      <a:r>
                        <a:rPr lang="pt-BR" sz="800" u="none" strike="noStrike" dirty="0">
                          <a:effectLst/>
                        </a:rPr>
                        <a:t>:(0.99)&gt;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865687842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s-EC" sz="800" u="none" strike="noStrike" dirty="0">
                          <a:effectLst/>
                        </a:rPr>
                        <a:t>9. </a:t>
                      </a:r>
                      <a:r>
                        <a:rPr lang="es-EC" sz="800" u="none" strike="noStrike" dirty="0" err="1">
                          <a:effectLst/>
                        </a:rPr>
                        <a:t>asis_por</a:t>
                      </a:r>
                      <a:r>
                        <a:rPr lang="es-EC" sz="800" u="none" strike="noStrike" dirty="0">
                          <a:effectLst/>
                        </a:rPr>
                        <a:t>=MG </a:t>
                      </a:r>
                      <a:r>
                        <a:rPr lang="es-EC" sz="800" u="none" strike="noStrike" dirty="0" err="1">
                          <a:effectLst/>
                        </a:rPr>
                        <a:t>area_res</a:t>
                      </a:r>
                      <a:r>
                        <a:rPr lang="es-EC" sz="800" u="none" strike="noStrike" dirty="0">
                          <a:effectLst/>
                        </a:rPr>
                        <a:t>=U 4232 ==&gt; </a:t>
                      </a:r>
                      <a:r>
                        <a:rPr lang="es-EC" sz="800" u="none" strike="noStrike" dirty="0" err="1">
                          <a:effectLst/>
                        </a:rPr>
                        <a:t>area_fall</a:t>
                      </a:r>
                      <a:r>
                        <a:rPr lang="es-EC" sz="800" u="none" strike="noStrike" dirty="0">
                          <a:effectLst/>
                        </a:rPr>
                        <a:t>=U 4185    &lt;</a:t>
                      </a:r>
                      <a:r>
                        <a:rPr lang="es-EC" sz="800" u="none" strike="noStrike" dirty="0" err="1">
                          <a:effectLst/>
                        </a:rPr>
                        <a:t>conf</a:t>
                      </a:r>
                      <a:r>
                        <a:rPr lang="es-EC" sz="800" u="none" strike="noStrike" dirty="0">
                          <a:effectLst/>
                        </a:rPr>
                        <a:t>:(0.99)&gt;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2875380792"/>
                  </a:ext>
                </a:extLst>
              </a:tr>
              <a:tr h="129830">
                <a:tc>
                  <a:txBody>
                    <a:bodyPr/>
                    <a:lstStyle/>
                    <a:p>
                      <a:pPr algn="l" fontAlgn="b"/>
                      <a:r>
                        <a:rPr lang="es-EC" sz="800" u="none" strike="noStrike" dirty="0">
                          <a:effectLst/>
                        </a:rPr>
                        <a:t>10. </a:t>
                      </a:r>
                      <a:r>
                        <a:rPr lang="es-EC" sz="800" u="none" strike="noStrike" dirty="0" err="1">
                          <a:effectLst/>
                        </a:rPr>
                        <a:t>p_emb</a:t>
                      </a:r>
                      <a:r>
                        <a:rPr lang="es-EC" sz="800" u="none" strike="noStrike" dirty="0">
                          <a:effectLst/>
                        </a:rPr>
                        <a:t>=S </a:t>
                      </a:r>
                      <a:r>
                        <a:rPr lang="es-EC" sz="800" u="none" strike="noStrike" dirty="0" err="1">
                          <a:effectLst/>
                        </a:rPr>
                        <a:t>asis_por</a:t>
                      </a:r>
                      <a:r>
                        <a:rPr lang="es-EC" sz="800" u="none" strike="noStrike" dirty="0">
                          <a:effectLst/>
                        </a:rPr>
                        <a:t>=MG etnia=Mes </a:t>
                      </a:r>
                      <a:r>
                        <a:rPr lang="es-EC" sz="800" u="none" strike="noStrike" dirty="0" err="1">
                          <a:effectLst/>
                        </a:rPr>
                        <a:t>area_res</a:t>
                      </a:r>
                      <a:r>
                        <a:rPr lang="es-EC" sz="800" u="none" strike="noStrike" dirty="0">
                          <a:effectLst/>
                        </a:rPr>
                        <a:t>=U 3596 ==&gt; </a:t>
                      </a:r>
                      <a:r>
                        <a:rPr lang="es-EC" sz="800" u="none" strike="noStrike" dirty="0" err="1">
                          <a:effectLst/>
                        </a:rPr>
                        <a:t>area_fall</a:t>
                      </a:r>
                      <a:r>
                        <a:rPr lang="es-EC" sz="800" u="none" strike="noStrike" dirty="0">
                          <a:effectLst/>
                        </a:rPr>
                        <a:t>=U 3556    &lt;</a:t>
                      </a:r>
                      <a:r>
                        <a:rPr lang="es-EC" sz="800" u="none" strike="noStrike" dirty="0" err="1">
                          <a:effectLst/>
                        </a:rPr>
                        <a:t>conf</a:t>
                      </a:r>
                      <a:r>
                        <a:rPr lang="es-EC" sz="800" u="none" strike="noStrike" dirty="0">
                          <a:effectLst/>
                        </a:rPr>
                        <a:t>:(0.99)&gt;</a:t>
                      </a:r>
                      <a:endParaRPr lang="es-EC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3415967662"/>
                  </a:ext>
                </a:extLst>
              </a:tr>
            </a:tbl>
          </a:graphicData>
        </a:graphic>
      </p:graphicFrame>
      <p:graphicFrame>
        <p:nvGraphicFramePr>
          <p:cNvPr id="72" name="Tabla 71">
            <a:extLst>
              <a:ext uri="{FF2B5EF4-FFF2-40B4-BE49-F238E27FC236}">
                <a16:creationId xmlns:a16="http://schemas.microsoft.com/office/drawing/2014/main" id="{D3602E04-177A-4880-A7AC-383ECCF8B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474"/>
              </p:ext>
            </p:extLst>
          </p:nvPr>
        </p:nvGraphicFramePr>
        <p:xfrm>
          <a:off x="11963401" y="17206735"/>
          <a:ext cx="3129587" cy="790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6153">
                  <a:extLst>
                    <a:ext uri="{9D8B030D-6E8A-4147-A177-3AD203B41FA5}">
                      <a16:colId xmlns:a16="http://schemas.microsoft.com/office/drawing/2014/main" val="1667991329"/>
                    </a:ext>
                  </a:extLst>
                </a:gridCol>
                <a:gridCol w="450819">
                  <a:extLst>
                    <a:ext uri="{9D8B030D-6E8A-4147-A177-3AD203B41FA5}">
                      <a16:colId xmlns:a16="http://schemas.microsoft.com/office/drawing/2014/main" val="518471370"/>
                    </a:ext>
                  </a:extLst>
                </a:gridCol>
                <a:gridCol w="476951">
                  <a:extLst>
                    <a:ext uri="{9D8B030D-6E8A-4147-A177-3AD203B41FA5}">
                      <a16:colId xmlns:a16="http://schemas.microsoft.com/office/drawing/2014/main" val="3459940442"/>
                    </a:ext>
                  </a:extLst>
                </a:gridCol>
                <a:gridCol w="405080">
                  <a:extLst>
                    <a:ext uri="{9D8B030D-6E8A-4147-A177-3AD203B41FA5}">
                      <a16:colId xmlns:a16="http://schemas.microsoft.com/office/drawing/2014/main" val="754791521"/>
                    </a:ext>
                  </a:extLst>
                </a:gridCol>
                <a:gridCol w="457352">
                  <a:extLst>
                    <a:ext uri="{9D8B030D-6E8A-4147-A177-3AD203B41FA5}">
                      <a16:colId xmlns:a16="http://schemas.microsoft.com/office/drawing/2014/main" val="2087477418"/>
                    </a:ext>
                  </a:extLst>
                </a:gridCol>
                <a:gridCol w="372413">
                  <a:extLst>
                    <a:ext uri="{9D8B030D-6E8A-4147-A177-3AD203B41FA5}">
                      <a16:colId xmlns:a16="http://schemas.microsoft.com/office/drawing/2014/main" val="2306291529"/>
                    </a:ext>
                  </a:extLst>
                </a:gridCol>
                <a:gridCol w="450819">
                  <a:extLst>
                    <a:ext uri="{9D8B030D-6E8A-4147-A177-3AD203B41FA5}">
                      <a16:colId xmlns:a16="http://schemas.microsoft.com/office/drawing/2014/main" val="1152448581"/>
                    </a:ext>
                  </a:extLst>
                </a:gridCol>
              </a:tblGrid>
              <a:tr h="133218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s-EC" sz="900" u="none" strike="noStrike" dirty="0">
                          <a:effectLst/>
                        </a:rPr>
                        <a:t> 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C" sz="900" b="1" u="none" strike="noStrike" dirty="0">
                          <a:effectLst/>
                        </a:rPr>
                        <a:t>Instancias = 1060: 80% de entrenamiento y 20% test</a:t>
                      </a:r>
                      <a:endParaRPr lang="es-EC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27197"/>
                  </a:ext>
                </a:extLst>
              </a:tr>
              <a:tr h="160958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 err="1">
                          <a:effectLst/>
                        </a:rPr>
                        <a:t>RandomForest</a:t>
                      </a:r>
                      <a:endParaRPr lang="es-EC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 err="1">
                          <a:effectLst/>
                        </a:rPr>
                        <a:t>RandomTree</a:t>
                      </a:r>
                      <a:endParaRPr lang="es-EC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>
                          <a:effectLst/>
                        </a:rPr>
                        <a:t>J48</a:t>
                      </a:r>
                      <a:endParaRPr lang="es-EC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86455"/>
                  </a:ext>
                </a:extLst>
              </a:tr>
              <a:tr h="160958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Incorrectos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Incorrectos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700" b="1" u="none" strike="noStrike" dirty="0">
                          <a:effectLst/>
                        </a:rPr>
                        <a:t>Incorrectos</a:t>
                      </a:r>
                      <a:endParaRPr lang="es-EC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0062438"/>
                  </a:ext>
                </a:extLst>
              </a:tr>
              <a:tr h="160958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563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497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461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599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539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u="none" strike="noStrike" dirty="0">
                          <a:effectLst/>
                        </a:rPr>
                        <a:t>521</a:t>
                      </a:r>
                      <a:endParaRPr lang="es-EC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1953873"/>
                  </a:ext>
                </a:extLst>
              </a:tr>
              <a:tr h="160958">
                <a:tc>
                  <a:txBody>
                    <a:bodyPr/>
                    <a:lstStyle/>
                    <a:p>
                      <a:pPr algn="r" fontAlgn="ctr"/>
                      <a:r>
                        <a:rPr lang="es-EC" sz="600" b="1" u="none" strike="noStrike" dirty="0">
                          <a:effectLst/>
                        </a:rPr>
                        <a:t>Precisión</a:t>
                      </a:r>
                      <a:endParaRPr lang="es-EC" sz="6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53.11%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46.89%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43.49%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56.51%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50.85%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900" b="1" u="none" strike="noStrike" dirty="0">
                          <a:effectLst/>
                        </a:rPr>
                        <a:t>49.15%</a:t>
                      </a:r>
                      <a:endParaRPr lang="es-EC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8439751"/>
                  </a:ext>
                </a:extLst>
              </a:tr>
            </a:tbl>
          </a:graphicData>
        </a:graphic>
      </p:graphicFrame>
      <p:pic>
        <p:nvPicPr>
          <p:cNvPr id="73" name="Imagen 72">
            <a:extLst>
              <a:ext uri="{FF2B5EF4-FFF2-40B4-BE49-F238E27FC236}">
                <a16:creationId xmlns:a16="http://schemas.microsoft.com/office/drawing/2014/main" id="{E04FB0E7-CC3B-4015-9502-A0B72A10D92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38155" y="17468030"/>
            <a:ext cx="4233155" cy="804654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31344943-054B-4128-BC57-5201EE5CF61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883495" y="18301724"/>
            <a:ext cx="4576642" cy="938677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EEFCA514-9231-4BDC-8FF4-C7B79031A90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26089" y="19286320"/>
            <a:ext cx="4693492" cy="907008"/>
          </a:xfrm>
          <a:prstGeom prst="rect">
            <a:avLst/>
          </a:prstGeom>
        </p:spPr>
      </p:pic>
      <p:sp>
        <p:nvSpPr>
          <p:cNvPr id="77" name="Rectángulo 76">
            <a:extLst>
              <a:ext uri="{FF2B5EF4-FFF2-40B4-BE49-F238E27FC236}">
                <a16:creationId xmlns:a16="http://schemas.microsoft.com/office/drawing/2014/main" id="{9397BE64-EE77-4454-969B-709827AF80CC}"/>
              </a:ext>
            </a:extLst>
          </p:cNvPr>
          <p:cNvSpPr/>
          <p:nvPr/>
        </p:nvSpPr>
        <p:spPr>
          <a:xfrm>
            <a:off x="9170332" y="17375525"/>
            <a:ext cx="11154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s-EC" sz="1200" b="1" dirty="0" err="1"/>
              <a:t>RandomForest</a:t>
            </a:r>
            <a:endParaRPr lang="es-EC" sz="1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B257B6DD-6B19-4202-8D1D-D4BE487C6CF7}"/>
              </a:ext>
            </a:extLst>
          </p:cNvPr>
          <p:cNvSpPr/>
          <p:nvPr/>
        </p:nvSpPr>
        <p:spPr>
          <a:xfrm>
            <a:off x="9282626" y="18254314"/>
            <a:ext cx="99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s-EC" sz="1200" b="1" dirty="0" err="1"/>
              <a:t>RandomTree</a:t>
            </a:r>
            <a:endParaRPr lang="es-EC" sz="1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48EB5C28-E926-4EFC-A67D-416F2E889319}"/>
              </a:ext>
            </a:extLst>
          </p:cNvPr>
          <p:cNvSpPr/>
          <p:nvPr/>
        </p:nvSpPr>
        <p:spPr>
          <a:xfrm>
            <a:off x="9294790" y="19197021"/>
            <a:ext cx="393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s-EC" sz="1200" b="1" dirty="0"/>
              <a:t>J48</a:t>
            </a:r>
            <a:endParaRPr lang="es-EC" sz="1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6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4157</TotalTime>
  <Words>809</Words>
  <Application>Microsoft Office PowerPoint</Application>
  <PresentationFormat>Personalizado</PresentationFormat>
  <Paragraphs>137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Aprendizaje automático supervisado y no supervisado: caso de estudio “defunciones fetales” utilizando la base de datos abierta del "INEC - Ecuador".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Albina</dc:creator>
  <cp:lastModifiedBy>Tivi</cp:lastModifiedBy>
  <cp:revision>262</cp:revision>
  <dcterms:created xsi:type="dcterms:W3CDTF">2017-12-20T05:40:52Z</dcterms:created>
  <dcterms:modified xsi:type="dcterms:W3CDTF">2020-03-02T09:40:33Z</dcterms:modified>
</cp:coreProperties>
</file>