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5155863" cy="21402675"/>
  <p:notesSz cx="6858000" cy="9144000"/>
  <p:defaultTextStyle>
    <a:defPPr>
      <a:defRPr lang="en-US"/>
    </a:defPPr>
    <a:lvl1pPr marL="0" algn="l" defTabSz="1754567" rtl="0" eaLnBrk="1" latinLnBrk="0" hangingPunct="1">
      <a:defRPr sz="3454" kern="1200">
        <a:solidFill>
          <a:schemeClr val="tx1"/>
        </a:solidFill>
        <a:latin typeface="+mn-lt"/>
        <a:ea typeface="+mn-ea"/>
        <a:cs typeface="+mn-cs"/>
      </a:defRPr>
    </a:lvl1pPr>
    <a:lvl2pPr marL="877283" algn="l" defTabSz="1754567" rtl="0" eaLnBrk="1" latinLnBrk="0" hangingPunct="1">
      <a:defRPr sz="3454" kern="1200">
        <a:solidFill>
          <a:schemeClr val="tx1"/>
        </a:solidFill>
        <a:latin typeface="+mn-lt"/>
        <a:ea typeface="+mn-ea"/>
        <a:cs typeface="+mn-cs"/>
      </a:defRPr>
    </a:lvl2pPr>
    <a:lvl3pPr marL="1754567" algn="l" defTabSz="1754567" rtl="0" eaLnBrk="1" latinLnBrk="0" hangingPunct="1">
      <a:defRPr sz="3454" kern="1200">
        <a:solidFill>
          <a:schemeClr val="tx1"/>
        </a:solidFill>
        <a:latin typeface="+mn-lt"/>
        <a:ea typeface="+mn-ea"/>
        <a:cs typeface="+mn-cs"/>
      </a:defRPr>
    </a:lvl3pPr>
    <a:lvl4pPr marL="2631850" algn="l" defTabSz="1754567" rtl="0" eaLnBrk="1" latinLnBrk="0" hangingPunct="1">
      <a:defRPr sz="3454" kern="1200">
        <a:solidFill>
          <a:schemeClr val="tx1"/>
        </a:solidFill>
        <a:latin typeface="+mn-lt"/>
        <a:ea typeface="+mn-ea"/>
        <a:cs typeface="+mn-cs"/>
      </a:defRPr>
    </a:lvl4pPr>
    <a:lvl5pPr marL="3509133" algn="l" defTabSz="1754567" rtl="0" eaLnBrk="1" latinLnBrk="0" hangingPunct="1">
      <a:defRPr sz="3454" kern="1200">
        <a:solidFill>
          <a:schemeClr val="tx1"/>
        </a:solidFill>
        <a:latin typeface="+mn-lt"/>
        <a:ea typeface="+mn-ea"/>
        <a:cs typeface="+mn-cs"/>
      </a:defRPr>
    </a:lvl5pPr>
    <a:lvl6pPr marL="4386416" algn="l" defTabSz="1754567" rtl="0" eaLnBrk="1" latinLnBrk="0" hangingPunct="1">
      <a:defRPr sz="3454" kern="1200">
        <a:solidFill>
          <a:schemeClr val="tx1"/>
        </a:solidFill>
        <a:latin typeface="+mn-lt"/>
        <a:ea typeface="+mn-ea"/>
        <a:cs typeface="+mn-cs"/>
      </a:defRPr>
    </a:lvl6pPr>
    <a:lvl7pPr marL="5263700" algn="l" defTabSz="1754567" rtl="0" eaLnBrk="1" latinLnBrk="0" hangingPunct="1">
      <a:defRPr sz="3454" kern="1200">
        <a:solidFill>
          <a:schemeClr val="tx1"/>
        </a:solidFill>
        <a:latin typeface="+mn-lt"/>
        <a:ea typeface="+mn-ea"/>
        <a:cs typeface="+mn-cs"/>
      </a:defRPr>
    </a:lvl7pPr>
    <a:lvl8pPr marL="6140982" algn="l" defTabSz="1754567" rtl="0" eaLnBrk="1" latinLnBrk="0" hangingPunct="1">
      <a:defRPr sz="3454" kern="1200">
        <a:solidFill>
          <a:schemeClr val="tx1"/>
        </a:solidFill>
        <a:latin typeface="+mn-lt"/>
        <a:ea typeface="+mn-ea"/>
        <a:cs typeface="+mn-cs"/>
      </a:defRPr>
    </a:lvl8pPr>
    <a:lvl9pPr marL="7018266" algn="l" defTabSz="1754567" rtl="0" eaLnBrk="1" latinLnBrk="0" hangingPunct="1">
      <a:defRPr sz="3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41" userDrawn="1">
          <p15:clr>
            <a:srgbClr val="A4A3A4"/>
          </p15:clr>
        </p15:guide>
        <p15:guide id="2" pos="4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49"/>
    <a:srgbClr val="F2B800"/>
    <a:srgbClr val="254071"/>
    <a:srgbClr val="233D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showGuides="1">
      <p:cViewPr>
        <p:scale>
          <a:sx n="50" d="100"/>
          <a:sy n="50" d="100"/>
        </p:scale>
        <p:origin x="66" y="42"/>
      </p:cViewPr>
      <p:guideLst>
        <p:guide orient="horz" pos="6741"/>
        <p:guide pos="4774"/>
      </p:guideLst>
    </p:cSldViewPr>
  </p:slideViewPr>
  <p:notesTextViewPr>
    <p:cViewPr>
      <p:scale>
        <a:sx n="3" d="2"/>
        <a:sy n="3" d="2"/>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36690" y="3502708"/>
            <a:ext cx="12882484" cy="7451302"/>
          </a:xfrm>
        </p:spPr>
        <p:txBody>
          <a:bodyPr anchor="b"/>
          <a:lstStyle>
            <a:lvl1pPr algn="ctr">
              <a:defRPr sz="994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94483" y="11241360"/>
            <a:ext cx="11366897" cy="5167357"/>
          </a:xfrm>
        </p:spPr>
        <p:txBody>
          <a:bodyPr/>
          <a:lstStyle>
            <a:lvl1pPr marL="0" indent="0" algn="ctr">
              <a:buNone/>
              <a:defRPr sz="3978"/>
            </a:lvl1pPr>
            <a:lvl2pPr marL="757809" indent="0" algn="ctr">
              <a:buNone/>
              <a:defRPr sz="3315"/>
            </a:lvl2pPr>
            <a:lvl3pPr marL="1515618" indent="0" algn="ctr">
              <a:buNone/>
              <a:defRPr sz="2984"/>
            </a:lvl3pPr>
            <a:lvl4pPr marL="2273427" indent="0" algn="ctr">
              <a:buNone/>
              <a:defRPr sz="2652"/>
            </a:lvl4pPr>
            <a:lvl5pPr marL="3031236" indent="0" algn="ctr">
              <a:buNone/>
              <a:defRPr sz="2652"/>
            </a:lvl5pPr>
            <a:lvl6pPr marL="3789045" indent="0" algn="ctr">
              <a:buNone/>
              <a:defRPr sz="2652"/>
            </a:lvl6pPr>
            <a:lvl7pPr marL="4546854" indent="0" algn="ctr">
              <a:buNone/>
              <a:defRPr sz="2652"/>
            </a:lvl7pPr>
            <a:lvl8pPr marL="5304663" indent="0" algn="ctr">
              <a:buNone/>
              <a:defRPr sz="2652"/>
            </a:lvl8pPr>
            <a:lvl9pPr marL="6062472" indent="0" algn="ctr">
              <a:buNone/>
              <a:defRPr sz="265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67459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219466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45915" y="1139494"/>
            <a:ext cx="3267983" cy="1813777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41966" y="1139494"/>
            <a:ext cx="9614501" cy="1813777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2051572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9691" y="-38101"/>
            <a:ext cx="11659037" cy="1466904"/>
          </a:xfrm>
        </p:spPr>
        <p:txBody>
          <a:bodyPr anchor="b">
            <a:normAutofit/>
          </a:bodyPr>
          <a:lstStyle>
            <a:lvl1pPr algn="l">
              <a:lnSpc>
                <a:spcPct val="80000"/>
              </a:lnSpc>
              <a:defRPr sz="9000" spc="-150"/>
            </a:lvl1pPr>
          </a:lstStyle>
          <a:p>
            <a:r>
              <a:rPr lang="en-US" dirty="0"/>
              <a:t>Click to edit Master title style</a:t>
            </a:r>
          </a:p>
        </p:txBody>
      </p:sp>
      <p:sp>
        <p:nvSpPr>
          <p:cNvPr id="3" name="Date Placeholder 2"/>
          <p:cNvSpPr>
            <a:spLocks noGrp="1"/>
          </p:cNvSpPr>
          <p:nvPr>
            <p:ph type="dt" sz="half" idx="10"/>
          </p:nvPr>
        </p:nvSpPr>
        <p:spPr/>
        <p:txBody>
          <a:bodyPr/>
          <a:lstStyle/>
          <a:p>
            <a:fld id="{DE1BD9EB-212A-40CF-9FFB-9DD29D2DAEA0}" type="datetimeFigureOut">
              <a:rPr lang="en-AU" smtClean="0"/>
              <a:t>3/03/2020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350052-0284-4549-91C6-0A9CA0A8C995}" type="slidenum">
              <a:rPr lang="en-AU" smtClean="0"/>
              <a:t>‹Nº›</a:t>
            </a:fld>
            <a:endParaRPr lang="en-AU"/>
          </a:p>
        </p:txBody>
      </p:sp>
      <p:sp>
        <p:nvSpPr>
          <p:cNvPr id="7" name="Text Placeholder 6"/>
          <p:cNvSpPr>
            <a:spLocks noGrp="1"/>
          </p:cNvSpPr>
          <p:nvPr>
            <p:ph type="body" sz="quarter" idx="13"/>
          </p:nvPr>
        </p:nvSpPr>
        <p:spPr>
          <a:xfrm>
            <a:off x="329691" y="1409752"/>
            <a:ext cx="11659037" cy="723927"/>
          </a:xfrm>
        </p:spPr>
        <p:txBody>
          <a:bodyPr anchor="ctr">
            <a:normAutofit/>
          </a:bodyPr>
          <a:lstStyle>
            <a:lvl1pPr marL="0" indent="0" algn="l">
              <a:buNone/>
              <a:defRPr sz="7000" b="1" spc="-150">
                <a:solidFill>
                  <a:srgbClr val="FFC000"/>
                </a:solidFill>
              </a:defRPr>
            </a:lvl1pPr>
          </a:lstStyle>
          <a:p>
            <a:pPr lvl="0"/>
            <a:r>
              <a:rPr lang="en-US" dirty="0"/>
              <a:t>Click to edit Master text styles</a:t>
            </a:r>
          </a:p>
        </p:txBody>
      </p:sp>
      <p:sp>
        <p:nvSpPr>
          <p:cNvPr id="9" name="Text Placeholder 8"/>
          <p:cNvSpPr>
            <a:spLocks noGrp="1"/>
          </p:cNvSpPr>
          <p:nvPr>
            <p:ph type="body" sz="quarter" idx="14"/>
          </p:nvPr>
        </p:nvSpPr>
        <p:spPr>
          <a:xfrm>
            <a:off x="329691" y="2000324"/>
            <a:ext cx="11659037" cy="609623"/>
          </a:xfrm>
        </p:spPr>
        <p:txBody>
          <a:bodyPr anchor="ctr">
            <a:normAutofit/>
          </a:bodyPr>
          <a:lstStyle>
            <a:lvl1pPr marL="0" indent="0" algn="l">
              <a:buNone/>
              <a:defRPr sz="6000" spc="-150">
                <a:solidFill>
                  <a:schemeClr val="bg1"/>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8" name="Picture Placeholder 13"/>
          <p:cNvSpPr>
            <a:spLocks noGrp="1"/>
          </p:cNvSpPr>
          <p:nvPr>
            <p:ph type="pic" sz="quarter" idx="15" hasCustomPrompt="1"/>
          </p:nvPr>
        </p:nvSpPr>
        <p:spPr>
          <a:xfrm>
            <a:off x="12555581" y="152406"/>
            <a:ext cx="2397632" cy="2514693"/>
          </a:xfrm>
        </p:spPr>
        <p:txBody>
          <a:bodyPr>
            <a:normAutofit/>
          </a:bodyPr>
          <a:lstStyle>
            <a:lvl1pPr>
              <a:defRPr sz="6600"/>
            </a:lvl1pPr>
          </a:lstStyle>
          <a:p>
            <a:r>
              <a:rPr lang="en-AU" dirty="0"/>
              <a:t>Insert your logo here</a:t>
            </a:r>
          </a:p>
        </p:txBody>
      </p:sp>
      <p:sp>
        <p:nvSpPr>
          <p:cNvPr id="20" name="Text Placeholder 18"/>
          <p:cNvSpPr>
            <a:spLocks noGrp="1"/>
          </p:cNvSpPr>
          <p:nvPr>
            <p:ph type="body" sz="quarter" idx="17" hasCustomPrompt="1"/>
          </p:nvPr>
        </p:nvSpPr>
        <p:spPr>
          <a:xfrm>
            <a:off x="5667398" y="20608440"/>
            <a:ext cx="3821066" cy="657249"/>
          </a:xfrm>
        </p:spPr>
        <p:txBody>
          <a:bodyPr anchor="ctr">
            <a:noAutofit/>
          </a:bodyPr>
          <a:lstStyle>
            <a:lvl1pPr marL="0" indent="0" algn="ctr">
              <a:buNone/>
              <a:defRPr sz="4800" b="1">
                <a:solidFill>
                  <a:schemeClr val="bg1"/>
                </a:solidFill>
              </a:defRPr>
            </a:lvl1pPr>
          </a:lstStyle>
          <a:p>
            <a:pPr lvl="0"/>
            <a:r>
              <a:rPr lang="en-US" dirty="0"/>
              <a:t>Click to add your time slot</a:t>
            </a:r>
          </a:p>
        </p:txBody>
      </p:sp>
      <p:sp>
        <p:nvSpPr>
          <p:cNvPr id="21" name="Text Placeholder 18"/>
          <p:cNvSpPr>
            <a:spLocks noGrp="1"/>
          </p:cNvSpPr>
          <p:nvPr>
            <p:ph type="body" sz="quarter" idx="18" hasCustomPrompt="1"/>
          </p:nvPr>
        </p:nvSpPr>
        <p:spPr>
          <a:xfrm>
            <a:off x="416882" y="20564896"/>
            <a:ext cx="5355429" cy="657249"/>
          </a:xfrm>
        </p:spPr>
        <p:txBody>
          <a:bodyPr anchor="ctr">
            <a:noAutofit/>
          </a:bodyPr>
          <a:lstStyle>
            <a:lvl1pPr marL="0" indent="0">
              <a:buNone/>
              <a:defRPr sz="8000" b="1" baseline="0">
                <a:solidFill>
                  <a:schemeClr val="tx1"/>
                </a:solidFill>
              </a:defRPr>
            </a:lvl1pPr>
          </a:lstStyle>
          <a:p>
            <a:pPr lvl="0"/>
            <a:r>
              <a:rPr lang="en-US" dirty="0"/>
              <a:t>Click to add your source </a:t>
            </a:r>
            <a:r>
              <a:rPr lang="en-US" dirty="0" err="1"/>
              <a:t>ie</a:t>
            </a:r>
            <a:r>
              <a:rPr lang="en-US" dirty="0"/>
              <a:t>, ICRA, RA-L, TRO, ABSTRACT</a:t>
            </a:r>
          </a:p>
        </p:txBody>
      </p:sp>
      <p:sp>
        <p:nvSpPr>
          <p:cNvPr id="12" name="Text Placeholder 18"/>
          <p:cNvSpPr>
            <a:spLocks noGrp="1"/>
          </p:cNvSpPr>
          <p:nvPr>
            <p:ph type="body" sz="quarter" idx="16" hasCustomPrompt="1"/>
          </p:nvPr>
        </p:nvSpPr>
        <p:spPr>
          <a:xfrm>
            <a:off x="9552836" y="20583946"/>
            <a:ext cx="3508072" cy="657249"/>
          </a:xfrm>
        </p:spPr>
        <p:txBody>
          <a:bodyPr anchor="ctr">
            <a:noAutofit/>
          </a:bodyPr>
          <a:lstStyle>
            <a:lvl1pPr marL="0" indent="0" algn="r">
              <a:buNone/>
              <a:defRPr sz="4800" b="1">
                <a:solidFill>
                  <a:schemeClr val="bg1"/>
                </a:solidFill>
              </a:defRPr>
            </a:lvl1pPr>
          </a:lstStyle>
          <a:p>
            <a:pPr lvl="0"/>
            <a:r>
              <a:rPr lang="en-US" dirty="0"/>
              <a:t>Click to add your manuscript number</a:t>
            </a:r>
          </a:p>
        </p:txBody>
      </p:sp>
      <p:sp>
        <p:nvSpPr>
          <p:cNvPr id="13" name="Text Placeholder 8"/>
          <p:cNvSpPr>
            <a:spLocks noGrp="1"/>
          </p:cNvSpPr>
          <p:nvPr>
            <p:ph type="body" sz="quarter" idx="19" hasCustomPrompt="1"/>
          </p:nvPr>
        </p:nvSpPr>
        <p:spPr>
          <a:xfrm>
            <a:off x="13265254" y="20584288"/>
            <a:ext cx="1296962" cy="681063"/>
          </a:xfrm>
        </p:spPr>
        <p:txBody>
          <a:bodyPr anchor="ctr" anchorCtr="0">
            <a:noAutofit/>
          </a:bodyPr>
          <a:lstStyle>
            <a:lvl1pPr marL="0" indent="0" algn="r">
              <a:buNone/>
              <a:defRPr sz="4800" b="1" spc="-150">
                <a:solidFill>
                  <a:schemeClr val="bg1"/>
                </a:solidFill>
              </a:defRPr>
            </a:lvl1pPr>
            <a:lvl2pPr>
              <a:defRPr sz="4800"/>
            </a:lvl2pPr>
            <a:lvl3pPr>
              <a:defRPr sz="4400"/>
            </a:lvl3pPr>
            <a:lvl4pPr>
              <a:defRPr sz="3600"/>
            </a:lvl4pPr>
            <a:lvl5pPr>
              <a:defRPr sz="3600"/>
            </a:lvl5pPr>
          </a:lstStyle>
          <a:p>
            <a:pPr lvl="0"/>
            <a:r>
              <a:rPr lang="en-US" dirty="0"/>
              <a:t>Click to indicate L or R for which panel to display poster on in pod</a:t>
            </a:r>
          </a:p>
        </p:txBody>
      </p:sp>
    </p:spTree>
    <p:extLst>
      <p:ext uri="{BB962C8B-B14F-4D97-AF65-F5344CB8AC3E}">
        <p14:creationId xmlns:p14="http://schemas.microsoft.com/office/powerpoint/2010/main" val="176039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1894" y="0"/>
            <a:ext cx="11585822" cy="1524057"/>
          </a:xfrm>
        </p:spPr>
        <p:txBody>
          <a:bodyPr anchor="b">
            <a:normAutofit/>
          </a:bodyPr>
          <a:lstStyle>
            <a:lvl1pPr algn="l">
              <a:lnSpc>
                <a:spcPct val="80000"/>
              </a:lnSpc>
              <a:defRPr sz="9200" b="1" spc="-15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752" y="3417221"/>
            <a:ext cx="14240360" cy="15860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‹Nº›</a:t>
            </a:fld>
            <a:endParaRPr lang="en-AU"/>
          </a:p>
        </p:txBody>
      </p:sp>
      <p:sp>
        <p:nvSpPr>
          <p:cNvPr id="8" name="Text Placeholder 7"/>
          <p:cNvSpPr>
            <a:spLocks noGrp="1"/>
          </p:cNvSpPr>
          <p:nvPr>
            <p:ph type="body" sz="quarter" idx="13"/>
          </p:nvPr>
        </p:nvSpPr>
        <p:spPr>
          <a:xfrm>
            <a:off x="511894" y="1524056"/>
            <a:ext cx="11585822" cy="609623"/>
          </a:xfrm>
        </p:spPr>
        <p:txBody>
          <a:bodyPr>
            <a:noAutofit/>
          </a:bodyPr>
          <a:lstStyle>
            <a:lvl1pPr marL="0" indent="0" algn="l">
              <a:buNone/>
              <a:defRPr sz="8000" b="1" spc="-150">
                <a:solidFill>
                  <a:srgbClr val="FFC000"/>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10" name="Text Placeholder 9"/>
          <p:cNvSpPr>
            <a:spLocks noGrp="1"/>
          </p:cNvSpPr>
          <p:nvPr>
            <p:ph type="body" sz="quarter" idx="14"/>
          </p:nvPr>
        </p:nvSpPr>
        <p:spPr>
          <a:xfrm>
            <a:off x="511895" y="2083671"/>
            <a:ext cx="11585821" cy="583428"/>
          </a:xfrm>
        </p:spPr>
        <p:txBody>
          <a:bodyPr>
            <a:noAutofit/>
          </a:bodyPr>
          <a:lstStyle>
            <a:lvl1pPr marL="0" indent="0" algn="l">
              <a:buNone/>
              <a:defRPr sz="7200" spc="-150">
                <a:solidFill>
                  <a:schemeClr val="bg1"/>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14" name="Picture Placeholder 13"/>
          <p:cNvSpPr>
            <a:spLocks noGrp="1"/>
          </p:cNvSpPr>
          <p:nvPr>
            <p:ph type="pic" sz="quarter" idx="15" hasCustomPrompt="1"/>
          </p:nvPr>
        </p:nvSpPr>
        <p:spPr>
          <a:xfrm>
            <a:off x="12555581" y="152406"/>
            <a:ext cx="2397632" cy="2514693"/>
          </a:xfrm>
        </p:spPr>
        <p:txBody>
          <a:bodyPr>
            <a:normAutofit/>
          </a:bodyPr>
          <a:lstStyle>
            <a:lvl1pPr>
              <a:defRPr sz="6600"/>
            </a:lvl1pPr>
          </a:lstStyle>
          <a:p>
            <a:r>
              <a:rPr lang="en-AU" dirty="0"/>
              <a:t>Insert your logo here</a:t>
            </a:r>
          </a:p>
        </p:txBody>
      </p:sp>
      <p:sp>
        <p:nvSpPr>
          <p:cNvPr id="24" name="Text Placeholder 18"/>
          <p:cNvSpPr>
            <a:spLocks noGrp="1"/>
          </p:cNvSpPr>
          <p:nvPr>
            <p:ph type="body" sz="quarter" idx="16" hasCustomPrompt="1"/>
          </p:nvPr>
        </p:nvSpPr>
        <p:spPr>
          <a:xfrm>
            <a:off x="9552836" y="20583946"/>
            <a:ext cx="3508072" cy="657249"/>
          </a:xfrm>
        </p:spPr>
        <p:txBody>
          <a:bodyPr anchor="ctr">
            <a:noAutofit/>
          </a:bodyPr>
          <a:lstStyle>
            <a:lvl1pPr marL="0" indent="0" algn="r">
              <a:buNone/>
              <a:defRPr sz="4800" b="1">
                <a:solidFill>
                  <a:schemeClr val="bg1"/>
                </a:solidFill>
              </a:defRPr>
            </a:lvl1pPr>
          </a:lstStyle>
          <a:p>
            <a:pPr lvl="0"/>
            <a:r>
              <a:rPr lang="en-US" dirty="0"/>
              <a:t>Click to add your manuscript number</a:t>
            </a:r>
          </a:p>
        </p:txBody>
      </p:sp>
      <p:sp>
        <p:nvSpPr>
          <p:cNvPr id="25" name="Text Placeholder 18"/>
          <p:cNvSpPr>
            <a:spLocks noGrp="1"/>
          </p:cNvSpPr>
          <p:nvPr>
            <p:ph type="body" sz="quarter" idx="17" hasCustomPrompt="1"/>
          </p:nvPr>
        </p:nvSpPr>
        <p:spPr>
          <a:xfrm>
            <a:off x="5667398" y="20608440"/>
            <a:ext cx="3821066" cy="657249"/>
          </a:xfrm>
        </p:spPr>
        <p:txBody>
          <a:bodyPr anchor="ctr">
            <a:noAutofit/>
          </a:bodyPr>
          <a:lstStyle>
            <a:lvl1pPr marL="0" indent="0" algn="ctr">
              <a:buNone/>
              <a:defRPr sz="4800" b="1">
                <a:solidFill>
                  <a:schemeClr val="bg1"/>
                </a:solidFill>
              </a:defRPr>
            </a:lvl1pPr>
          </a:lstStyle>
          <a:p>
            <a:pPr lvl="0"/>
            <a:r>
              <a:rPr lang="en-US" dirty="0"/>
              <a:t>Click to add your time slot</a:t>
            </a:r>
          </a:p>
        </p:txBody>
      </p:sp>
      <p:sp>
        <p:nvSpPr>
          <p:cNvPr id="26" name="Text Placeholder 18"/>
          <p:cNvSpPr>
            <a:spLocks noGrp="1"/>
          </p:cNvSpPr>
          <p:nvPr>
            <p:ph type="body" sz="quarter" idx="18" hasCustomPrompt="1"/>
          </p:nvPr>
        </p:nvSpPr>
        <p:spPr>
          <a:xfrm>
            <a:off x="416882" y="20564896"/>
            <a:ext cx="5355429" cy="657249"/>
          </a:xfrm>
        </p:spPr>
        <p:txBody>
          <a:bodyPr anchor="ctr">
            <a:noAutofit/>
          </a:bodyPr>
          <a:lstStyle>
            <a:lvl1pPr marL="0" indent="0">
              <a:buNone/>
              <a:defRPr sz="8000" b="1" baseline="0">
                <a:solidFill>
                  <a:schemeClr val="tx1"/>
                </a:solidFill>
              </a:defRPr>
            </a:lvl1pPr>
          </a:lstStyle>
          <a:p>
            <a:pPr lvl="0"/>
            <a:r>
              <a:rPr lang="en-US" dirty="0"/>
              <a:t>Click to add your source </a:t>
            </a:r>
            <a:r>
              <a:rPr lang="en-US" dirty="0" err="1"/>
              <a:t>ie</a:t>
            </a:r>
            <a:r>
              <a:rPr lang="en-US" dirty="0"/>
              <a:t>, ICRA, RA-L, TRO, ABSTRACT</a:t>
            </a:r>
          </a:p>
        </p:txBody>
      </p:sp>
      <p:sp>
        <p:nvSpPr>
          <p:cNvPr id="9" name="Text Placeholder 8"/>
          <p:cNvSpPr>
            <a:spLocks noGrp="1"/>
          </p:cNvSpPr>
          <p:nvPr>
            <p:ph type="body" sz="quarter" idx="19" hasCustomPrompt="1"/>
          </p:nvPr>
        </p:nvSpPr>
        <p:spPr>
          <a:xfrm>
            <a:off x="13265254" y="20584288"/>
            <a:ext cx="1296962" cy="681063"/>
          </a:xfrm>
        </p:spPr>
        <p:txBody>
          <a:bodyPr anchor="ctr" anchorCtr="0">
            <a:noAutofit/>
          </a:bodyPr>
          <a:lstStyle>
            <a:lvl1pPr marL="0" indent="0" algn="r">
              <a:buNone/>
              <a:defRPr sz="4800" b="1" spc="-150">
                <a:solidFill>
                  <a:schemeClr val="bg1"/>
                </a:solidFill>
              </a:defRPr>
            </a:lvl1pPr>
            <a:lvl2pPr>
              <a:defRPr sz="4800"/>
            </a:lvl2pPr>
            <a:lvl3pPr>
              <a:defRPr sz="4400"/>
            </a:lvl3pPr>
            <a:lvl4pPr>
              <a:defRPr sz="3600"/>
            </a:lvl4pPr>
            <a:lvl5pPr>
              <a:defRPr sz="3600"/>
            </a:lvl5pPr>
          </a:lstStyle>
          <a:p>
            <a:pPr lvl="0"/>
            <a:r>
              <a:rPr lang="en-US" dirty="0"/>
              <a:t>Click to indicate L or R for which panel to display poster on in pod</a:t>
            </a:r>
          </a:p>
        </p:txBody>
      </p:sp>
    </p:spTree>
    <p:extLst>
      <p:ext uri="{BB962C8B-B14F-4D97-AF65-F5344CB8AC3E}">
        <p14:creationId xmlns:p14="http://schemas.microsoft.com/office/powerpoint/2010/main" val="2907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398377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34073" y="5335812"/>
            <a:ext cx="13071932" cy="8902917"/>
          </a:xfrm>
        </p:spPr>
        <p:txBody>
          <a:bodyPr anchor="b"/>
          <a:lstStyle>
            <a:lvl1pPr>
              <a:defRPr sz="994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34073" y="14322954"/>
            <a:ext cx="13071932" cy="4681834"/>
          </a:xfrm>
        </p:spPr>
        <p:txBody>
          <a:bodyPr/>
          <a:lstStyle>
            <a:lvl1pPr marL="0" indent="0">
              <a:buNone/>
              <a:defRPr sz="3978">
                <a:solidFill>
                  <a:schemeClr val="tx1"/>
                </a:solidFill>
              </a:defRPr>
            </a:lvl1pPr>
            <a:lvl2pPr marL="757809" indent="0">
              <a:buNone/>
              <a:defRPr sz="3315">
                <a:solidFill>
                  <a:schemeClr val="tx1">
                    <a:tint val="75000"/>
                  </a:schemeClr>
                </a:solidFill>
              </a:defRPr>
            </a:lvl2pPr>
            <a:lvl3pPr marL="1515618" indent="0">
              <a:buNone/>
              <a:defRPr sz="2984">
                <a:solidFill>
                  <a:schemeClr val="tx1">
                    <a:tint val="75000"/>
                  </a:schemeClr>
                </a:solidFill>
              </a:defRPr>
            </a:lvl3pPr>
            <a:lvl4pPr marL="2273427" indent="0">
              <a:buNone/>
              <a:defRPr sz="2652">
                <a:solidFill>
                  <a:schemeClr val="tx1">
                    <a:tint val="75000"/>
                  </a:schemeClr>
                </a:solidFill>
              </a:defRPr>
            </a:lvl4pPr>
            <a:lvl5pPr marL="3031236" indent="0">
              <a:buNone/>
              <a:defRPr sz="2652">
                <a:solidFill>
                  <a:schemeClr val="tx1">
                    <a:tint val="75000"/>
                  </a:schemeClr>
                </a:solidFill>
              </a:defRPr>
            </a:lvl5pPr>
            <a:lvl6pPr marL="3789045" indent="0">
              <a:buNone/>
              <a:defRPr sz="2652">
                <a:solidFill>
                  <a:schemeClr val="tx1">
                    <a:tint val="75000"/>
                  </a:schemeClr>
                </a:solidFill>
              </a:defRPr>
            </a:lvl6pPr>
            <a:lvl7pPr marL="4546854" indent="0">
              <a:buNone/>
              <a:defRPr sz="2652">
                <a:solidFill>
                  <a:schemeClr val="tx1">
                    <a:tint val="75000"/>
                  </a:schemeClr>
                </a:solidFill>
              </a:defRPr>
            </a:lvl7pPr>
            <a:lvl8pPr marL="5304663" indent="0">
              <a:buNone/>
              <a:defRPr sz="2652">
                <a:solidFill>
                  <a:schemeClr val="tx1">
                    <a:tint val="75000"/>
                  </a:schemeClr>
                </a:solidFill>
              </a:defRPr>
            </a:lvl8pPr>
            <a:lvl9pPr marL="6062472" indent="0">
              <a:buNone/>
              <a:defRPr sz="2652">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228195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41965" y="5697471"/>
            <a:ext cx="6441242" cy="13579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672656" y="5697471"/>
            <a:ext cx="6441242" cy="13579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1BD9EB-212A-40CF-9FFB-9DD29D2DAEA0}" type="datetimeFigureOut">
              <a:rPr lang="en-AU" smtClean="0"/>
              <a:t>3/03/2020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350996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43940" y="1139499"/>
            <a:ext cx="13071932" cy="41368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3942" y="5246630"/>
            <a:ext cx="6411639" cy="2571292"/>
          </a:xfrm>
        </p:spPr>
        <p:txBody>
          <a:bodyPr anchor="b"/>
          <a:lstStyle>
            <a:lvl1pPr marL="0" indent="0">
              <a:buNone/>
              <a:defRPr sz="3978" b="1"/>
            </a:lvl1pPr>
            <a:lvl2pPr marL="757809" indent="0">
              <a:buNone/>
              <a:defRPr sz="3315" b="1"/>
            </a:lvl2pPr>
            <a:lvl3pPr marL="1515618" indent="0">
              <a:buNone/>
              <a:defRPr sz="2984" b="1"/>
            </a:lvl3pPr>
            <a:lvl4pPr marL="2273427" indent="0">
              <a:buNone/>
              <a:defRPr sz="2652" b="1"/>
            </a:lvl4pPr>
            <a:lvl5pPr marL="3031236" indent="0">
              <a:buNone/>
              <a:defRPr sz="2652" b="1"/>
            </a:lvl5pPr>
            <a:lvl6pPr marL="3789045" indent="0">
              <a:buNone/>
              <a:defRPr sz="2652" b="1"/>
            </a:lvl6pPr>
            <a:lvl7pPr marL="4546854" indent="0">
              <a:buNone/>
              <a:defRPr sz="2652" b="1"/>
            </a:lvl7pPr>
            <a:lvl8pPr marL="5304663" indent="0">
              <a:buNone/>
              <a:defRPr sz="2652" b="1"/>
            </a:lvl8pPr>
            <a:lvl9pPr marL="6062472" indent="0">
              <a:buNone/>
              <a:defRPr sz="2652" b="1"/>
            </a:lvl9pPr>
          </a:lstStyle>
          <a:p>
            <a:pPr lvl="0"/>
            <a:r>
              <a:rPr lang="es-ES"/>
              <a:t>Haga clic para modificar el estilo de texto del patrón</a:t>
            </a:r>
          </a:p>
        </p:txBody>
      </p:sp>
      <p:sp>
        <p:nvSpPr>
          <p:cNvPr id="4" name="Content Placeholder 3"/>
          <p:cNvSpPr>
            <a:spLocks noGrp="1"/>
          </p:cNvSpPr>
          <p:nvPr>
            <p:ph sz="half" idx="2"/>
          </p:nvPr>
        </p:nvSpPr>
        <p:spPr>
          <a:xfrm>
            <a:off x="1043942" y="7817922"/>
            <a:ext cx="6411639" cy="114989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672656" y="5246630"/>
            <a:ext cx="6443216" cy="2571292"/>
          </a:xfrm>
        </p:spPr>
        <p:txBody>
          <a:bodyPr anchor="b"/>
          <a:lstStyle>
            <a:lvl1pPr marL="0" indent="0">
              <a:buNone/>
              <a:defRPr sz="3978" b="1"/>
            </a:lvl1pPr>
            <a:lvl2pPr marL="757809" indent="0">
              <a:buNone/>
              <a:defRPr sz="3315" b="1"/>
            </a:lvl2pPr>
            <a:lvl3pPr marL="1515618" indent="0">
              <a:buNone/>
              <a:defRPr sz="2984" b="1"/>
            </a:lvl3pPr>
            <a:lvl4pPr marL="2273427" indent="0">
              <a:buNone/>
              <a:defRPr sz="2652" b="1"/>
            </a:lvl4pPr>
            <a:lvl5pPr marL="3031236" indent="0">
              <a:buNone/>
              <a:defRPr sz="2652" b="1"/>
            </a:lvl5pPr>
            <a:lvl6pPr marL="3789045" indent="0">
              <a:buNone/>
              <a:defRPr sz="2652" b="1"/>
            </a:lvl6pPr>
            <a:lvl7pPr marL="4546854" indent="0">
              <a:buNone/>
              <a:defRPr sz="2652" b="1"/>
            </a:lvl7pPr>
            <a:lvl8pPr marL="5304663" indent="0">
              <a:buNone/>
              <a:defRPr sz="2652" b="1"/>
            </a:lvl8pPr>
            <a:lvl9pPr marL="6062472" indent="0">
              <a:buNone/>
              <a:defRPr sz="2652" b="1"/>
            </a:lvl9pPr>
          </a:lstStyle>
          <a:p>
            <a:pPr lvl="0"/>
            <a:r>
              <a:rPr lang="es-ES"/>
              <a:t>Haga clic para modificar el estilo de texto del patrón</a:t>
            </a:r>
          </a:p>
        </p:txBody>
      </p:sp>
      <p:sp>
        <p:nvSpPr>
          <p:cNvPr id="6" name="Content Placeholder 5"/>
          <p:cNvSpPr>
            <a:spLocks noGrp="1"/>
          </p:cNvSpPr>
          <p:nvPr>
            <p:ph sz="quarter" idx="4"/>
          </p:nvPr>
        </p:nvSpPr>
        <p:spPr>
          <a:xfrm>
            <a:off x="7672656" y="7817922"/>
            <a:ext cx="6443216" cy="114989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1BD9EB-212A-40CF-9FFB-9DD29D2DAEA0}" type="datetimeFigureOut">
              <a:rPr lang="en-AU" smtClean="0"/>
              <a:t>3/03/2020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14578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E1BD9EB-212A-40CF-9FFB-9DD29D2DAEA0}" type="datetimeFigureOut">
              <a:rPr lang="en-AU" smtClean="0"/>
              <a:t>3/03/2020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268597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BD9EB-212A-40CF-9FFB-9DD29D2DAEA0}" type="datetimeFigureOut">
              <a:rPr lang="en-AU" smtClean="0"/>
              <a:t>3/03/2020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213048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43940" y="1426845"/>
            <a:ext cx="4888160" cy="4993958"/>
          </a:xfrm>
        </p:spPr>
        <p:txBody>
          <a:bodyPr anchor="b"/>
          <a:lstStyle>
            <a:lvl1pPr>
              <a:defRPr sz="5304"/>
            </a:lvl1pPr>
          </a:lstStyle>
          <a:p>
            <a:r>
              <a:rPr lang="es-ES"/>
              <a:t>Haga clic para modificar el estilo de título del patrón</a:t>
            </a:r>
            <a:endParaRPr lang="en-US" dirty="0"/>
          </a:p>
        </p:txBody>
      </p:sp>
      <p:sp>
        <p:nvSpPr>
          <p:cNvPr id="3" name="Content Placeholder 2"/>
          <p:cNvSpPr>
            <a:spLocks noGrp="1"/>
          </p:cNvSpPr>
          <p:nvPr>
            <p:ph idx="1"/>
          </p:nvPr>
        </p:nvSpPr>
        <p:spPr>
          <a:xfrm>
            <a:off x="6443216" y="3081594"/>
            <a:ext cx="7672656" cy="15209771"/>
          </a:xfrm>
        </p:spPr>
        <p:txBody>
          <a:bodyPr/>
          <a:lstStyle>
            <a:lvl1pPr>
              <a:defRPr sz="5304"/>
            </a:lvl1pPr>
            <a:lvl2pPr>
              <a:defRPr sz="4641"/>
            </a:lvl2pPr>
            <a:lvl3pPr>
              <a:defRPr sz="3978"/>
            </a:lvl3pPr>
            <a:lvl4pPr>
              <a:defRPr sz="3315"/>
            </a:lvl4pPr>
            <a:lvl5pPr>
              <a:defRPr sz="3315"/>
            </a:lvl5pPr>
            <a:lvl6pPr>
              <a:defRPr sz="3315"/>
            </a:lvl6pPr>
            <a:lvl7pPr>
              <a:defRPr sz="3315"/>
            </a:lvl7pPr>
            <a:lvl8pPr>
              <a:defRPr sz="3315"/>
            </a:lvl8pPr>
            <a:lvl9pPr>
              <a:defRPr sz="331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43940" y="6420802"/>
            <a:ext cx="4888160" cy="11895331"/>
          </a:xfrm>
        </p:spPr>
        <p:txBody>
          <a:bodyPr/>
          <a:lstStyle>
            <a:lvl1pPr marL="0" indent="0">
              <a:buNone/>
              <a:defRPr sz="2652"/>
            </a:lvl1pPr>
            <a:lvl2pPr marL="757809" indent="0">
              <a:buNone/>
              <a:defRPr sz="2321"/>
            </a:lvl2pPr>
            <a:lvl3pPr marL="1515618" indent="0">
              <a:buNone/>
              <a:defRPr sz="1989"/>
            </a:lvl3pPr>
            <a:lvl4pPr marL="2273427" indent="0">
              <a:buNone/>
              <a:defRPr sz="1658"/>
            </a:lvl4pPr>
            <a:lvl5pPr marL="3031236" indent="0">
              <a:buNone/>
              <a:defRPr sz="1658"/>
            </a:lvl5pPr>
            <a:lvl6pPr marL="3789045" indent="0">
              <a:buNone/>
              <a:defRPr sz="1658"/>
            </a:lvl6pPr>
            <a:lvl7pPr marL="4546854" indent="0">
              <a:buNone/>
              <a:defRPr sz="1658"/>
            </a:lvl7pPr>
            <a:lvl8pPr marL="5304663" indent="0">
              <a:buNone/>
              <a:defRPr sz="1658"/>
            </a:lvl8pPr>
            <a:lvl9pPr marL="6062472" indent="0">
              <a:buNone/>
              <a:defRPr sz="1658"/>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1BD9EB-212A-40CF-9FFB-9DD29D2DAEA0}" type="datetimeFigureOut">
              <a:rPr lang="en-AU" smtClean="0"/>
              <a:t>3/03/2020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34641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43940" y="1426845"/>
            <a:ext cx="4888160" cy="4993958"/>
          </a:xfrm>
        </p:spPr>
        <p:txBody>
          <a:bodyPr anchor="b"/>
          <a:lstStyle>
            <a:lvl1pPr>
              <a:defRPr sz="5304"/>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443216" y="3081594"/>
            <a:ext cx="7672656" cy="15209771"/>
          </a:xfrm>
        </p:spPr>
        <p:txBody>
          <a:bodyPr anchor="t"/>
          <a:lstStyle>
            <a:lvl1pPr marL="0" indent="0">
              <a:buNone/>
              <a:defRPr sz="5304"/>
            </a:lvl1pPr>
            <a:lvl2pPr marL="757809" indent="0">
              <a:buNone/>
              <a:defRPr sz="4641"/>
            </a:lvl2pPr>
            <a:lvl3pPr marL="1515618" indent="0">
              <a:buNone/>
              <a:defRPr sz="3978"/>
            </a:lvl3pPr>
            <a:lvl4pPr marL="2273427" indent="0">
              <a:buNone/>
              <a:defRPr sz="3315"/>
            </a:lvl4pPr>
            <a:lvl5pPr marL="3031236" indent="0">
              <a:buNone/>
              <a:defRPr sz="3315"/>
            </a:lvl5pPr>
            <a:lvl6pPr marL="3789045" indent="0">
              <a:buNone/>
              <a:defRPr sz="3315"/>
            </a:lvl6pPr>
            <a:lvl7pPr marL="4546854" indent="0">
              <a:buNone/>
              <a:defRPr sz="3315"/>
            </a:lvl7pPr>
            <a:lvl8pPr marL="5304663" indent="0">
              <a:buNone/>
              <a:defRPr sz="3315"/>
            </a:lvl8pPr>
            <a:lvl9pPr marL="6062472" indent="0">
              <a:buNone/>
              <a:defRPr sz="331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43940" y="6420802"/>
            <a:ext cx="4888160" cy="11895331"/>
          </a:xfrm>
        </p:spPr>
        <p:txBody>
          <a:bodyPr/>
          <a:lstStyle>
            <a:lvl1pPr marL="0" indent="0">
              <a:buNone/>
              <a:defRPr sz="2652"/>
            </a:lvl1pPr>
            <a:lvl2pPr marL="757809" indent="0">
              <a:buNone/>
              <a:defRPr sz="2321"/>
            </a:lvl2pPr>
            <a:lvl3pPr marL="1515618" indent="0">
              <a:buNone/>
              <a:defRPr sz="1989"/>
            </a:lvl3pPr>
            <a:lvl4pPr marL="2273427" indent="0">
              <a:buNone/>
              <a:defRPr sz="1658"/>
            </a:lvl4pPr>
            <a:lvl5pPr marL="3031236" indent="0">
              <a:buNone/>
              <a:defRPr sz="1658"/>
            </a:lvl5pPr>
            <a:lvl6pPr marL="3789045" indent="0">
              <a:buNone/>
              <a:defRPr sz="1658"/>
            </a:lvl6pPr>
            <a:lvl7pPr marL="4546854" indent="0">
              <a:buNone/>
              <a:defRPr sz="1658"/>
            </a:lvl7pPr>
            <a:lvl8pPr marL="5304663" indent="0">
              <a:buNone/>
              <a:defRPr sz="1658"/>
            </a:lvl8pPr>
            <a:lvl9pPr marL="6062472" indent="0">
              <a:buNone/>
              <a:defRPr sz="1658"/>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1BD9EB-212A-40CF-9FFB-9DD29D2DAEA0}" type="datetimeFigureOut">
              <a:rPr lang="en-AU" smtClean="0"/>
              <a:t>3/03/2020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350052-0284-4549-91C6-0A9CA0A8C995}" type="slidenum">
              <a:rPr lang="en-AU" smtClean="0"/>
              <a:t>‹Nº›</a:t>
            </a:fld>
            <a:endParaRPr lang="en-AU"/>
          </a:p>
        </p:txBody>
      </p:sp>
    </p:spTree>
    <p:extLst>
      <p:ext uri="{BB962C8B-B14F-4D97-AF65-F5344CB8AC3E}">
        <p14:creationId xmlns:p14="http://schemas.microsoft.com/office/powerpoint/2010/main" val="248792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1966" y="1139499"/>
            <a:ext cx="13071932" cy="413686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1966" y="5697471"/>
            <a:ext cx="13071932" cy="1357980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41966" y="19837114"/>
            <a:ext cx="3410069" cy="1139494"/>
          </a:xfrm>
          <a:prstGeom prst="rect">
            <a:avLst/>
          </a:prstGeom>
        </p:spPr>
        <p:txBody>
          <a:bodyPr vert="horz" lIns="91440" tIns="45720" rIns="91440" bIns="45720" rtlCol="0" anchor="ctr"/>
          <a:lstStyle>
            <a:lvl1pPr algn="l">
              <a:defRPr sz="1989">
                <a:solidFill>
                  <a:schemeClr val="tx1">
                    <a:tint val="75000"/>
                  </a:schemeClr>
                </a:solidFill>
              </a:defRPr>
            </a:lvl1pPr>
          </a:lstStyle>
          <a:p>
            <a:fld id="{DE1BD9EB-212A-40CF-9FFB-9DD29D2DAEA0}" type="datetimeFigureOut">
              <a:rPr lang="en-AU" smtClean="0"/>
              <a:t>3/03/2020</a:t>
            </a:fld>
            <a:endParaRPr lang="en-AU"/>
          </a:p>
        </p:txBody>
      </p:sp>
      <p:sp>
        <p:nvSpPr>
          <p:cNvPr id="5" name="Footer Placeholder 4"/>
          <p:cNvSpPr>
            <a:spLocks noGrp="1"/>
          </p:cNvSpPr>
          <p:nvPr>
            <p:ph type="ftr" sz="quarter" idx="3"/>
          </p:nvPr>
        </p:nvSpPr>
        <p:spPr>
          <a:xfrm>
            <a:off x="5020380" y="19837114"/>
            <a:ext cx="5115104" cy="1139494"/>
          </a:xfrm>
          <a:prstGeom prst="rect">
            <a:avLst/>
          </a:prstGeom>
        </p:spPr>
        <p:txBody>
          <a:bodyPr vert="horz" lIns="91440" tIns="45720" rIns="91440" bIns="45720" rtlCol="0" anchor="ctr"/>
          <a:lstStyle>
            <a:lvl1pPr algn="ctr">
              <a:defRPr sz="1989">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703828" y="19837114"/>
            <a:ext cx="3410069" cy="1139494"/>
          </a:xfrm>
          <a:prstGeom prst="rect">
            <a:avLst/>
          </a:prstGeom>
        </p:spPr>
        <p:txBody>
          <a:bodyPr vert="horz" lIns="91440" tIns="45720" rIns="91440" bIns="45720" rtlCol="0" anchor="ctr"/>
          <a:lstStyle>
            <a:lvl1pPr algn="r">
              <a:defRPr sz="1989">
                <a:solidFill>
                  <a:schemeClr val="tx1">
                    <a:tint val="75000"/>
                  </a:schemeClr>
                </a:solidFill>
              </a:defRPr>
            </a:lvl1pPr>
          </a:lstStyle>
          <a:p>
            <a:fld id="{53350052-0284-4549-91C6-0A9CA0A8C995}" type="slidenum">
              <a:rPr lang="en-AU" smtClean="0"/>
              <a:t>‹Nº›</a:t>
            </a:fld>
            <a:endParaRPr lang="en-AU"/>
          </a:p>
        </p:txBody>
      </p:sp>
      <p:pic>
        <p:nvPicPr>
          <p:cNvPr id="7"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885" y="20378813"/>
            <a:ext cx="15170748" cy="1023863"/>
          </a:xfrm>
          <a:prstGeom prst="rect">
            <a:avLst/>
          </a:prstGeom>
        </p:spPr>
      </p:pic>
      <p:pic>
        <p:nvPicPr>
          <p:cNvPr id="8"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18642"/>
          <a:stretch/>
        </p:blipFill>
        <p:spPr>
          <a:xfrm>
            <a:off x="0" y="0"/>
            <a:ext cx="12343961" cy="2883575"/>
          </a:xfrm>
          <a:prstGeom prst="rect">
            <a:avLst/>
          </a:prstGeom>
        </p:spPr>
      </p:pic>
    </p:spTree>
    <p:extLst>
      <p:ext uri="{BB962C8B-B14F-4D97-AF65-F5344CB8AC3E}">
        <p14:creationId xmlns:p14="http://schemas.microsoft.com/office/powerpoint/2010/main" val="30632137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2" r:id="rId13"/>
  </p:sldLayoutIdLst>
  <p:txStyles>
    <p:titleStyle>
      <a:lvl1pPr algn="l" defTabSz="1515618" rtl="0" eaLnBrk="1" latinLnBrk="0" hangingPunct="1">
        <a:lnSpc>
          <a:spcPct val="90000"/>
        </a:lnSpc>
        <a:spcBef>
          <a:spcPct val="0"/>
        </a:spcBef>
        <a:buNone/>
        <a:defRPr sz="7293" kern="1200">
          <a:solidFill>
            <a:schemeClr val="tx1"/>
          </a:solidFill>
          <a:latin typeface="+mj-lt"/>
          <a:ea typeface="+mj-ea"/>
          <a:cs typeface="+mj-cs"/>
        </a:defRPr>
      </a:lvl1pPr>
    </p:titleStyle>
    <p:bodyStyle>
      <a:lvl1pPr marL="378905" indent="-378905" algn="l" defTabSz="1515618" rtl="0" eaLnBrk="1" latinLnBrk="0" hangingPunct="1">
        <a:lnSpc>
          <a:spcPct val="90000"/>
        </a:lnSpc>
        <a:spcBef>
          <a:spcPts val="1658"/>
        </a:spcBef>
        <a:buFont typeface="Arial" panose="020B0604020202020204" pitchFamily="34" charset="0"/>
        <a:buChar char="•"/>
        <a:defRPr sz="4641" kern="1200">
          <a:solidFill>
            <a:schemeClr val="tx1"/>
          </a:solidFill>
          <a:latin typeface="+mn-lt"/>
          <a:ea typeface="+mn-ea"/>
          <a:cs typeface="+mn-cs"/>
        </a:defRPr>
      </a:lvl1pPr>
      <a:lvl2pPr marL="1136714" indent="-378905" algn="l" defTabSz="1515618" rtl="0" eaLnBrk="1" latinLnBrk="0" hangingPunct="1">
        <a:lnSpc>
          <a:spcPct val="90000"/>
        </a:lnSpc>
        <a:spcBef>
          <a:spcPts val="829"/>
        </a:spcBef>
        <a:buFont typeface="Arial" panose="020B0604020202020204" pitchFamily="34" charset="0"/>
        <a:buChar char="•"/>
        <a:defRPr sz="3978" kern="1200">
          <a:solidFill>
            <a:schemeClr val="tx1"/>
          </a:solidFill>
          <a:latin typeface="+mn-lt"/>
          <a:ea typeface="+mn-ea"/>
          <a:cs typeface="+mn-cs"/>
        </a:defRPr>
      </a:lvl2pPr>
      <a:lvl3pPr marL="1894523" indent="-378905" algn="l" defTabSz="1515618" rtl="0" eaLnBrk="1" latinLnBrk="0" hangingPunct="1">
        <a:lnSpc>
          <a:spcPct val="90000"/>
        </a:lnSpc>
        <a:spcBef>
          <a:spcPts val="829"/>
        </a:spcBef>
        <a:buFont typeface="Arial" panose="020B0604020202020204" pitchFamily="34" charset="0"/>
        <a:buChar char="•"/>
        <a:defRPr sz="3315" kern="1200">
          <a:solidFill>
            <a:schemeClr val="tx1"/>
          </a:solidFill>
          <a:latin typeface="+mn-lt"/>
          <a:ea typeface="+mn-ea"/>
          <a:cs typeface="+mn-cs"/>
        </a:defRPr>
      </a:lvl3pPr>
      <a:lvl4pPr marL="2652332"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4pPr>
      <a:lvl5pPr marL="3410141"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5pPr>
      <a:lvl6pPr marL="4167950"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6pPr>
      <a:lvl7pPr marL="4925759"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7pPr>
      <a:lvl8pPr marL="5683568"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8pPr>
      <a:lvl9pPr marL="6441377"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9pPr>
    </p:bodyStyle>
    <p:otherStyle>
      <a:defPPr>
        <a:defRPr lang="en-US"/>
      </a:defPPr>
      <a:lvl1pPr marL="0" algn="l" defTabSz="1515618" rtl="0" eaLnBrk="1" latinLnBrk="0" hangingPunct="1">
        <a:defRPr sz="2984" kern="1200">
          <a:solidFill>
            <a:schemeClr val="tx1"/>
          </a:solidFill>
          <a:latin typeface="+mn-lt"/>
          <a:ea typeface="+mn-ea"/>
          <a:cs typeface="+mn-cs"/>
        </a:defRPr>
      </a:lvl1pPr>
      <a:lvl2pPr marL="757809" algn="l" defTabSz="1515618" rtl="0" eaLnBrk="1" latinLnBrk="0" hangingPunct="1">
        <a:defRPr sz="2984" kern="1200">
          <a:solidFill>
            <a:schemeClr val="tx1"/>
          </a:solidFill>
          <a:latin typeface="+mn-lt"/>
          <a:ea typeface="+mn-ea"/>
          <a:cs typeface="+mn-cs"/>
        </a:defRPr>
      </a:lvl2pPr>
      <a:lvl3pPr marL="1515618" algn="l" defTabSz="1515618" rtl="0" eaLnBrk="1" latinLnBrk="0" hangingPunct="1">
        <a:defRPr sz="2984" kern="1200">
          <a:solidFill>
            <a:schemeClr val="tx1"/>
          </a:solidFill>
          <a:latin typeface="+mn-lt"/>
          <a:ea typeface="+mn-ea"/>
          <a:cs typeface="+mn-cs"/>
        </a:defRPr>
      </a:lvl3pPr>
      <a:lvl4pPr marL="2273427" algn="l" defTabSz="1515618" rtl="0" eaLnBrk="1" latinLnBrk="0" hangingPunct="1">
        <a:defRPr sz="2984" kern="1200">
          <a:solidFill>
            <a:schemeClr val="tx1"/>
          </a:solidFill>
          <a:latin typeface="+mn-lt"/>
          <a:ea typeface="+mn-ea"/>
          <a:cs typeface="+mn-cs"/>
        </a:defRPr>
      </a:lvl4pPr>
      <a:lvl5pPr marL="3031236" algn="l" defTabSz="1515618" rtl="0" eaLnBrk="1" latinLnBrk="0" hangingPunct="1">
        <a:defRPr sz="2984" kern="1200">
          <a:solidFill>
            <a:schemeClr val="tx1"/>
          </a:solidFill>
          <a:latin typeface="+mn-lt"/>
          <a:ea typeface="+mn-ea"/>
          <a:cs typeface="+mn-cs"/>
        </a:defRPr>
      </a:lvl5pPr>
      <a:lvl6pPr marL="3789045" algn="l" defTabSz="1515618" rtl="0" eaLnBrk="1" latinLnBrk="0" hangingPunct="1">
        <a:defRPr sz="2984" kern="1200">
          <a:solidFill>
            <a:schemeClr val="tx1"/>
          </a:solidFill>
          <a:latin typeface="+mn-lt"/>
          <a:ea typeface="+mn-ea"/>
          <a:cs typeface="+mn-cs"/>
        </a:defRPr>
      </a:lvl6pPr>
      <a:lvl7pPr marL="4546854" algn="l" defTabSz="1515618" rtl="0" eaLnBrk="1" latinLnBrk="0" hangingPunct="1">
        <a:defRPr sz="2984" kern="1200">
          <a:solidFill>
            <a:schemeClr val="tx1"/>
          </a:solidFill>
          <a:latin typeface="+mn-lt"/>
          <a:ea typeface="+mn-ea"/>
          <a:cs typeface="+mn-cs"/>
        </a:defRPr>
      </a:lvl7pPr>
      <a:lvl8pPr marL="5304663" algn="l" defTabSz="1515618" rtl="0" eaLnBrk="1" latinLnBrk="0" hangingPunct="1">
        <a:defRPr sz="2984" kern="1200">
          <a:solidFill>
            <a:schemeClr val="tx1"/>
          </a:solidFill>
          <a:latin typeface="+mn-lt"/>
          <a:ea typeface="+mn-ea"/>
          <a:cs typeface="+mn-cs"/>
        </a:defRPr>
      </a:lvl8pPr>
      <a:lvl9pPr marL="6062472" algn="l" defTabSz="1515618" rtl="0" eaLnBrk="1" latinLnBrk="0" hangingPunct="1">
        <a:defRPr sz="2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hyperlink" Target="http://aplicaciones3.ecuadorencifras.gob.ec/BIINEC-war/index.xhtml" TargetMode="Externa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hyperlink" Target="https://github.com/ms96Armijos/Proyecto_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p:cNvSpPr/>
          <p:nvPr/>
        </p:nvSpPr>
        <p:spPr>
          <a:xfrm>
            <a:off x="0" y="20289469"/>
            <a:ext cx="15172519" cy="11280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3" name="Rectángulo 2"/>
          <p:cNvSpPr/>
          <p:nvPr/>
        </p:nvSpPr>
        <p:spPr>
          <a:xfrm>
            <a:off x="0" y="-20618"/>
            <a:ext cx="15092991" cy="2572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 name="Title 1"/>
          <p:cNvSpPr>
            <a:spLocks noGrp="1"/>
          </p:cNvSpPr>
          <p:nvPr>
            <p:ph type="title"/>
          </p:nvPr>
        </p:nvSpPr>
        <p:spPr>
          <a:xfrm>
            <a:off x="3968055" y="577715"/>
            <a:ext cx="7862277" cy="856903"/>
          </a:xfrm>
        </p:spPr>
        <p:txBody>
          <a:bodyPr>
            <a:noAutofit/>
          </a:bodyPr>
          <a:lstStyle/>
          <a:p>
            <a:pPr algn="ctr"/>
            <a:r>
              <a:rPr lang="es-EC" sz="2800" b="1" dirty="0"/>
              <a:t>Aprendizaje automático supervisado y no supervisado: caso de estudio “defunciones fetales” utilizando la base de datos abierta del "INEC - Ecuador".</a:t>
            </a:r>
            <a:endParaRPr lang="en-AU" sz="2800" b="1" dirty="0"/>
          </a:p>
        </p:txBody>
      </p:sp>
      <p:sp>
        <p:nvSpPr>
          <p:cNvPr id="7" name="Text Placeholder 6"/>
          <p:cNvSpPr>
            <a:spLocks noGrp="1"/>
          </p:cNvSpPr>
          <p:nvPr>
            <p:ph type="body" sz="quarter" idx="13"/>
          </p:nvPr>
        </p:nvSpPr>
        <p:spPr>
          <a:xfrm>
            <a:off x="5149896" y="1450938"/>
            <a:ext cx="5817483" cy="723927"/>
          </a:xfrm>
        </p:spPr>
        <p:txBody>
          <a:bodyPr>
            <a:normAutofit fontScale="85000" lnSpcReduction="20000"/>
          </a:bodyPr>
          <a:lstStyle/>
          <a:p>
            <a:pPr algn="ctr"/>
            <a:r>
              <a:rPr lang="en-AU" sz="3200" dirty="0" err="1">
                <a:solidFill>
                  <a:schemeClr val="accent2"/>
                </a:solidFill>
              </a:rPr>
              <a:t>Facultad</a:t>
            </a:r>
            <a:r>
              <a:rPr lang="en-AU" sz="3200" dirty="0">
                <a:solidFill>
                  <a:schemeClr val="accent2"/>
                </a:solidFill>
              </a:rPr>
              <a:t> de </a:t>
            </a:r>
            <a:r>
              <a:rPr lang="en-AU" sz="3200" dirty="0" err="1">
                <a:solidFill>
                  <a:schemeClr val="accent2"/>
                </a:solidFill>
              </a:rPr>
              <a:t>Energía</a:t>
            </a:r>
            <a:r>
              <a:rPr lang="en-AU" sz="3200" dirty="0">
                <a:solidFill>
                  <a:schemeClr val="accent2"/>
                </a:solidFill>
              </a:rPr>
              <a:t>, Carrera de </a:t>
            </a:r>
            <a:r>
              <a:rPr lang="en-AU" sz="3200" dirty="0" err="1">
                <a:solidFill>
                  <a:schemeClr val="accent2"/>
                </a:solidFill>
              </a:rPr>
              <a:t>Ingeniería</a:t>
            </a:r>
            <a:r>
              <a:rPr lang="en-AU" sz="3200" dirty="0">
                <a:solidFill>
                  <a:schemeClr val="accent2"/>
                </a:solidFill>
              </a:rPr>
              <a:t> </a:t>
            </a:r>
            <a:r>
              <a:rPr lang="en-AU" sz="3200" dirty="0" err="1">
                <a:solidFill>
                  <a:schemeClr val="accent2"/>
                </a:solidFill>
              </a:rPr>
              <a:t>en</a:t>
            </a:r>
            <a:r>
              <a:rPr lang="en-AU" sz="3200" dirty="0">
                <a:solidFill>
                  <a:schemeClr val="accent2"/>
                </a:solidFill>
              </a:rPr>
              <a:t> </a:t>
            </a:r>
            <a:r>
              <a:rPr lang="en-AU" sz="3200" dirty="0" err="1">
                <a:solidFill>
                  <a:schemeClr val="accent2"/>
                </a:solidFill>
              </a:rPr>
              <a:t>Sistemas</a:t>
            </a:r>
            <a:endParaRPr lang="en-AU" sz="3200" dirty="0">
              <a:solidFill>
                <a:schemeClr val="accent2"/>
              </a:solidFill>
            </a:endParaRPr>
          </a:p>
        </p:txBody>
      </p:sp>
      <p:sp>
        <p:nvSpPr>
          <p:cNvPr id="6" name="Text Placeholder 5"/>
          <p:cNvSpPr>
            <a:spLocks noGrp="1"/>
          </p:cNvSpPr>
          <p:nvPr>
            <p:ph type="body" sz="quarter" idx="14"/>
          </p:nvPr>
        </p:nvSpPr>
        <p:spPr>
          <a:xfrm>
            <a:off x="6346523" y="2045371"/>
            <a:ext cx="4035727" cy="609623"/>
          </a:xfrm>
        </p:spPr>
        <p:txBody>
          <a:bodyPr>
            <a:noAutofit/>
          </a:bodyPr>
          <a:lstStyle/>
          <a:p>
            <a:r>
              <a:rPr lang="en-AU" sz="2800" b="1" dirty="0" err="1">
                <a:solidFill>
                  <a:schemeClr val="tx1"/>
                </a:solidFill>
              </a:rPr>
              <a:t>Steeven</a:t>
            </a:r>
            <a:r>
              <a:rPr lang="en-AU" sz="2800" b="1" dirty="0">
                <a:solidFill>
                  <a:schemeClr val="tx1"/>
                </a:solidFill>
              </a:rPr>
              <a:t> </a:t>
            </a:r>
            <a:r>
              <a:rPr lang="en-AU" sz="2800" b="1" dirty="0" err="1">
                <a:solidFill>
                  <a:schemeClr val="tx1"/>
                </a:solidFill>
              </a:rPr>
              <a:t>Armijos</a:t>
            </a:r>
            <a:r>
              <a:rPr lang="en-AU" sz="2800" b="1" dirty="0">
                <a:solidFill>
                  <a:schemeClr val="tx1"/>
                </a:solidFill>
              </a:rPr>
              <a:t>-Bravo</a:t>
            </a:r>
            <a:endParaRPr lang="en-AU" sz="2800" b="1" i="1" baseline="30000" dirty="0">
              <a:solidFill>
                <a:schemeClr val="tx1"/>
              </a:solidFill>
            </a:endParaRPr>
          </a:p>
        </p:txBody>
      </p:sp>
      <p:sp>
        <p:nvSpPr>
          <p:cNvPr id="15" name="Text Placeholder 14"/>
          <p:cNvSpPr>
            <a:spLocks noGrp="1"/>
          </p:cNvSpPr>
          <p:nvPr>
            <p:ph type="body" sz="quarter" idx="18"/>
          </p:nvPr>
        </p:nvSpPr>
        <p:spPr>
          <a:xfrm>
            <a:off x="78820" y="20513106"/>
            <a:ext cx="7370266" cy="676299"/>
          </a:xfrm>
        </p:spPr>
        <p:txBody>
          <a:bodyPr/>
          <a:lstStyle/>
          <a:p>
            <a:r>
              <a:rPr lang="en-AU" sz="3200" dirty="0" err="1">
                <a:solidFill>
                  <a:schemeClr val="bg1"/>
                </a:solidFill>
              </a:rPr>
              <a:t>Inteligencia</a:t>
            </a:r>
            <a:r>
              <a:rPr lang="en-AU" sz="3200" dirty="0">
                <a:solidFill>
                  <a:schemeClr val="bg1"/>
                </a:solidFill>
              </a:rPr>
              <a:t> Artificial (2019-2020)</a:t>
            </a:r>
          </a:p>
        </p:txBody>
      </p:sp>
      <p:sp>
        <p:nvSpPr>
          <p:cNvPr id="13" name="Text Placeholder 12"/>
          <p:cNvSpPr>
            <a:spLocks noGrp="1"/>
          </p:cNvSpPr>
          <p:nvPr>
            <p:ph type="body" sz="quarter" idx="16"/>
          </p:nvPr>
        </p:nvSpPr>
        <p:spPr>
          <a:xfrm>
            <a:off x="7150716" y="20563219"/>
            <a:ext cx="2774033" cy="657249"/>
          </a:xfrm>
        </p:spPr>
        <p:txBody>
          <a:bodyPr/>
          <a:lstStyle/>
          <a:p>
            <a:r>
              <a:rPr lang="en-AU" sz="3200" dirty="0"/>
              <a:t>“</a:t>
            </a:r>
            <a:r>
              <a:rPr lang="en-AU" sz="3200" dirty="0" err="1"/>
              <a:t>Noveno</a:t>
            </a:r>
            <a:r>
              <a:rPr lang="en-AU" sz="3200" dirty="0"/>
              <a:t> </a:t>
            </a:r>
            <a:r>
              <a:rPr lang="en-AU" sz="3200" dirty="0" err="1"/>
              <a:t>ciclo</a:t>
            </a:r>
            <a:r>
              <a:rPr lang="en-AU" sz="3200" dirty="0"/>
              <a:t>”</a:t>
            </a:r>
          </a:p>
        </p:txBody>
      </p:sp>
      <p:sp>
        <p:nvSpPr>
          <p:cNvPr id="16" name="Text Placeholder 15"/>
          <p:cNvSpPr>
            <a:spLocks noGrp="1"/>
          </p:cNvSpPr>
          <p:nvPr>
            <p:ph type="body" sz="quarter" idx="19"/>
          </p:nvPr>
        </p:nvSpPr>
        <p:spPr>
          <a:xfrm>
            <a:off x="11145611" y="20228320"/>
            <a:ext cx="3725232" cy="681063"/>
          </a:xfrm>
        </p:spPr>
        <p:txBody>
          <a:bodyPr/>
          <a:lstStyle/>
          <a:p>
            <a:r>
              <a:rPr lang="en-AU" sz="2800" dirty="0"/>
              <a:t>smarmijosb@unl.edu.ec</a:t>
            </a:r>
          </a:p>
        </p:txBody>
      </p:sp>
      <p:sp>
        <p:nvSpPr>
          <p:cNvPr id="9" name="Text Placeholder 18"/>
          <p:cNvSpPr txBox="1">
            <a:spLocks/>
          </p:cNvSpPr>
          <p:nvPr/>
        </p:nvSpPr>
        <p:spPr>
          <a:xfrm>
            <a:off x="15070920" y="30442236"/>
            <a:ext cx="7007692" cy="1314450"/>
          </a:xfrm>
          <a:prstGeom prst="rect">
            <a:avLst/>
          </a:prstGeom>
        </p:spPr>
        <p:txBody>
          <a:bodyPr vert="horz" lIns="91440" tIns="45720" rIns="91440" bIns="45720" rtlCol="0" anchor="ctr">
            <a:noAutofit/>
          </a:bodyPr>
          <a:lstStyle>
            <a:lvl1pPr marL="0" indent="0" algn="r" defTabSz="3027487" rtl="0" eaLnBrk="1" latinLnBrk="0" hangingPunct="1">
              <a:lnSpc>
                <a:spcPct val="90000"/>
              </a:lnSpc>
              <a:spcBef>
                <a:spcPts val="3311"/>
              </a:spcBef>
              <a:buFont typeface="Arial" panose="020B0604020202020204" pitchFamily="34" charset="0"/>
              <a:buNone/>
              <a:defRPr sz="4800" b="1" kern="1200">
                <a:solidFill>
                  <a:schemeClr val="bg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endParaRPr lang="en-AU" dirty="0"/>
          </a:p>
        </p:txBody>
      </p:sp>
      <p:sp>
        <p:nvSpPr>
          <p:cNvPr id="10" name="Text Placeholder 18"/>
          <p:cNvSpPr txBox="1">
            <a:spLocks/>
          </p:cNvSpPr>
          <p:nvPr/>
        </p:nvSpPr>
        <p:spPr>
          <a:xfrm>
            <a:off x="15172519" y="30458786"/>
            <a:ext cx="7007692" cy="1314450"/>
          </a:xfrm>
          <a:prstGeom prst="rect">
            <a:avLst/>
          </a:prstGeom>
        </p:spPr>
        <p:txBody>
          <a:bodyPr vert="horz" lIns="91440" tIns="45720" rIns="91440" bIns="45720" rtlCol="0" anchor="ctr">
            <a:noAutofit/>
          </a:bodyPr>
          <a:lstStyle>
            <a:lvl1pPr marL="0" indent="0" algn="r" defTabSz="3027487" rtl="0" eaLnBrk="1" latinLnBrk="0" hangingPunct="1">
              <a:lnSpc>
                <a:spcPct val="90000"/>
              </a:lnSpc>
              <a:spcBef>
                <a:spcPts val="3311"/>
              </a:spcBef>
              <a:buFont typeface="Arial" panose="020B0604020202020204" pitchFamily="34" charset="0"/>
              <a:buNone/>
              <a:defRPr sz="4800" b="1" kern="1200">
                <a:solidFill>
                  <a:schemeClr val="bg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endParaRPr lang="en-AU" dirty="0"/>
          </a:p>
        </p:txBody>
      </p:sp>
      <p:sp>
        <p:nvSpPr>
          <p:cNvPr id="4" name="Rectángulo 3"/>
          <p:cNvSpPr/>
          <p:nvPr/>
        </p:nvSpPr>
        <p:spPr>
          <a:xfrm>
            <a:off x="-6208" y="2515515"/>
            <a:ext cx="15156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CuadroTexto 4"/>
          <p:cNvSpPr txBox="1"/>
          <p:nvPr/>
        </p:nvSpPr>
        <p:spPr>
          <a:xfrm>
            <a:off x="260031" y="2547859"/>
            <a:ext cx="14579207" cy="3024000"/>
          </a:xfrm>
          <a:prstGeom prst="rect">
            <a:avLst/>
          </a:prstGeom>
          <a:noFill/>
          <a:ln>
            <a:solidFill>
              <a:schemeClr val="tx2"/>
            </a:solidFill>
          </a:ln>
        </p:spPr>
        <p:txBody>
          <a:bodyPr wrap="square" rtlCol="0">
            <a:spAutoFit/>
          </a:bodyPr>
          <a:lstStyle/>
          <a:p>
            <a:pPr algn="just"/>
            <a:r>
              <a:rPr lang="es-EC" sz="1900" b="1" dirty="0">
                <a:latin typeface="Times New Roman" panose="02020603050405020304" pitchFamily="18" charset="0"/>
                <a:cs typeface="Times New Roman" panose="02020603050405020304" pitchFamily="18" charset="0"/>
              </a:rPr>
              <a:t>Resumen</a:t>
            </a:r>
          </a:p>
          <a:p>
            <a:pPr algn="just"/>
            <a:r>
              <a:rPr lang="es-EC" sz="1900" i="1" dirty="0">
                <a:latin typeface="Times New Roman" panose="02020603050405020304" pitchFamily="18" charset="0"/>
                <a:cs typeface="Times New Roman" panose="02020603050405020304" pitchFamily="18" charset="0"/>
              </a:rPr>
              <a:t>En el presente proyecto se aplicó 3 algoritmos de Aprendizaje Supervisado (Clasificación): </a:t>
            </a:r>
            <a:r>
              <a:rPr lang="es-EC" sz="1900" b="1" i="1" dirty="0" err="1">
                <a:latin typeface="Times New Roman" panose="02020603050405020304" pitchFamily="18" charset="0"/>
                <a:cs typeface="Times New Roman" panose="02020603050405020304" pitchFamily="18" charset="0"/>
              </a:rPr>
              <a:t>RandomTree</a:t>
            </a:r>
            <a:r>
              <a:rPr lang="es-EC" sz="1900" b="1" i="1" dirty="0">
                <a:latin typeface="Times New Roman" panose="02020603050405020304" pitchFamily="18" charset="0"/>
                <a:cs typeface="Times New Roman" panose="02020603050405020304" pitchFamily="18" charset="0"/>
              </a:rPr>
              <a:t>, </a:t>
            </a:r>
            <a:r>
              <a:rPr lang="es-EC" sz="1900" b="1" i="1" dirty="0" err="1">
                <a:latin typeface="Times New Roman" panose="02020603050405020304" pitchFamily="18" charset="0"/>
                <a:cs typeface="Times New Roman" panose="02020603050405020304" pitchFamily="18" charset="0"/>
              </a:rPr>
              <a:t>RandomForest</a:t>
            </a:r>
            <a:r>
              <a:rPr lang="es-EC" sz="1900" b="1" i="1" dirty="0">
                <a:latin typeface="Times New Roman" panose="02020603050405020304" pitchFamily="18" charset="0"/>
                <a:cs typeface="Times New Roman" panose="02020603050405020304" pitchFamily="18" charset="0"/>
              </a:rPr>
              <a:t>, J48</a:t>
            </a:r>
            <a:r>
              <a:rPr lang="es-EC" sz="1900" i="1" dirty="0">
                <a:latin typeface="Times New Roman" panose="02020603050405020304" pitchFamily="18" charset="0"/>
                <a:cs typeface="Times New Roman" panose="02020603050405020304" pitchFamily="18" charset="0"/>
              </a:rPr>
              <a:t>, con el fin de predecir la principal causa que ocasiona las defunciones fetales en el año 2020, también se utilizó algoritmos de Aprendizaje No Supervisado: </a:t>
            </a:r>
            <a:r>
              <a:rPr lang="es-EC" sz="1900" b="1" i="1" dirty="0" err="1">
                <a:latin typeface="Times New Roman" panose="02020603050405020304" pitchFamily="18" charset="0"/>
                <a:cs typeface="Times New Roman" panose="02020603050405020304" pitchFamily="18" charset="0"/>
              </a:rPr>
              <a:t>Clustering</a:t>
            </a:r>
            <a:r>
              <a:rPr lang="es-EC" sz="1900" i="1" dirty="0">
                <a:latin typeface="Times New Roman" panose="02020603050405020304" pitchFamily="18" charset="0"/>
                <a:cs typeface="Times New Roman" panose="02020603050405020304" pitchFamily="18" charset="0"/>
              </a:rPr>
              <a:t> (</a:t>
            </a:r>
            <a:r>
              <a:rPr lang="es-EC" sz="1900" i="1" dirty="0" err="1">
                <a:latin typeface="Times New Roman" panose="02020603050405020304" pitchFamily="18" charset="0"/>
                <a:cs typeface="Times New Roman" panose="02020603050405020304" pitchFamily="18" charset="0"/>
              </a:rPr>
              <a:t>SimpleKMeans</a:t>
            </a:r>
            <a:r>
              <a:rPr lang="es-EC" sz="1900" i="1" dirty="0">
                <a:latin typeface="Times New Roman" panose="02020603050405020304" pitchFamily="18" charset="0"/>
                <a:cs typeface="Times New Roman" panose="02020603050405020304" pitchFamily="18" charset="0"/>
              </a:rPr>
              <a:t>), para agrupar a la enfermedad más probable que ocasiona las defunciones fetales de acuerdo a características comunes, y </a:t>
            </a:r>
            <a:r>
              <a:rPr lang="es-EC" sz="1900" b="1" i="1" dirty="0">
                <a:latin typeface="Times New Roman" panose="02020603050405020304" pitchFamily="18" charset="0"/>
                <a:cs typeface="Times New Roman" panose="02020603050405020304" pitchFamily="18" charset="0"/>
              </a:rPr>
              <a:t>Reglas de Asociación </a:t>
            </a:r>
            <a:r>
              <a:rPr lang="es-EC" sz="1900" i="1" dirty="0">
                <a:latin typeface="Times New Roman" panose="02020603050405020304" pitchFamily="18" charset="0"/>
                <a:cs typeface="Times New Roman" panose="02020603050405020304" pitchFamily="18" charset="0"/>
              </a:rPr>
              <a:t>(</a:t>
            </a:r>
            <a:r>
              <a:rPr lang="es-EC" sz="1900" i="1" dirty="0" err="1">
                <a:latin typeface="Times New Roman" panose="02020603050405020304" pitchFamily="18" charset="0"/>
                <a:cs typeface="Times New Roman" panose="02020603050405020304" pitchFamily="18" charset="0"/>
              </a:rPr>
              <a:t>Apriori</a:t>
            </a:r>
            <a:r>
              <a:rPr lang="es-EC" sz="1900" i="1" dirty="0">
                <a:latin typeface="Times New Roman" panose="02020603050405020304" pitchFamily="18" charset="0"/>
                <a:cs typeface="Times New Roman" panose="02020603050405020304" pitchFamily="18" charset="0"/>
              </a:rPr>
              <a:t>) para obtener reglas en base al conjunto de datos que ayuden a la toma de decisiones, por ejemplo en diagnósticos médicos. Para ello se realizó un proceso de </a:t>
            </a:r>
            <a:r>
              <a:rPr lang="es-EC" sz="1900" b="1" i="1" dirty="0">
                <a:latin typeface="Times New Roman" panose="02020603050405020304" pitchFamily="18" charset="0"/>
                <a:cs typeface="Times New Roman" panose="02020603050405020304" pitchFamily="18" charset="0"/>
              </a:rPr>
              <a:t>definición del problema</a:t>
            </a:r>
            <a:r>
              <a:rPr lang="es-EC" sz="1900" i="1" dirty="0">
                <a:latin typeface="Times New Roman" panose="02020603050405020304" pitchFamily="18" charset="0"/>
                <a:cs typeface="Times New Roman" panose="02020603050405020304" pitchFamily="18" charset="0"/>
              </a:rPr>
              <a:t>, </a:t>
            </a:r>
            <a:r>
              <a:rPr lang="es-EC" sz="1900" b="1" i="1" dirty="0">
                <a:latin typeface="Times New Roman" panose="02020603050405020304" pitchFamily="18" charset="0"/>
                <a:cs typeface="Times New Roman" panose="02020603050405020304" pitchFamily="18" charset="0"/>
              </a:rPr>
              <a:t>recopilación de datos </a:t>
            </a:r>
            <a:r>
              <a:rPr lang="es-EC" sz="1900" i="1" dirty="0">
                <a:latin typeface="Times New Roman" panose="02020603050405020304" pitchFamily="18" charset="0"/>
                <a:cs typeface="Times New Roman" panose="02020603050405020304" pitchFamily="18" charset="0"/>
              </a:rPr>
              <a:t>(obtenidos del Banco de Datos Abiertos del INEC, se descargó archivos .</a:t>
            </a:r>
            <a:r>
              <a:rPr lang="es-EC" sz="1900" i="1" dirty="0" err="1">
                <a:latin typeface="Times New Roman" panose="02020603050405020304" pitchFamily="18" charset="0"/>
                <a:cs typeface="Times New Roman" panose="02020603050405020304" pitchFamily="18" charset="0"/>
              </a:rPr>
              <a:t>csv</a:t>
            </a:r>
            <a:r>
              <a:rPr lang="es-EC" sz="1900" i="1" dirty="0">
                <a:latin typeface="Times New Roman" panose="02020603050405020304" pitchFamily="18" charset="0"/>
                <a:cs typeface="Times New Roman" panose="02020603050405020304" pitchFamily="18" charset="0"/>
              </a:rPr>
              <a:t> de años 2015-2018), </a:t>
            </a:r>
            <a:r>
              <a:rPr lang="es-EC" sz="1900" b="1" i="1" dirty="0">
                <a:latin typeface="Times New Roman" panose="02020603050405020304" pitchFamily="18" charset="0"/>
                <a:cs typeface="Times New Roman" panose="02020603050405020304" pitchFamily="18" charset="0"/>
              </a:rPr>
              <a:t>preparación de los datos </a:t>
            </a:r>
            <a:r>
              <a:rPr lang="es-EC" sz="1900" i="1" dirty="0">
                <a:latin typeface="Times New Roman" panose="02020603050405020304" pitchFamily="18" charset="0"/>
                <a:cs typeface="Times New Roman" panose="02020603050405020304" pitchFamily="18" charset="0"/>
              </a:rPr>
              <a:t>(se eliminó tildes, caracteres especiales, datos atípicos), </a:t>
            </a:r>
            <a:r>
              <a:rPr lang="es-EC" sz="1900" b="1" i="1" dirty="0">
                <a:latin typeface="Times New Roman" panose="02020603050405020304" pitchFamily="18" charset="0"/>
                <a:cs typeface="Times New Roman" panose="02020603050405020304" pitchFamily="18" charset="0"/>
              </a:rPr>
              <a:t>división de datos </a:t>
            </a:r>
            <a:r>
              <a:rPr lang="es-EC" sz="1900" i="1" dirty="0">
                <a:latin typeface="Times New Roman" panose="02020603050405020304" pitchFamily="18" charset="0"/>
                <a:cs typeface="Times New Roman" panose="02020603050405020304" pitchFamily="18" charset="0"/>
              </a:rPr>
              <a:t>(se aplicó el 80% para el entrenamiento y el 20% para el test), </a:t>
            </a:r>
            <a:r>
              <a:rPr lang="es-EC" sz="1900" b="1" i="1" dirty="0">
                <a:latin typeface="Times New Roman" panose="02020603050405020304" pitchFamily="18" charset="0"/>
                <a:cs typeface="Times New Roman" panose="02020603050405020304" pitchFamily="18" charset="0"/>
              </a:rPr>
              <a:t>entrenamiento</a:t>
            </a:r>
            <a:r>
              <a:rPr lang="es-EC" sz="1900" i="1" dirty="0">
                <a:latin typeface="Times New Roman" panose="02020603050405020304" pitchFamily="18" charset="0"/>
                <a:cs typeface="Times New Roman" panose="02020603050405020304" pitchFamily="18" charset="0"/>
              </a:rPr>
              <a:t> (se entrenó los 3 algoritmos de clasificación antes mencionados) y </a:t>
            </a:r>
            <a:r>
              <a:rPr lang="es-EC" sz="1900" b="1" i="1" dirty="0">
                <a:latin typeface="Times New Roman" panose="02020603050405020304" pitchFamily="18" charset="0"/>
                <a:cs typeface="Times New Roman" panose="02020603050405020304" pitchFamily="18" charset="0"/>
              </a:rPr>
              <a:t>validación de los modelos </a:t>
            </a:r>
            <a:r>
              <a:rPr lang="es-EC" sz="1900" i="1" dirty="0">
                <a:latin typeface="Times New Roman" panose="02020603050405020304" pitchFamily="18" charset="0"/>
                <a:cs typeface="Times New Roman" panose="02020603050405020304" pitchFamily="18" charset="0"/>
              </a:rPr>
              <a:t>(se recopiló los datos en una tabla con la precisión de predicción de cada algoritmo de clasificación). Finalmente se obtuvo que la principal causa de defunciones fetales es ocasionada por la enfermedad: Hipoxia intrauterina, no especificada.</a:t>
            </a:r>
          </a:p>
          <a:p>
            <a:pPr algn="just"/>
            <a:endParaRPr lang="es-EC" sz="1900" i="1" dirty="0">
              <a:latin typeface="Times New Roman" panose="02020603050405020304" pitchFamily="18" charset="0"/>
              <a:cs typeface="Times New Roman" panose="02020603050405020304" pitchFamily="18" charset="0"/>
            </a:endParaRPr>
          </a:p>
        </p:txBody>
      </p:sp>
      <p:sp>
        <p:nvSpPr>
          <p:cNvPr id="18" name="CuadroTexto 17"/>
          <p:cNvSpPr txBox="1"/>
          <p:nvPr/>
        </p:nvSpPr>
        <p:spPr>
          <a:xfrm>
            <a:off x="339646" y="5601589"/>
            <a:ext cx="6689018"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1. Problema</a:t>
            </a:r>
          </a:p>
        </p:txBody>
      </p:sp>
      <p:sp>
        <p:nvSpPr>
          <p:cNvPr id="35" name="CuadroTexto 34"/>
          <p:cNvSpPr txBox="1"/>
          <p:nvPr/>
        </p:nvSpPr>
        <p:spPr>
          <a:xfrm>
            <a:off x="7476873" y="5609863"/>
            <a:ext cx="7280117"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5. Entrenando a un modelo</a:t>
            </a:r>
          </a:p>
        </p:txBody>
      </p:sp>
      <p:sp>
        <p:nvSpPr>
          <p:cNvPr id="36" name="CuadroTexto 35"/>
          <p:cNvSpPr txBox="1"/>
          <p:nvPr/>
        </p:nvSpPr>
        <p:spPr>
          <a:xfrm>
            <a:off x="255261" y="18737071"/>
            <a:ext cx="7101589"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4. La división de los datos</a:t>
            </a:r>
          </a:p>
        </p:txBody>
      </p:sp>
      <p:sp>
        <p:nvSpPr>
          <p:cNvPr id="38" name="CuadroTexto 37"/>
          <p:cNvSpPr txBox="1"/>
          <p:nvPr/>
        </p:nvSpPr>
        <p:spPr>
          <a:xfrm>
            <a:off x="329691" y="11377181"/>
            <a:ext cx="6689018"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2. Recopilación de datos</a:t>
            </a:r>
          </a:p>
        </p:txBody>
      </p:sp>
      <p:pic>
        <p:nvPicPr>
          <p:cNvPr id="39" name="Picture 38">
            <a:extLst>
              <a:ext uri="{FF2B5EF4-FFF2-40B4-BE49-F238E27FC236}">
                <a16:creationId xmlns:a16="http://schemas.microsoft.com/office/drawing/2014/main" id="{519DBB3C-5DCB-CA42-A161-9743F97125A8}"/>
              </a:ext>
            </a:extLst>
          </p:cNvPr>
          <p:cNvPicPr>
            <a:picLocks noChangeAspect="1"/>
          </p:cNvPicPr>
          <p:nvPr/>
        </p:nvPicPr>
        <p:blipFill>
          <a:blip r:embed="rId2"/>
          <a:stretch>
            <a:fillRect/>
          </a:stretch>
        </p:blipFill>
        <p:spPr>
          <a:xfrm>
            <a:off x="242192" y="460827"/>
            <a:ext cx="3722503" cy="1367973"/>
          </a:xfrm>
          <a:prstGeom prst="rect">
            <a:avLst/>
          </a:prstGeom>
        </p:spPr>
      </p:pic>
      <p:sp>
        <p:nvSpPr>
          <p:cNvPr id="40" name="CuadroTexto 35">
            <a:extLst>
              <a:ext uri="{FF2B5EF4-FFF2-40B4-BE49-F238E27FC236}">
                <a16:creationId xmlns:a16="http://schemas.microsoft.com/office/drawing/2014/main" id="{C37BDC5F-CD53-7F45-A1AB-9B30B36DEB79}"/>
              </a:ext>
            </a:extLst>
          </p:cNvPr>
          <p:cNvSpPr txBox="1"/>
          <p:nvPr/>
        </p:nvSpPr>
        <p:spPr>
          <a:xfrm>
            <a:off x="7799231" y="16910189"/>
            <a:ext cx="4741116"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6. Validación del modelo</a:t>
            </a:r>
          </a:p>
        </p:txBody>
      </p:sp>
      <p:pic>
        <p:nvPicPr>
          <p:cNvPr id="12" name="Picture 11" descr="A picture containing bird&#10;&#10;Description automatically generated">
            <a:extLst>
              <a:ext uri="{FF2B5EF4-FFF2-40B4-BE49-F238E27FC236}">
                <a16:creationId xmlns:a16="http://schemas.microsoft.com/office/drawing/2014/main" id="{F08CC313-CA7A-0D48-A7CD-0D38077A05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85" b="25983"/>
          <a:stretch/>
        </p:blipFill>
        <p:spPr>
          <a:xfrm>
            <a:off x="11710915" y="577715"/>
            <a:ext cx="3015729" cy="1274638"/>
          </a:xfrm>
          <a:prstGeom prst="rect">
            <a:avLst/>
          </a:prstGeom>
        </p:spPr>
      </p:pic>
      <p:sp>
        <p:nvSpPr>
          <p:cNvPr id="42" name="CuadroTexto 35">
            <a:extLst>
              <a:ext uri="{FF2B5EF4-FFF2-40B4-BE49-F238E27FC236}">
                <a16:creationId xmlns:a16="http://schemas.microsoft.com/office/drawing/2014/main" id="{75197675-104D-437A-8654-D91B56E03142}"/>
              </a:ext>
            </a:extLst>
          </p:cNvPr>
          <p:cNvSpPr txBox="1"/>
          <p:nvPr/>
        </p:nvSpPr>
        <p:spPr>
          <a:xfrm>
            <a:off x="329691" y="11875978"/>
            <a:ext cx="7048871" cy="369332"/>
          </a:xfrm>
          <a:prstGeom prst="rect">
            <a:avLst/>
          </a:prstGeom>
          <a:noFill/>
          <a:ln>
            <a:noFill/>
          </a:ln>
        </p:spPr>
        <p:txBody>
          <a:bodyPr wrap="square" rtlCol="0">
            <a:spAutoFit/>
          </a:bodyPr>
          <a:lstStyle/>
          <a:p>
            <a:pPr algn="just"/>
            <a:r>
              <a:rPr lang="es-EC" sz="1800" dirty="0">
                <a:hlinkClick r:id="rId4"/>
              </a:rPr>
              <a:t>http://aplicaciones3.ecuadorencifras.gob.ec/BIINEC-war/index.xhtml</a:t>
            </a:r>
            <a:endParaRPr lang="es-EC" sz="1800" dirty="0">
              <a:latin typeface="Times New Roman" panose="02020603050405020304" pitchFamily="18" charset="0"/>
              <a:cs typeface="Times New Roman" panose="02020603050405020304" pitchFamily="18" charset="0"/>
            </a:endParaRPr>
          </a:p>
        </p:txBody>
      </p:sp>
      <p:pic>
        <p:nvPicPr>
          <p:cNvPr id="53" name="Imagen 52">
            <a:extLst>
              <a:ext uri="{FF2B5EF4-FFF2-40B4-BE49-F238E27FC236}">
                <a16:creationId xmlns:a16="http://schemas.microsoft.com/office/drawing/2014/main" id="{775DF5A9-E242-4FC9-B351-F01DFB8434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006429">
            <a:off x="3703108" y="16725204"/>
            <a:ext cx="587432" cy="587432"/>
          </a:xfrm>
          <a:prstGeom prst="rect">
            <a:avLst/>
          </a:prstGeom>
        </p:spPr>
      </p:pic>
      <p:sp>
        <p:nvSpPr>
          <p:cNvPr id="56" name="CuadroTexto 55">
            <a:extLst>
              <a:ext uri="{FF2B5EF4-FFF2-40B4-BE49-F238E27FC236}">
                <a16:creationId xmlns:a16="http://schemas.microsoft.com/office/drawing/2014/main" id="{AF0ABF62-79C0-4C2A-B007-73F448701209}"/>
              </a:ext>
            </a:extLst>
          </p:cNvPr>
          <p:cNvSpPr txBox="1"/>
          <p:nvPr/>
        </p:nvSpPr>
        <p:spPr>
          <a:xfrm>
            <a:off x="397193" y="14736302"/>
            <a:ext cx="915379" cy="461665"/>
          </a:xfrm>
          <a:prstGeom prst="rect">
            <a:avLst/>
          </a:prstGeom>
          <a:noFill/>
        </p:spPr>
        <p:txBody>
          <a:bodyPr wrap="none" rtlCol="0">
            <a:spAutoFit/>
          </a:bodyPr>
          <a:lstStyle/>
          <a:p>
            <a:r>
              <a:rPr lang="en-US" sz="2400" b="1" u="sng" dirty="0">
                <a:solidFill>
                  <a:srgbClr val="FF0000"/>
                </a:solidFill>
              </a:rPr>
              <a:t>Antes</a:t>
            </a:r>
            <a:endParaRPr lang="es-EC" sz="2400" b="1" u="sng" dirty="0">
              <a:solidFill>
                <a:srgbClr val="FF0000"/>
              </a:solidFill>
            </a:endParaRPr>
          </a:p>
        </p:txBody>
      </p:sp>
      <p:sp>
        <p:nvSpPr>
          <p:cNvPr id="57" name="CuadroTexto 56">
            <a:extLst>
              <a:ext uri="{FF2B5EF4-FFF2-40B4-BE49-F238E27FC236}">
                <a16:creationId xmlns:a16="http://schemas.microsoft.com/office/drawing/2014/main" id="{EC4607F1-7B2C-4F5C-8766-D17440CD9316}"/>
              </a:ext>
            </a:extLst>
          </p:cNvPr>
          <p:cNvSpPr txBox="1"/>
          <p:nvPr/>
        </p:nvSpPr>
        <p:spPr>
          <a:xfrm>
            <a:off x="5325223" y="14519151"/>
            <a:ext cx="1266693" cy="461665"/>
          </a:xfrm>
          <a:prstGeom prst="rect">
            <a:avLst/>
          </a:prstGeom>
          <a:noFill/>
        </p:spPr>
        <p:txBody>
          <a:bodyPr wrap="none" rtlCol="0">
            <a:spAutoFit/>
          </a:bodyPr>
          <a:lstStyle/>
          <a:p>
            <a:r>
              <a:rPr lang="en-US" sz="2400" b="1" u="sng" dirty="0" err="1">
                <a:solidFill>
                  <a:srgbClr val="FF0000"/>
                </a:solidFill>
              </a:rPr>
              <a:t>Despu</a:t>
            </a:r>
            <a:r>
              <a:rPr lang="es-EC" sz="2400" b="1" u="sng" dirty="0" err="1">
                <a:solidFill>
                  <a:srgbClr val="FF0000"/>
                </a:solidFill>
              </a:rPr>
              <a:t>és</a:t>
            </a:r>
            <a:endParaRPr lang="es-EC" sz="2400" b="1" u="sng" dirty="0">
              <a:solidFill>
                <a:srgbClr val="FF0000"/>
              </a:solidFill>
            </a:endParaRPr>
          </a:p>
        </p:txBody>
      </p:sp>
      <p:sp>
        <p:nvSpPr>
          <p:cNvPr id="46" name="CuadroTexto 35">
            <a:extLst>
              <a:ext uri="{FF2B5EF4-FFF2-40B4-BE49-F238E27FC236}">
                <a16:creationId xmlns:a16="http://schemas.microsoft.com/office/drawing/2014/main" id="{AC69DD12-DA7A-4FD4-8BB2-9FB549F1CCFE}"/>
              </a:ext>
            </a:extLst>
          </p:cNvPr>
          <p:cNvSpPr txBox="1"/>
          <p:nvPr/>
        </p:nvSpPr>
        <p:spPr>
          <a:xfrm>
            <a:off x="329691" y="5959874"/>
            <a:ext cx="6698973" cy="707886"/>
          </a:xfrm>
          <a:prstGeom prst="rect">
            <a:avLst/>
          </a:prstGeom>
          <a:noFill/>
          <a:ln>
            <a:noFill/>
          </a:ln>
        </p:spPr>
        <p:txBody>
          <a:bodyPr wrap="square" rtlCol="0">
            <a:spAutoFit/>
          </a:bodyPr>
          <a:lstStyle/>
          <a:p>
            <a:pPr algn="just"/>
            <a:r>
              <a:rPr lang="es-EC" sz="2000" dirty="0"/>
              <a:t>¿Cuál es la principal causa que ocasiona las defunciones fetales en el año 2020?</a:t>
            </a:r>
          </a:p>
        </p:txBody>
      </p:sp>
      <p:pic>
        <p:nvPicPr>
          <p:cNvPr id="41" name="Imagen 40">
            <a:extLst>
              <a:ext uri="{FF2B5EF4-FFF2-40B4-BE49-F238E27FC236}">
                <a16:creationId xmlns:a16="http://schemas.microsoft.com/office/drawing/2014/main" id="{DD045514-43C7-4380-9E2B-7B7B1CB7FDBD}"/>
              </a:ext>
            </a:extLst>
          </p:cNvPr>
          <p:cNvPicPr>
            <a:picLocks noChangeAspect="1"/>
          </p:cNvPicPr>
          <p:nvPr/>
        </p:nvPicPr>
        <p:blipFill rotWithShape="1">
          <a:blip r:embed="rId6"/>
          <a:srcRect l="1888" t="38524" r="2355" b="40488"/>
          <a:stretch/>
        </p:blipFill>
        <p:spPr>
          <a:xfrm>
            <a:off x="306651" y="12275960"/>
            <a:ext cx="6712058" cy="1050443"/>
          </a:xfrm>
          <a:prstGeom prst="rect">
            <a:avLst/>
          </a:prstGeom>
        </p:spPr>
      </p:pic>
      <p:pic>
        <p:nvPicPr>
          <p:cNvPr id="48" name="Imagen 47">
            <a:extLst>
              <a:ext uri="{FF2B5EF4-FFF2-40B4-BE49-F238E27FC236}">
                <a16:creationId xmlns:a16="http://schemas.microsoft.com/office/drawing/2014/main" id="{CA6C5BA8-F0B4-451B-B5BF-B6CC3ECE4D4A}"/>
              </a:ext>
            </a:extLst>
          </p:cNvPr>
          <p:cNvPicPr>
            <a:picLocks noChangeAspect="1"/>
          </p:cNvPicPr>
          <p:nvPr/>
        </p:nvPicPr>
        <p:blipFill>
          <a:blip r:embed="rId7"/>
          <a:stretch>
            <a:fillRect/>
          </a:stretch>
        </p:blipFill>
        <p:spPr>
          <a:xfrm>
            <a:off x="700321" y="13183938"/>
            <a:ext cx="5891595" cy="1278489"/>
          </a:xfrm>
          <a:prstGeom prst="rect">
            <a:avLst/>
          </a:prstGeom>
        </p:spPr>
      </p:pic>
      <p:pic>
        <p:nvPicPr>
          <p:cNvPr id="51" name="Imagen 50">
            <a:extLst>
              <a:ext uri="{FF2B5EF4-FFF2-40B4-BE49-F238E27FC236}">
                <a16:creationId xmlns:a16="http://schemas.microsoft.com/office/drawing/2014/main" id="{5D9DF584-4759-40EC-9478-5A357CDCA8B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7096" y="12972825"/>
            <a:ext cx="434633" cy="474145"/>
          </a:xfrm>
          <a:prstGeom prst="rect">
            <a:avLst/>
          </a:prstGeom>
        </p:spPr>
      </p:pic>
      <p:pic>
        <p:nvPicPr>
          <p:cNvPr id="52" name="Imagen 51">
            <a:extLst>
              <a:ext uri="{FF2B5EF4-FFF2-40B4-BE49-F238E27FC236}">
                <a16:creationId xmlns:a16="http://schemas.microsoft.com/office/drawing/2014/main" id="{B44A7040-6192-44C3-B520-F1A5A8449E5C}"/>
              </a:ext>
            </a:extLst>
          </p:cNvPr>
          <p:cNvPicPr>
            <a:picLocks noChangeAspect="1"/>
          </p:cNvPicPr>
          <p:nvPr/>
        </p:nvPicPr>
        <p:blipFill rotWithShape="1">
          <a:blip r:embed="rId9"/>
          <a:srcRect r="52687" b="11193"/>
          <a:stretch/>
        </p:blipFill>
        <p:spPr>
          <a:xfrm>
            <a:off x="157714" y="17422898"/>
            <a:ext cx="1490717" cy="1204556"/>
          </a:xfrm>
          <a:prstGeom prst="rect">
            <a:avLst/>
          </a:prstGeom>
        </p:spPr>
      </p:pic>
      <p:pic>
        <p:nvPicPr>
          <p:cNvPr id="58" name="Imagen 57">
            <a:extLst>
              <a:ext uri="{FF2B5EF4-FFF2-40B4-BE49-F238E27FC236}">
                <a16:creationId xmlns:a16="http://schemas.microsoft.com/office/drawing/2014/main" id="{D6FD1211-C79B-4866-9EC9-3F6E62754A9C}"/>
              </a:ext>
            </a:extLst>
          </p:cNvPr>
          <p:cNvPicPr>
            <a:picLocks noChangeAspect="1"/>
          </p:cNvPicPr>
          <p:nvPr/>
        </p:nvPicPr>
        <p:blipFill>
          <a:blip r:embed="rId10"/>
          <a:stretch>
            <a:fillRect/>
          </a:stretch>
        </p:blipFill>
        <p:spPr>
          <a:xfrm>
            <a:off x="1963019" y="17716851"/>
            <a:ext cx="1738942" cy="461666"/>
          </a:xfrm>
          <a:prstGeom prst="rect">
            <a:avLst/>
          </a:prstGeom>
        </p:spPr>
      </p:pic>
      <p:pic>
        <p:nvPicPr>
          <p:cNvPr id="59" name="Imagen 58">
            <a:extLst>
              <a:ext uri="{FF2B5EF4-FFF2-40B4-BE49-F238E27FC236}">
                <a16:creationId xmlns:a16="http://schemas.microsoft.com/office/drawing/2014/main" id="{1E7695BA-62E4-4E99-B0F7-8CCD7145D8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2669678" y="17021729"/>
            <a:ext cx="495935" cy="541020"/>
          </a:xfrm>
          <a:prstGeom prst="rect">
            <a:avLst/>
          </a:prstGeom>
        </p:spPr>
      </p:pic>
      <p:pic>
        <p:nvPicPr>
          <p:cNvPr id="61" name="Imagen 60">
            <a:extLst>
              <a:ext uri="{FF2B5EF4-FFF2-40B4-BE49-F238E27FC236}">
                <a16:creationId xmlns:a16="http://schemas.microsoft.com/office/drawing/2014/main" id="{67AA9B63-C565-4E0E-9B6A-52633C67420A}"/>
              </a:ext>
            </a:extLst>
          </p:cNvPr>
          <p:cNvPicPr>
            <a:picLocks noChangeAspect="1"/>
          </p:cNvPicPr>
          <p:nvPr/>
        </p:nvPicPr>
        <p:blipFill rotWithShape="1">
          <a:blip r:embed="rId11"/>
          <a:srcRect r="32886"/>
          <a:stretch/>
        </p:blipFill>
        <p:spPr>
          <a:xfrm>
            <a:off x="157713" y="15151092"/>
            <a:ext cx="4008735" cy="1699509"/>
          </a:xfrm>
          <a:prstGeom prst="rect">
            <a:avLst/>
          </a:prstGeom>
        </p:spPr>
      </p:pic>
      <p:pic>
        <p:nvPicPr>
          <p:cNvPr id="62" name="Imagen 61">
            <a:extLst>
              <a:ext uri="{FF2B5EF4-FFF2-40B4-BE49-F238E27FC236}">
                <a16:creationId xmlns:a16="http://schemas.microsoft.com/office/drawing/2014/main" id="{4EB76850-EFFC-4E44-A9E9-3F953415EAC6}"/>
              </a:ext>
            </a:extLst>
          </p:cNvPr>
          <p:cNvPicPr>
            <a:picLocks noChangeAspect="1"/>
          </p:cNvPicPr>
          <p:nvPr/>
        </p:nvPicPr>
        <p:blipFill rotWithShape="1">
          <a:blip r:embed="rId12"/>
          <a:srcRect r="11739"/>
          <a:stretch/>
        </p:blipFill>
        <p:spPr>
          <a:xfrm>
            <a:off x="3847151" y="17236170"/>
            <a:ext cx="3817406" cy="1686074"/>
          </a:xfrm>
          <a:prstGeom prst="rect">
            <a:avLst/>
          </a:prstGeom>
        </p:spPr>
      </p:pic>
      <p:pic>
        <p:nvPicPr>
          <p:cNvPr id="64" name="Imagen 63">
            <a:extLst>
              <a:ext uri="{FF2B5EF4-FFF2-40B4-BE49-F238E27FC236}">
                <a16:creationId xmlns:a16="http://schemas.microsoft.com/office/drawing/2014/main" id="{BDC798FB-BB24-4AA6-8224-CB297320D3A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200000">
            <a:off x="1638397" y="17812865"/>
            <a:ext cx="271648" cy="296343"/>
          </a:xfrm>
          <a:prstGeom prst="rect">
            <a:avLst/>
          </a:prstGeom>
        </p:spPr>
      </p:pic>
      <p:pic>
        <p:nvPicPr>
          <p:cNvPr id="65" name="Imagen 64">
            <a:extLst>
              <a:ext uri="{FF2B5EF4-FFF2-40B4-BE49-F238E27FC236}">
                <a16:creationId xmlns:a16="http://schemas.microsoft.com/office/drawing/2014/main" id="{401B4230-A230-4247-87E0-3FC33C5EE0E1}"/>
              </a:ext>
            </a:extLst>
          </p:cNvPr>
          <p:cNvPicPr>
            <a:picLocks noChangeAspect="1"/>
          </p:cNvPicPr>
          <p:nvPr/>
        </p:nvPicPr>
        <p:blipFill rotWithShape="1">
          <a:blip r:embed="rId10"/>
          <a:srcRect t="14599" b="19378"/>
          <a:stretch/>
        </p:blipFill>
        <p:spPr>
          <a:xfrm>
            <a:off x="5079155" y="15010034"/>
            <a:ext cx="1738942" cy="304800"/>
          </a:xfrm>
          <a:prstGeom prst="rect">
            <a:avLst/>
          </a:prstGeom>
        </p:spPr>
      </p:pic>
      <p:pic>
        <p:nvPicPr>
          <p:cNvPr id="66" name="Imagen 65">
            <a:extLst>
              <a:ext uri="{FF2B5EF4-FFF2-40B4-BE49-F238E27FC236}">
                <a16:creationId xmlns:a16="http://schemas.microsoft.com/office/drawing/2014/main" id="{115C3911-B89E-4583-BE2A-38409FBA64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582977">
            <a:off x="5477313" y="15295534"/>
            <a:ext cx="271648" cy="296343"/>
          </a:xfrm>
          <a:prstGeom prst="rect">
            <a:avLst/>
          </a:prstGeom>
        </p:spPr>
      </p:pic>
      <p:pic>
        <p:nvPicPr>
          <p:cNvPr id="67" name="Imagen 66">
            <a:extLst>
              <a:ext uri="{FF2B5EF4-FFF2-40B4-BE49-F238E27FC236}">
                <a16:creationId xmlns:a16="http://schemas.microsoft.com/office/drawing/2014/main" id="{378CC543-8B09-415B-B004-BA350C91AA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82011" y="16154123"/>
            <a:ext cx="495935" cy="541020"/>
          </a:xfrm>
          <a:prstGeom prst="rect">
            <a:avLst/>
          </a:prstGeom>
        </p:spPr>
      </p:pic>
      <p:pic>
        <p:nvPicPr>
          <p:cNvPr id="24" name="Imagen 23">
            <a:extLst>
              <a:ext uri="{FF2B5EF4-FFF2-40B4-BE49-F238E27FC236}">
                <a16:creationId xmlns:a16="http://schemas.microsoft.com/office/drawing/2014/main" id="{C3D44E20-916C-435A-A0D2-765916999E59}"/>
              </a:ext>
            </a:extLst>
          </p:cNvPr>
          <p:cNvPicPr>
            <a:picLocks noChangeAspect="1"/>
          </p:cNvPicPr>
          <p:nvPr/>
        </p:nvPicPr>
        <p:blipFill rotWithShape="1">
          <a:blip r:embed="rId13">
            <a:extLst>
              <a:ext uri="{28A0092B-C50C-407E-A947-70E740481C1C}">
                <a14:useLocalDpi xmlns:a14="http://schemas.microsoft.com/office/drawing/2010/main" val="0"/>
              </a:ext>
            </a:extLst>
          </a:blip>
          <a:srcRect b="11462"/>
          <a:stretch/>
        </p:blipFill>
        <p:spPr>
          <a:xfrm>
            <a:off x="338254" y="19204665"/>
            <a:ext cx="2332690" cy="1084804"/>
          </a:xfrm>
          <a:prstGeom prst="rect">
            <a:avLst/>
          </a:prstGeom>
        </p:spPr>
      </p:pic>
      <p:sp>
        <p:nvSpPr>
          <p:cNvPr id="60" name="CuadroTexto 59">
            <a:extLst>
              <a:ext uri="{FF2B5EF4-FFF2-40B4-BE49-F238E27FC236}">
                <a16:creationId xmlns:a16="http://schemas.microsoft.com/office/drawing/2014/main" id="{4AF476B3-C4BC-448F-8C08-335C76BD7680}"/>
              </a:ext>
            </a:extLst>
          </p:cNvPr>
          <p:cNvSpPr txBox="1"/>
          <p:nvPr/>
        </p:nvSpPr>
        <p:spPr>
          <a:xfrm>
            <a:off x="144876" y="14389134"/>
            <a:ext cx="4348043"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3. Preparación de datos</a:t>
            </a:r>
          </a:p>
        </p:txBody>
      </p:sp>
      <p:pic>
        <p:nvPicPr>
          <p:cNvPr id="19" name="Imagen 18">
            <a:extLst>
              <a:ext uri="{FF2B5EF4-FFF2-40B4-BE49-F238E27FC236}">
                <a16:creationId xmlns:a16="http://schemas.microsoft.com/office/drawing/2014/main" id="{A3096DFE-C62B-4B21-B7A5-71FD7C97CCFA}"/>
              </a:ext>
            </a:extLst>
          </p:cNvPr>
          <p:cNvPicPr>
            <a:picLocks noChangeAspect="1"/>
          </p:cNvPicPr>
          <p:nvPr/>
        </p:nvPicPr>
        <p:blipFill>
          <a:blip r:embed="rId14"/>
          <a:stretch>
            <a:fillRect/>
          </a:stretch>
        </p:blipFill>
        <p:spPr>
          <a:xfrm>
            <a:off x="4492919" y="19065256"/>
            <a:ext cx="1863454" cy="1249204"/>
          </a:xfrm>
          <a:prstGeom prst="rect">
            <a:avLst/>
          </a:prstGeom>
        </p:spPr>
      </p:pic>
      <p:pic>
        <p:nvPicPr>
          <p:cNvPr id="44" name="Imagen 43">
            <a:extLst>
              <a:ext uri="{FF2B5EF4-FFF2-40B4-BE49-F238E27FC236}">
                <a16:creationId xmlns:a16="http://schemas.microsoft.com/office/drawing/2014/main" id="{EA957AC6-37F8-45E2-A8C1-F20F4F9E6625}"/>
              </a:ext>
            </a:extLst>
          </p:cNvPr>
          <p:cNvPicPr>
            <a:picLocks noChangeAspect="1"/>
          </p:cNvPicPr>
          <p:nvPr/>
        </p:nvPicPr>
        <p:blipFill>
          <a:blip r:embed="rId15"/>
          <a:stretch>
            <a:fillRect/>
          </a:stretch>
        </p:blipFill>
        <p:spPr>
          <a:xfrm>
            <a:off x="4166448" y="15592051"/>
            <a:ext cx="2771775" cy="485775"/>
          </a:xfrm>
          <a:prstGeom prst="rect">
            <a:avLst/>
          </a:prstGeom>
        </p:spPr>
      </p:pic>
      <p:pic>
        <p:nvPicPr>
          <p:cNvPr id="47" name="Imagen 46">
            <a:extLst>
              <a:ext uri="{FF2B5EF4-FFF2-40B4-BE49-F238E27FC236}">
                <a16:creationId xmlns:a16="http://schemas.microsoft.com/office/drawing/2014/main" id="{4A9B8B11-549F-42B0-BBD6-04565FE147AC}"/>
              </a:ext>
            </a:extLst>
          </p:cNvPr>
          <p:cNvPicPr>
            <a:picLocks noChangeAspect="1"/>
          </p:cNvPicPr>
          <p:nvPr/>
        </p:nvPicPr>
        <p:blipFill rotWithShape="1">
          <a:blip r:embed="rId16"/>
          <a:srcRect l="1179"/>
          <a:stretch/>
        </p:blipFill>
        <p:spPr>
          <a:xfrm>
            <a:off x="7758793" y="6060883"/>
            <a:ext cx="4047372" cy="1544266"/>
          </a:xfrm>
          <a:prstGeom prst="rect">
            <a:avLst/>
          </a:prstGeom>
        </p:spPr>
      </p:pic>
      <p:pic>
        <p:nvPicPr>
          <p:cNvPr id="49" name="Imagen 48">
            <a:extLst>
              <a:ext uri="{FF2B5EF4-FFF2-40B4-BE49-F238E27FC236}">
                <a16:creationId xmlns:a16="http://schemas.microsoft.com/office/drawing/2014/main" id="{01633622-DD20-4CB5-8503-E91BD2C23D1F}"/>
              </a:ext>
            </a:extLst>
          </p:cNvPr>
          <p:cNvPicPr>
            <a:picLocks noChangeAspect="1"/>
          </p:cNvPicPr>
          <p:nvPr/>
        </p:nvPicPr>
        <p:blipFill rotWithShape="1">
          <a:blip r:embed="rId17"/>
          <a:srcRect b="28873"/>
          <a:stretch/>
        </p:blipFill>
        <p:spPr>
          <a:xfrm>
            <a:off x="7912564" y="7610410"/>
            <a:ext cx="5007551" cy="2068079"/>
          </a:xfrm>
          <a:prstGeom prst="rect">
            <a:avLst/>
          </a:prstGeom>
        </p:spPr>
      </p:pic>
      <p:pic>
        <p:nvPicPr>
          <p:cNvPr id="50" name="Imagen 49">
            <a:extLst>
              <a:ext uri="{FF2B5EF4-FFF2-40B4-BE49-F238E27FC236}">
                <a16:creationId xmlns:a16="http://schemas.microsoft.com/office/drawing/2014/main" id="{209D52B0-8E59-4B83-A641-21802A769A42}"/>
              </a:ext>
            </a:extLst>
          </p:cNvPr>
          <p:cNvPicPr>
            <a:picLocks noChangeAspect="1"/>
          </p:cNvPicPr>
          <p:nvPr/>
        </p:nvPicPr>
        <p:blipFill rotWithShape="1">
          <a:blip r:embed="rId18"/>
          <a:srcRect b="5913"/>
          <a:stretch/>
        </p:blipFill>
        <p:spPr>
          <a:xfrm>
            <a:off x="8422148" y="9704848"/>
            <a:ext cx="4197433" cy="2821775"/>
          </a:xfrm>
          <a:prstGeom prst="rect">
            <a:avLst/>
          </a:prstGeom>
        </p:spPr>
      </p:pic>
      <p:graphicFrame>
        <p:nvGraphicFramePr>
          <p:cNvPr id="69" name="Tabla 68">
            <a:extLst>
              <a:ext uri="{FF2B5EF4-FFF2-40B4-BE49-F238E27FC236}">
                <a16:creationId xmlns:a16="http://schemas.microsoft.com/office/drawing/2014/main" id="{198456F2-9ACE-46A3-B1B8-23CF803B54CA}"/>
              </a:ext>
            </a:extLst>
          </p:cNvPr>
          <p:cNvGraphicFramePr>
            <a:graphicFrameLocks noGrp="1"/>
          </p:cNvGraphicFramePr>
          <p:nvPr>
            <p:extLst>
              <p:ext uri="{D42A27DB-BD31-4B8C-83A1-F6EECF244321}">
                <p14:modId xmlns:p14="http://schemas.microsoft.com/office/powerpoint/2010/main" val="3362558050"/>
              </p:ext>
            </p:extLst>
          </p:nvPr>
        </p:nvGraphicFramePr>
        <p:xfrm>
          <a:off x="8361915" y="12556283"/>
          <a:ext cx="5258295" cy="2064748"/>
        </p:xfrm>
        <a:graphic>
          <a:graphicData uri="http://schemas.openxmlformats.org/drawingml/2006/table">
            <a:tbl>
              <a:tblPr>
                <a:tableStyleId>{5C22544A-7EE6-4342-B048-85BDC9FD1C3A}</a:tableStyleId>
              </a:tblPr>
              <a:tblGrid>
                <a:gridCol w="747255">
                  <a:extLst>
                    <a:ext uri="{9D8B030D-6E8A-4147-A177-3AD203B41FA5}">
                      <a16:colId xmlns:a16="http://schemas.microsoft.com/office/drawing/2014/main" val="2406039723"/>
                    </a:ext>
                  </a:extLst>
                </a:gridCol>
                <a:gridCol w="566058">
                  <a:extLst>
                    <a:ext uri="{9D8B030D-6E8A-4147-A177-3AD203B41FA5}">
                      <a16:colId xmlns:a16="http://schemas.microsoft.com/office/drawing/2014/main" val="3486595687"/>
                    </a:ext>
                  </a:extLst>
                </a:gridCol>
                <a:gridCol w="879565">
                  <a:extLst>
                    <a:ext uri="{9D8B030D-6E8A-4147-A177-3AD203B41FA5}">
                      <a16:colId xmlns:a16="http://schemas.microsoft.com/office/drawing/2014/main" val="618900378"/>
                    </a:ext>
                  </a:extLst>
                </a:gridCol>
                <a:gridCol w="853440">
                  <a:extLst>
                    <a:ext uri="{9D8B030D-6E8A-4147-A177-3AD203B41FA5}">
                      <a16:colId xmlns:a16="http://schemas.microsoft.com/office/drawing/2014/main" val="3100974861"/>
                    </a:ext>
                  </a:extLst>
                </a:gridCol>
                <a:gridCol w="853440">
                  <a:extLst>
                    <a:ext uri="{9D8B030D-6E8A-4147-A177-3AD203B41FA5}">
                      <a16:colId xmlns:a16="http://schemas.microsoft.com/office/drawing/2014/main" val="1464029713"/>
                    </a:ext>
                  </a:extLst>
                </a:gridCol>
                <a:gridCol w="661852">
                  <a:extLst>
                    <a:ext uri="{9D8B030D-6E8A-4147-A177-3AD203B41FA5}">
                      <a16:colId xmlns:a16="http://schemas.microsoft.com/office/drawing/2014/main" val="3526159475"/>
                    </a:ext>
                  </a:extLst>
                </a:gridCol>
                <a:gridCol w="696685">
                  <a:extLst>
                    <a:ext uri="{9D8B030D-6E8A-4147-A177-3AD203B41FA5}">
                      <a16:colId xmlns:a16="http://schemas.microsoft.com/office/drawing/2014/main" val="394470532"/>
                    </a:ext>
                  </a:extLst>
                </a:gridCol>
              </a:tblGrid>
              <a:tr h="119306">
                <a:tc gridSpan="7">
                  <a:txBody>
                    <a:bodyPr/>
                    <a:lstStyle/>
                    <a:p>
                      <a:pPr algn="ctr" fontAlgn="ctr"/>
                      <a:r>
                        <a:rPr lang="es-EC" sz="900" b="1" u="none" strike="noStrike" dirty="0" err="1">
                          <a:effectLst/>
                        </a:rPr>
                        <a:t>Clustering</a:t>
                      </a:r>
                      <a:r>
                        <a:rPr lang="es-EC" sz="900" b="1" u="none" strike="noStrike" dirty="0">
                          <a:effectLst/>
                        </a:rPr>
                        <a:t>: </a:t>
                      </a:r>
                      <a:r>
                        <a:rPr lang="es-EC" sz="900" b="1" u="none" strike="noStrike" dirty="0" err="1">
                          <a:effectLst/>
                        </a:rPr>
                        <a:t>SimpleKMeans</a:t>
                      </a:r>
                      <a:endParaRPr lang="es-EC" sz="900" b="1" i="0" u="none" strike="noStrike" dirty="0">
                        <a:solidFill>
                          <a:srgbClr val="000000"/>
                        </a:solidFill>
                        <a:effectLst/>
                        <a:latin typeface="Calibri" panose="020F0502020204030204" pitchFamily="34" charset="0"/>
                      </a:endParaRPr>
                    </a:p>
                  </a:txBody>
                  <a:tcPr marL="57267" marR="57267" marT="28633" marB="28633" anchor="ct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444876565"/>
                  </a:ext>
                </a:extLst>
              </a:tr>
              <a:tr h="238612">
                <a:tc>
                  <a:txBody>
                    <a:bodyPr/>
                    <a:lstStyle/>
                    <a:p>
                      <a:pPr algn="ctr" fontAlgn="b"/>
                      <a:r>
                        <a:rPr lang="es-EC" sz="700" b="1" u="none" strike="noStrike" dirty="0">
                          <a:effectLst/>
                        </a:rPr>
                        <a:t>Modelo</a:t>
                      </a:r>
                      <a:endParaRPr lang="es-EC" sz="700" b="1" i="0" u="none" strike="noStrike" dirty="0">
                        <a:solidFill>
                          <a:srgbClr val="000000"/>
                        </a:solidFill>
                        <a:effectLst/>
                        <a:latin typeface="Calibri" panose="020F0502020204030204" pitchFamily="34" charset="0"/>
                      </a:endParaRPr>
                    </a:p>
                  </a:txBody>
                  <a:tcPr marL="5965" marR="5965" marT="5965" marB="0" anchor="b"/>
                </a:tc>
                <a:tc>
                  <a:txBody>
                    <a:bodyPr/>
                    <a:lstStyle/>
                    <a:p>
                      <a:pPr algn="ctr" fontAlgn="b"/>
                      <a:r>
                        <a:rPr lang="es-EC" sz="700" b="1" u="none" strike="noStrike" dirty="0">
                          <a:effectLst/>
                        </a:rPr>
                        <a:t>Características</a:t>
                      </a:r>
                      <a:endParaRPr lang="es-EC" sz="700" b="1" i="0" u="none" strike="noStrike" dirty="0">
                        <a:solidFill>
                          <a:srgbClr val="000000"/>
                        </a:solidFill>
                        <a:effectLst/>
                        <a:latin typeface="Calibri" panose="020F0502020204030204" pitchFamily="34" charset="0"/>
                      </a:endParaRPr>
                    </a:p>
                  </a:txBody>
                  <a:tcPr marL="5965" marR="5965" marT="5965" marB="0" anchor="b"/>
                </a:tc>
                <a:tc>
                  <a:txBody>
                    <a:bodyPr/>
                    <a:lstStyle/>
                    <a:p>
                      <a:pPr algn="ctr" fontAlgn="b"/>
                      <a:r>
                        <a:rPr lang="es-EC" sz="700" b="1" u="none" strike="noStrike" dirty="0">
                          <a:effectLst/>
                        </a:rPr>
                        <a:t>Full Data (5298)</a:t>
                      </a:r>
                      <a:endParaRPr lang="es-EC" sz="700" b="1" i="0" u="none" strike="noStrike" dirty="0">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b="1" u="none" strike="noStrike" dirty="0">
                          <a:effectLst/>
                        </a:rPr>
                        <a:t>Clúster 0 (2845)</a:t>
                      </a:r>
                      <a:endParaRPr lang="es-EC" sz="700" b="1"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b="1" u="none" strike="noStrike" dirty="0">
                          <a:effectLst/>
                        </a:rPr>
                        <a:t>Clúster 1 (1098)</a:t>
                      </a:r>
                      <a:endParaRPr lang="es-EC" sz="700" b="1"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b="1" u="none" strike="noStrike" dirty="0">
                          <a:effectLst/>
                        </a:rPr>
                        <a:t>Clúster 2 (472)</a:t>
                      </a:r>
                      <a:endParaRPr lang="es-EC" sz="700" b="1"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b="1" u="none" strike="noStrike" dirty="0">
                          <a:effectLst/>
                        </a:rPr>
                        <a:t>Clúster 3 (883)</a:t>
                      </a:r>
                      <a:endParaRPr lang="es-EC" sz="700" b="1" i="0" u="none" strike="noStrike" dirty="0">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2473514055"/>
                  </a:ext>
                </a:extLst>
              </a:tr>
              <a:tr h="119306">
                <a:tc rowSpan="11">
                  <a:txBody>
                    <a:bodyPr/>
                    <a:lstStyle/>
                    <a:p>
                      <a:pPr algn="ctr" fontAlgn="ctr"/>
                      <a:r>
                        <a:rPr lang="es-EC" sz="700" b="1" u="none" strike="noStrike" dirty="0" err="1">
                          <a:effectLst/>
                        </a:rPr>
                        <a:t>SimpleKMeans</a:t>
                      </a:r>
                      <a:endParaRPr lang="es-EC" sz="700" b="1" i="0" u="none" strike="noStrike" dirty="0">
                        <a:solidFill>
                          <a:srgbClr val="000000"/>
                        </a:solidFill>
                        <a:effectLst/>
                        <a:latin typeface="Calibri" panose="020F0502020204030204" pitchFamily="34" charset="0"/>
                      </a:endParaRPr>
                    </a:p>
                  </a:txBody>
                  <a:tcPr marL="57267" marR="57267" marT="28633" marB="28633" anchor="ctr"/>
                </a:tc>
                <a:tc>
                  <a:txBody>
                    <a:bodyPr/>
                    <a:lstStyle/>
                    <a:p>
                      <a:pPr algn="l" fontAlgn="ctr"/>
                      <a:r>
                        <a:rPr lang="es-EC" sz="700" u="none" strike="noStrike" dirty="0">
                          <a:effectLst/>
                        </a:rPr>
                        <a:t>sexo</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H</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dirty="0">
                          <a:effectLst/>
                        </a:rPr>
                        <a:t>H</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dirty="0">
                          <a:effectLst/>
                        </a:rPr>
                        <a:t>M</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H</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4292654068"/>
                  </a:ext>
                </a:extLst>
              </a:tr>
              <a:tr h="119306">
                <a:tc vMerge="1">
                  <a:txBody>
                    <a:bodyPr/>
                    <a:lstStyle/>
                    <a:p>
                      <a:endParaRPr lang="es-EC"/>
                    </a:p>
                  </a:txBody>
                  <a:tcPr/>
                </a:tc>
                <a:tc>
                  <a:txBody>
                    <a:bodyPr/>
                    <a:lstStyle/>
                    <a:p>
                      <a:pPr algn="l" fontAlgn="ctr"/>
                      <a:r>
                        <a:rPr lang="es-EC" sz="700" u="none" strike="noStrike" dirty="0" err="1">
                          <a:effectLst/>
                        </a:rPr>
                        <a:t>p_emb</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S</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S</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1124709394"/>
                  </a:ext>
                </a:extLst>
              </a:tr>
              <a:tr h="119306">
                <a:tc vMerge="1">
                  <a:txBody>
                    <a:bodyPr/>
                    <a:lstStyle/>
                    <a:p>
                      <a:endParaRPr lang="es-EC"/>
                    </a:p>
                  </a:txBody>
                  <a:tcPr/>
                </a:tc>
                <a:tc>
                  <a:txBody>
                    <a:bodyPr/>
                    <a:lstStyle/>
                    <a:p>
                      <a:pPr algn="l" fontAlgn="ctr"/>
                      <a:r>
                        <a:rPr lang="es-EC" sz="700" u="none" strike="noStrike" dirty="0" err="1">
                          <a:effectLst/>
                        </a:rPr>
                        <a:t>asis_por</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MG</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MG</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MG</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MG</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MG</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1907415539"/>
                  </a:ext>
                </a:extLst>
              </a:tr>
              <a:tr h="119306">
                <a:tc vMerge="1">
                  <a:txBody>
                    <a:bodyPr/>
                    <a:lstStyle/>
                    <a:p>
                      <a:endParaRPr lang="es-EC"/>
                    </a:p>
                  </a:txBody>
                  <a:tcPr/>
                </a:tc>
                <a:tc>
                  <a:txBody>
                    <a:bodyPr/>
                    <a:lstStyle/>
                    <a:p>
                      <a:pPr algn="l" fontAlgn="ctr"/>
                      <a:r>
                        <a:rPr lang="es-EC" sz="700" u="none" strike="noStrike" dirty="0" err="1">
                          <a:effectLst/>
                        </a:rPr>
                        <a:t>lugar_ocurr</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EMS</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EMS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EMS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EJB</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EMS</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2384294782"/>
                  </a:ext>
                </a:extLst>
              </a:tr>
              <a:tr h="119306">
                <a:tc vMerge="1">
                  <a:txBody>
                    <a:bodyPr/>
                    <a:lstStyle/>
                    <a:p>
                      <a:endParaRPr lang="es-EC"/>
                    </a:p>
                  </a:txBody>
                  <a:tcPr/>
                </a:tc>
                <a:tc>
                  <a:txBody>
                    <a:bodyPr/>
                    <a:lstStyle/>
                    <a:p>
                      <a:pPr algn="l" fontAlgn="ctr"/>
                      <a:r>
                        <a:rPr lang="es-EC" sz="700" u="none" strike="noStrike" dirty="0" err="1">
                          <a:effectLst/>
                        </a:rPr>
                        <a:t>area_fall</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103071003"/>
                  </a:ext>
                </a:extLst>
              </a:tr>
              <a:tr h="119306">
                <a:tc vMerge="1">
                  <a:txBody>
                    <a:bodyPr/>
                    <a:lstStyle/>
                    <a:p>
                      <a:endParaRPr lang="es-EC"/>
                    </a:p>
                  </a:txBody>
                  <a:tcPr/>
                </a:tc>
                <a:tc>
                  <a:txBody>
                    <a:bodyPr/>
                    <a:lstStyle/>
                    <a:p>
                      <a:pPr algn="l" fontAlgn="ctr"/>
                      <a:r>
                        <a:rPr lang="es-EC" sz="700" u="none" strike="noStrike" dirty="0">
                          <a:effectLst/>
                        </a:rPr>
                        <a:t>etnia</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Mes</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Mes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Mes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Mes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Mes</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3126594183"/>
                  </a:ext>
                </a:extLst>
              </a:tr>
              <a:tr h="119306">
                <a:tc vMerge="1">
                  <a:txBody>
                    <a:bodyPr/>
                    <a:lstStyle/>
                    <a:p>
                      <a:endParaRPr lang="es-EC"/>
                    </a:p>
                  </a:txBody>
                  <a:tcPr/>
                </a:tc>
                <a:tc>
                  <a:txBody>
                    <a:bodyPr/>
                    <a:lstStyle/>
                    <a:p>
                      <a:pPr algn="l" fontAlgn="ctr"/>
                      <a:r>
                        <a:rPr lang="es-EC" sz="700" u="none" strike="noStrike" dirty="0" err="1">
                          <a:effectLst/>
                        </a:rPr>
                        <a:t>est_civil</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5</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5</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1</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5</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1</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3562080660"/>
                  </a:ext>
                </a:extLst>
              </a:tr>
              <a:tr h="119306">
                <a:tc vMerge="1">
                  <a:txBody>
                    <a:bodyPr/>
                    <a:lstStyle/>
                    <a:p>
                      <a:endParaRPr lang="es-EC"/>
                    </a:p>
                  </a:txBody>
                  <a:tcPr/>
                </a:tc>
                <a:tc>
                  <a:txBody>
                    <a:bodyPr/>
                    <a:lstStyle/>
                    <a:p>
                      <a:pPr algn="l" fontAlgn="ctr"/>
                      <a:r>
                        <a:rPr lang="es-EC" sz="700" u="none" strike="noStrike" dirty="0" err="1">
                          <a:effectLst/>
                        </a:rPr>
                        <a:t>niv_inst</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12</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12</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12</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12</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13</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2623761209"/>
                  </a:ext>
                </a:extLst>
              </a:tr>
              <a:tr h="238612">
                <a:tc vMerge="1">
                  <a:txBody>
                    <a:bodyPr/>
                    <a:lstStyle/>
                    <a:p>
                      <a:endParaRPr lang="es-EC"/>
                    </a:p>
                  </a:txBody>
                  <a:tcPr/>
                </a:tc>
                <a:tc>
                  <a:txBody>
                    <a:bodyPr/>
                    <a:lstStyle/>
                    <a:p>
                      <a:pPr algn="l" fontAlgn="ctr"/>
                      <a:r>
                        <a:rPr lang="es-EC" sz="700" u="none" strike="noStrike" dirty="0" err="1">
                          <a:effectLst/>
                        </a:rPr>
                        <a:t>prov_res</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Guayas</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Guayas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Guayas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Guayas</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Pichincha</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986776256"/>
                  </a:ext>
                </a:extLst>
              </a:tr>
              <a:tr h="79535">
                <a:tc vMerge="1">
                  <a:txBody>
                    <a:bodyPr/>
                    <a:lstStyle/>
                    <a:p>
                      <a:endParaRPr lang="es-EC"/>
                    </a:p>
                  </a:txBody>
                  <a:tcPr/>
                </a:tc>
                <a:tc>
                  <a:txBody>
                    <a:bodyPr/>
                    <a:lstStyle/>
                    <a:p>
                      <a:pPr algn="l" fontAlgn="ctr"/>
                      <a:r>
                        <a:rPr lang="es-EC" sz="700" u="none" strike="noStrike" dirty="0" err="1">
                          <a:effectLst/>
                        </a:rPr>
                        <a:t>area_res</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b"/>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b"/>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U</a:t>
                      </a:r>
                      <a:endParaRPr lang="es-EC" sz="700" b="0" i="0" u="none" strike="noStrike">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517752530"/>
                  </a:ext>
                </a:extLst>
              </a:tr>
              <a:tr h="75862">
                <a:tc vMerge="1">
                  <a:txBody>
                    <a:bodyPr/>
                    <a:lstStyle/>
                    <a:p>
                      <a:endParaRPr lang="es-EC"/>
                    </a:p>
                  </a:txBody>
                  <a:tcPr/>
                </a:tc>
                <a:tc>
                  <a:txBody>
                    <a:bodyPr/>
                    <a:lstStyle/>
                    <a:p>
                      <a:pPr algn="l" fontAlgn="ctr"/>
                      <a:r>
                        <a:rPr lang="es-EC" sz="700" u="none" strike="noStrike" dirty="0" err="1">
                          <a:effectLst/>
                        </a:rPr>
                        <a:t>causa_fetal</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dirty="0">
                          <a:effectLst/>
                        </a:rPr>
                        <a:t>Hipoxia intrauterina, no especificada</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dirty="0">
                          <a:effectLst/>
                        </a:rPr>
                        <a:t>Hipoxia intrauterina, no especificada</a:t>
                      </a:r>
                      <a:endParaRPr lang="es-EC" sz="700" b="0" i="0" u="none" strike="noStrike" dirty="0">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Hipoxia intrauterina, no especificada</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a:effectLst/>
                        </a:rPr>
                        <a:t>Hipoxia intrauterina, no especificada</a:t>
                      </a:r>
                      <a:endParaRPr lang="es-EC" sz="700" b="0" i="0" u="none" strike="noStrike">
                        <a:solidFill>
                          <a:srgbClr val="000000"/>
                        </a:solidFill>
                        <a:effectLst/>
                        <a:latin typeface="Calibri" panose="020F0502020204030204" pitchFamily="34" charset="0"/>
                      </a:endParaRPr>
                    </a:p>
                  </a:txBody>
                  <a:tcPr marL="5965" marR="5965" marT="5965" marB="0" anchor="ctr"/>
                </a:tc>
                <a:tc>
                  <a:txBody>
                    <a:bodyPr/>
                    <a:lstStyle/>
                    <a:p>
                      <a:pPr algn="ctr" fontAlgn="ctr"/>
                      <a:r>
                        <a:rPr lang="es-EC" sz="700" u="none" strike="noStrike" dirty="0">
                          <a:effectLst/>
                        </a:rPr>
                        <a:t>Muerte fetal, no especificada</a:t>
                      </a:r>
                      <a:endParaRPr lang="es-EC" sz="700" b="0" i="0" u="none" strike="noStrike" dirty="0">
                        <a:solidFill>
                          <a:srgbClr val="000000"/>
                        </a:solidFill>
                        <a:effectLst/>
                        <a:latin typeface="Calibri" panose="020F0502020204030204" pitchFamily="34" charset="0"/>
                      </a:endParaRPr>
                    </a:p>
                  </a:txBody>
                  <a:tcPr marL="5965" marR="5965" marT="5965" marB="0" anchor="ctr"/>
                </a:tc>
                <a:extLst>
                  <a:ext uri="{0D108BD9-81ED-4DB2-BD59-A6C34878D82A}">
                    <a16:rowId xmlns:a16="http://schemas.microsoft.com/office/drawing/2014/main" val="3990988738"/>
                  </a:ext>
                </a:extLst>
              </a:tr>
            </a:tbl>
          </a:graphicData>
        </a:graphic>
      </p:graphicFrame>
      <p:graphicFrame>
        <p:nvGraphicFramePr>
          <p:cNvPr id="71" name="Tabla 70">
            <a:extLst>
              <a:ext uri="{FF2B5EF4-FFF2-40B4-BE49-F238E27FC236}">
                <a16:creationId xmlns:a16="http://schemas.microsoft.com/office/drawing/2014/main" id="{0D655B66-FBC1-464B-9E7B-75A0B652EAAE}"/>
              </a:ext>
            </a:extLst>
          </p:cNvPr>
          <p:cNvGraphicFramePr>
            <a:graphicFrameLocks noGrp="1"/>
          </p:cNvGraphicFramePr>
          <p:nvPr>
            <p:extLst>
              <p:ext uri="{D42A27DB-BD31-4B8C-83A1-F6EECF244321}">
                <p14:modId xmlns:p14="http://schemas.microsoft.com/office/powerpoint/2010/main" val="3666179541"/>
              </p:ext>
            </p:extLst>
          </p:nvPr>
        </p:nvGraphicFramePr>
        <p:xfrm>
          <a:off x="8361915" y="14671144"/>
          <a:ext cx="5258295" cy="2290817"/>
        </p:xfrm>
        <a:graphic>
          <a:graphicData uri="http://schemas.openxmlformats.org/drawingml/2006/table">
            <a:tbl>
              <a:tblPr>
                <a:tableStyleId>{5C22544A-7EE6-4342-B048-85BDC9FD1C3A}</a:tableStyleId>
              </a:tblPr>
              <a:tblGrid>
                <a:gridCol w="5258295">
                  <a:extLst>
                    <a:ext uri="{9D8B030D-6E8A-4147-A177-3AD203B41FA5}">
                      <a16:colId xmlns:a16="http://schemas.microsoft.com/office/drawing/2014/main" val="507825937"/>
                    </a:ext>
                  </a:extLst>
                </a:gridCol>
              </a:tblGrid>
              <a:tr h="145263">
                <a:tc>
                  <a:txBody>
                    <a:bodyPr/>
                    <a:lstStyle/>
                    <a:p>
                      <a:pPr algn="ctr" fontAlgn="ctr"/>
                      <a:r>
                        <a:rPr lang="es-EC" sz="900" b="1" u="none" strike="noStrike" dirty="0">
                          <a:effectLst/>
                        </a:rPr>
                        <a:t>Reglas de Asociación: </a:t>
                      </a:r>
                      <a:r>
                        <a:rPr lang="es-EC" sz="900" b="1" u="none" strike="noStrike" dirty="0" err="1">
                          <a:effectLst/>
                        </a:rPr>
                        <a:t>Apriori</a:t>
                      </a:r>
                      <a:endParaRPr lang="es-EC" sz="900" b="1" i="0" u="none" strike="noStrike" dirty="0">
                        <a:solidFill>
                          <a:srgbClr val="000000"/>
                        </a:solidFill>
                        <a:effectLst/>
                        <a:latin typeface="Calibri" panose="020F0502020204030204" pitchFamily="34" charset="0"/>
                      </a:endParaRPr>
                    </a:p>
                  </a:txBody>
                  <a:tcPr marL="6367" marR="6367" marT="6367" marB="0" anchor="ctr"/>
                </a:tc>
                <a:extLst>
                  <a:ext uri="{0D108BD9-81ED-4DB2-BD59-A6C34878D82A}">
                    <a16:rowId xmlns:a16="http://schemas.microsoft.com/office/drawing/2014/main" val="2949291420"/>
                  </a:ext>
                </a:extLst>
              </a:tr>
              <a:tr h="125810">
                <a:tc>
                  <a:txBody>
                    <a:bodyPr/>
                    <a:lstStyle/>
                    <a:p>
                      <a:pPr algn="l" fontAlgn="b"/>
                      <a:r>
                        <a:rPr lang="es-EC" sz="700" b="1" u="none" strike="noStrike" dirty="0">
                          <a:effectLst/>
                        </a:rPr>
                        <a:t>Instancias: 5298</a:t>
                      </a:r>
                      <a:endParaRPr lang="es-EC" sz="7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4042747553"/>
                  </a:ext>
                </a:extLst>
              </a:tr>
              <a:tr h="125810">
                <a:tc>
                  <a:txBody>
                    <a:bodyPr/>
                    <a:lstStyle/>
                    <a:p>
                      <a:pPr algn="l" fontAlgn="b"/>
                      <a:r>
                        <a:rPr lang="es-EC" sz="700" b="1" u="none" strike="noStrike" dirty="0">
                          <a:effectLst/>
                        </a:rPr>
                        <a:t>Atributos: 11</a:t>
                      </a:r>
                      <a:endParaRPr lang="es-EC" sz="7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01435383"/>
                  </a:ext>
                </a:extLst>
              </a:tr>
              <a:tr h="125810">
                <a:tc>
                  <a:txBody>
                    <a:bodyPr/>
                    <a:lstStyle/>
                    <a:p>
                      <a:pPr algn="l" fontAlgn="b"/>
                      <a:r>
                        <a:rPr lang="es-EC" sz="700" b="1" u="none" strike="noStrike" dirty="0">
                          <a:effectLst/>
                        </a:rPr>
                        <a:t> </a:t>
                      </a:r>
                      <a:endParaRPr lang="es-EC" sz="7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2849777532"/>
                  </a:ext>
                </a:extLst>
              </a:tr>
              <a:tr h="125810">
                <a:tc>
                  <a:txBody>
                    <a:bodyPr/>
                    <a:lstStyle/>
                    <a:p>
                      <a:pPr algn="l" fontAlgn="b"/>
                      <a:r>
                        <a:rPr lang="es-EC" sz="700" b="1" u="none" strike="noStrike" dirty="0">
                          <a:effectLst/>
                        </a:rPr>
                        <a:t>Instancias mínimas soportadas (2384)</a:t>
                      </a:r>
                      <a:endParaRPr lang="es-EC" sz="7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588070079"/>
                  </a:ext>
                </a:extLst>
              </a:tr>
              <a:tr h="138391">
                <a:tc>
                  <a:txBody>
                    <a:bodyPr/>
                    <a:lstStyle/>
                    <a:p>
                      <a:pPr algn="l" fontAlgn="b"/>
                      <a:r>
                        <a:rPr lang="es-EC" sz="700" b="1" u="none" strike="noStrike" dirty="0">
                          <a:effectLst/>
                        </a:rPr>
                        <a:t>Mejores reglas encontradas: 100</a:t>
                      </a:r>
                      <a:endParaRPr lang="es-EC" sz="7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3707852982"/>
                  </a:ext>
                </a:extLst>
              </a:tr>
              <a:tr h="0">
                <a:tc>
                  <a:txBody>
                    <a:bodyPr/>
                    <a:lstStyle/>
                    <a:p>
                      <a:pPr algn="ctr" fontAlgn="b"/>
                      <a:r>
                        <a:rPr lang="es-EC" sz="800" u="none" strike="noStrike" dirty="0">
                          <a:effectLst/>
                        </a:rPr>
                        <a:t> </a:t>
                      </a:r>
                      <a:endParaRPr lang="es-EC"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2506717150"/>
                  </a:ext>
                </a:extLst>
              </a:tr>
              <a:tr h="156051">
                <a:tc>
                  <a:txBody>
                    <a:bodyPr/>
                    <a:lstStyle/>
                    <a:p>
                      <a:pPr algn="l" fontAlgn="b"/>
                      <a:r>
                        <a:rPr lang="es-EC" sz="800" u="none" strike="noStrike" dirty="0">
                          <a:effectLst/>
                        </a:rPr>
                        <a:t>1. </a:t>
                      </a:r>
                      <a:r>
                        <a:rPr lang="es-EC" sz="800" u="none" strike="noStrike" dirty="0" err="1">
                          <a:effectLst/>
                        </a:rPr>
                        <a:t>area_res</a:t>
                      </a:r>
                      <a:r>
                        <a:rPr lang="es-EC" sz="800" u="none" strike="noStrike" dirty="0">
                          <a:effectLst/>
                        </a:rPr>
                        <a:t>=U </a:t>
                      </a:r>
                      <a:r>
                        <a:rPr lang="es-EC" sz="800" u="none" strike="noStrike" dirty="0" err="1">
                          <a:effectLst/>
                        </a:rPr>
                        <a:t>causa_fetal</a:t>
                      </a:r>
                      <a:r>
                        <a:rPr lang="es-EC" sz="800" u="none" strike="noStrike" dirty="0">
                          <a:effectLst/>
                        </a:rPr>
                        <a:t>=Hipoxia intrauterina, no especificada 2417 ==&gt; </a:t>
                      </a:r>
                      <a:r>
                        <a:rPr lang="es-EC" sz="800" u="none" strike="noStrike" dirty="0" err="1">
                          <a:effectLst/>
                        </a:rPr>
                        <a:t>area_fall</a:t>
                      </a:r>
                      <a:r>
                        <a:rPr lang="es-EC" sz="800" u="none" strike="noStrike" dirty="0">
                          <a:effectLst/>
                        </a:rPr>
                        <a:t>=U 2405    &lt;</a:t>
                      </a:r>
                      <a:r>
                        <a:rPr lang="es-EC" sz="800" u="none" strike="noStrike" dirty="0" err="1">
                          <a:effectLst/>
                        </a:rPr>
                        <a:t>conf</a:t>
                      </a:r>
                      <a:r>
                        <a:rPr lang="es-EC" sz="800" u="none" strike="noStrike" dirty="0">
                          <a:effectLst/>
                        </a:rPr>
                        <a:t>:(1)&gt;</a:t>
                      </a:r>
                      <a:endParaRPr lang="es-EC"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2932703764"/>
                  </a:ext>
                </a:extLst>
              </a:tr>
              <a:tr h="171180">
                <a:tc>
                  <a:txBody>
                    <a:bodyPr/>
                    <a:lstStyle/>
                    <a:p>
                      <a:pPr algn="l" fontAlgn="b"/>
                      <a:r>
                        <a:rPr lang="es-EC" sz="800" u="none" strike="noStrike" dirty="0">
                          <a:effectLst/>
                        </a:rPr>
                        <a:t>2. </a:t>
                      </a:r>
                      <a:r>
                        <a:rPr lang="es-EC" sz="800" u="none" strike="noStrike" dirty="0" err="1">
                          <a:effectLst/>
                        </a:rPr>
                        <a:t>asis_por</a:t>
                      </a:r>
                      <a:r>
                        <a:rPr lang="es-EC" sz="800" u="none" strike="noStrike" dirty="0">
                          <a:effectLst/>
                        </a:rPr>
                        <a:t>=MG </a:t>
                      </a:r>
                      <a:r>
                        <a:rPr lang="es-EC" sz="800" u="none" strike="noStrike" dirty="0" err="1">
                          <a:effectLst/>
                        </a:rPr>
                        <a:t>causa_fetal</a:t>
                      </a:r>
                      <a:r>
                        <a:rPr lang="es-EC" sz="800" u="none" strike="noStrike" dirty="0">
                          <a:effectLst/>
                        </a:rPr>
                        <a:t>=Hipoxia intrauterina, no especificada 2524 ==&gt; </a:t>
                      </a:r>
                      <a:r>
                        <a:rPr lang="es-EC" sz="800" u="none" strike="noStrike" dirty="0" err="1">
                          <a:effectLst/>
                        </a:rPr>
                        <a:t>area_fall</a:t>
                      </a:r>
                      <a:r>
                        <a:rPr lang="es-EC" sz="800" u="none" strike="noStrike" dirty="0">
                          <a:effectLst/>
                        </a:rPr>
                        <a:t>=U 2503    &lt;</a:t>
                      </a:r>
                      <a:r>
                        <a:rPr lang="es-EC" sz="800" u="none" strike="noStrike" dirty="0" err="1">
                          <a:effectLst/>
                        </a:rPr>
                        <a:t>conf</a:t>
                      </a:r>
                      <a:r>
                        <a:rPr lang="es-EC" sz="800" u="none" strike="noStrike" dirty="0">
                          <a:effectLst/>
                        </a:rPr>
                        <a:t>:(0.99)&gt;</a:t>
                      </a:r>
                      <a:endParaRPr lang="es-EC"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712061808"/>
                  </a:ext>
                </a:extLst>
              </a:tr>
              <a:tr h="129830">
                <a:tc>
                  <a:txBody>
                    <a:bodyPr/>
                    <a:lstStyle/>
                    <a:p>
                      <a:pPr algn="l" fontAlgn="b"/>
                      <a:r>
                        <a:rPr lang="es-EC" sz="800" u="none" strike="noStrike" dirty="0">
                          <a:effectLst/>
                        </a:rPr>
                        <a:t>3. </a:t>
                      </a:r>
                      <a:r>
                        <a:rPr lang="es-EC" sz="800" u="none" strike="noStrike" dirty="0" err="1">
                          <a:effectLst/>
                        </a:rPr>
                        <a:t>causa_fetal</a:t>
                      </a:r>
                      <a:r>
                        <a:rPr lang="es-EC" sz="800" u="none" strike="noStrike" dirty="0">
                          <a:effectLst/>
                        </a:rPr>
                        <a:t>=Hipoxia intrauterina, no especificada 2648 ==&gt; </a:t>
                      </a:r>
                      <a:r>
                        <a:rPr lang="es-EC" sz="800" u="none" strike="noStrike" dirty="0" err="1">
                          <a:effectLst/>
                        </a:rPr>
                        <a:t>area_fall</a:t>
                      </a:r>
                      <a:r>
                        <a:rPr lang="es-EC" sz="800" u="none" strike="noStrike" dirty="0">
                          <a:effectLst/>
                        </a:rPr>
                        <a:t>=U 2621    &lt;</a:t>
                      </a:r>
                      <a:r>
                        <a:rPr lang="es-EC" sz="800" u="none" strike="noStrike" dirty="0" err="1">
                          <a:effectLst/>
                        </a:rPr>
                        <a:t>conf</a:t>
                      </a:r>
                      <a:r>
                        <a:rPr lang="es-EC" sz="800" u="none" strike="noStrike" dirty="0">
                          <a:effectLst/>
                        </a:rPr>
                        <a:t>:(0.99)&gt;</a:t>
                      </a:r>
                      <a:endParaRPr lang="es-EC"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4116508447"/>
                  </a:ext>
                </a:extLst>
              </a:tr>
              <a:tr h="129830">
                <a:tc>
                  <a:txBody>
                    <a:bodyPr/>
                    <a:lstStyle/>
                    <a:p>
                      <a:pPr algn="l" fontAlgn="b"/>
                      <a:r>
                        <a:rPr lang="en-US" sz="800" u="none" strike="noStrike" dirty="0">
                          <a:effectLst/>
                        </a:rPr>
                        <a:t>4. </a:t>
                      </a:r>
                      <a:r>
                        <a:rPr lang="en-US" sz="800" u="none" strike="noStrike" dirty="0" err="1">
                          <a:effectLst/>
                        </a:rPr>
                        <a:t>sexo</a:t>
                      </a:r>
                      <a:r>
                        <a:rPr lang="en-US" sz="800" u="none" strike="noStrike" dirty="0">
                          <a:effectLst/>
                        </a:rPr>
                        <a:t>=H </a:t>
                      </a:r>
                      <a:r>
                        <a:rPr lang="en-US" sz="800" u="none" strike="noStrike" dirty="0" err="1">
                          <a:effectLst/>
                        </a:rPr>
                        <a:t>p_emb</a:t>
                      </a:r>
                      <a:r>
                        <a:rPr lang="en-US" sz="800" u="none" strike="noStrike" dirty="0">
                          <a:effectLst/>
                        </a:rPr>
                        <a:t>=S </a:t>
                      </a:r>
                      <a:r>
                        <a:rPr lang="en-US" sz="800" u="none" strike="noStrike" dirty="0" err="1">
                          <a:effectLst/>
                        </a:rPr>
                        <a:t>area_res</a:t>
                      </a:r>
                      <a:r>
                        <a:rPr lang="en-US" sz="800" u="none" strike="noStrike" dirty="0">
                          <a:effectLst/>
                        </a:rPr>
                        <a:t>=U 2411 ==&gt; </a:t>
                      </a:r>
                      <a:r>
                        <a:rPr lang="en-US" sz="800" u="none" strike="noStrike" dirty="0" err="1">
                          <a:effectLst/>
                        </a:rPr>
                        <a:t>area_fall</a:t>
                      </a:r>
                      <a:r>
                        <a:rPr lang="en-US" sz="800" u="none" strike="noStrike" dirty="0">
                          <a:effectLst/>
                        </a:rPr>
                        <a:t>=U 2386    &lt;conf:(0.99)&gt;</a:t>
                      </a:r>
                      <a:endParaRPr lang="en-US"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2368143012"/>
                  </a:ext>
                </a:extLst>
              </a:tr>
              <a:tr h="129830">
                <a:tc>
                  <a:txBody>
                    <a:bodyPr/>
                    <a:lstStyle/>
                    <a:p>
                      <a:pPr algn="l" fontAlgn="b"/>
                      <a:r>
                        <a:rPr lang="en-US" sz="800" u="none" strike="noStrike" dirty="0">
                          <a:effectLst/>
                        </a:rPr>
                        <a:t>5. </a:t>
                      </a:r>
                      <a:r>
                        <a:rPr lang="en-US" sz="800" u="none" strike="noStrike" dirty="0" err="1">
                          <a:effectLst/>
                        </a:rPr>
                        <a:t>sexo</a:t>
                      </a:r>
                      <a:r>
                        <a:rPr lang="en-US" sz="800" u="none" strike="noStrike" dirty="0">
                          <a:effectLst/>
                        </a:rPr>
                        <a:t>=H </a:t>
                      </a:r>
                      <a:r>
                        <a:rPr lang="en-US" sz="800" u="none" strike="noStrike" dirty="0" err="1">
                          <a:effectLst/>
                        </a:rPr>
                        <a:t>area_res</a:t>
                      </a:r>
                      <a:r>
                        <a:rPr lang="en-US" sz="800" u="none" strike="noStrike" dirty="0">
                          <a:effectLst/>
                        </a:rPr>
                        <a:t>=U 2578 ==&gt; </a:t>
                      </a:r>
                      <a:r>
                        <a:rPr lang="en-US" sz="800" u="none" strike="noStrike" dirty="0" err="1">
                          <a:effectLst/>
                        </a:rPr>
                        <a:t>area_fall</a:t>
                      </a:r>
                      <a:r>
                        <a:rPr lang="en-US" sz="800" u="none" strike="noStrike" dirty="0">
                          <a:effectLst/>
                        </a:rPr>
                        <a:t>=U 2550    &lt;conf:(0.99)&gt;</a:t>
                      </a:r>
                      <a:endParaRPr lang="en-US"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945836386"/>
                  </a:ext>
                </a:extLst>
              </a:tr>
              <a:tr h="129830">
                <a:tc>
                  <a:txBody>
                    <a:bodyPr/>
                    <a:lstStyle/>
                    <a:p>
                      <a:pPr algn="l" fontAlgn="b"/>
                      <a:r>
                        <a:rPr lang="en-US" sz="800" u="none" strike="noStrike">
                          <a:effectLst/>
                        </a:rPr>
                        <a:t>6. p_emb=S etnia=Mes area_res=U 3863 ==&gt; area_fall=U 3821    &lt;conf:(0.99)&gt; </a:t>
                      </a:r>
                      <a:endParaRPr lang="en-US" sz="800" b="0" i="0" u="none" strike="noStrike">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329286295"/>
                  </a:ext>
                </a:extLst>
              </a:tr>
              <a:tr h="129830">
                <a:tc>
                  <a:txBody>
                    <a:bodyPr/>
                    <a:lstStyle/>
                    <a:p>
                      <a:pPr algn="l" fontAlgn="b"/>
                      <a:r>
                        <a:rPr lang="en-US" sz="800" u="none" strike="noStrike">
                          <a:effectLst/>
                        </a:rPr>
                        <a:t>7. p_emb=S asis_por=MG area_res=U 3940 ==&gt; area_fall=U 3897    &lt;conf:(0.99)&gt;</a:t>
                      </a:r>
                      <a:endParaRPr lang="en-US" sz="800" b="0" i="0" u="none" strike="noStrike">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63472047"/>
                  </a:ext>
                </a:extLst>
              </a:tr>
              <a:tr h="139595">
                <a:tc>
                  <a:txBody>
                    <a:bodyPr/>
                    <a:lstStyle/>
                    <a:p>
                      <a:pPr algn="l" fontAlgn="b"/>
                      <a:r>
                        <a:rPr lang="pt-BR" sz="800" u="none" strike="noStrike" dirty="0">
                          <a:effectLst/>
                        </a:rPr>
                        <a:t>8. </a:t>
                      </a:r>
                      <a:r>
                        <a:rPr lang="pt-BR" sz="800" u="none" strike="noStrike" dirty="0" err="1">
                          <a:effectLst/>
                        </a:rPr>
                        <a:t>p_emb</a:t>
                      </a:r>
                      <a:r>
                        <a:rPr lang="pt-BR" sz="800" u="none" strike="noStrike" dirty="0">
                          <a:effectLst/>
                        </a:rPr>
                        <a:t>=S </a:t>
                      </a:r>
                      <a:r>
                        <a:rPr lang="pt-BR" sz="800" u="none" strike="noStrike" dirty="0" err="1">
                          <a:effectLst/>
                        </a:rPr>
                        <a:t>causa_fetal</a:t>
                      </a:r>
                      <a:r>
                        <a:rPr lang="pt-BR" sz="800" u="none" strike="noStrike" dirty="0">
                          <a:effectLst/>
                        </a:rPr>
                        <a:t>=</a:t>
                      </a:r>
                      <a:r>
                        <a:rPr lang="pt-BR" sz="800" u="none" strike="noStrike" dirty="0" err="1">
                          <a:effectLst/>
                        </a:rPr>
                        <a:t>Hipoxia</a:t>
                      </a:r>
                      <a:r>
                        <a:rPr lang="pt-BR" sz="800" u="none" strike="noStrike" dirty="0">
                          <a:effectLst/>
                        </a:rPr>
                        <a:t> intrauterina, no especificada 2473 ==&gt; </a:t>
                      </a:r>
                      <a:r>
                        <a:rPr lang="pt-BR" sz="800" u="none" strike="noStrike" dirty="0" err="1">
                          <a:effectLst/>
                        </a:rPr>
                        <a:t>area_fall</a:t>
                      </a:r>
                      <a:r>
                        <a:rPr lang="pt-BR" sz="800" u="none" strike="noStrike" dirty="0">
                          <a:effectLst/>
                        </a:rPr>
                        <a:t>=U 2446    &lt;</a:t>
                      </a:r>
                      <a:r>
                        <a:rPr lang="pt-BR" sz="800" u="none" strike="noStrike" dirty="0" err="1">
                          <a:effectLst/>
                        </a:rPr>
                        <a:t>conf</a:t>
                      </a:r>
                      <a:r>
                        <a:rPr lang="pt-BR" sz="800" u="none" strike="noStrike" dirty="0">
                          <a:effectLst/>
                        </a:rPr>
                        <a:t>:(0.99)&gt;</a:t>
                      </a:r>
                      <a:endParaRPr lang="pt-BR"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2865687842"/>
                  </a:ext>
                </a:extLst>
              </a:tr>
              <a:tr h="129830">
                <a:tc>
                  <a:txBody>
                    <a:bodyPr/>
                    <a:lstStyle/>
                    <a:p>
                      <a:pPr algn="l" fontAlgn="b"/>
                      <a:r>
                        <a:rPr lang="es-EC" sz="800" u="none" strike="noStrike" dirty="0">
                          <a:effectLst/>
                        </a:rPr>
                        <a:t>9. </a:t>
                      </a:r>
                      <a:r>
                        <a:rPr lang="es-EC" sz="800" u="none" strike="noStrike" dirty="0" err="1">
                          <a:effectLst/>
                        </a:rPr>
                        <a:t>asis_por</a:t>
                      </a:r>
                      <a:r>
                        <a:rPr lang="es-EC" sz="800" u="none" strike="noStrike" dirty="0">
                          <a:effectLst/>
                        </a:rPr>
                        <a:t>=MG </a:t>
                      </a:r>
                      <a:r>
                        <a:rPr lang="es-EC" sz="800" u="none" strike="noStrike" dirty="0" err="1">
                          <a:effectLst/>
                        </a:rPr>
                        <a:t>area_res</a:t>
                      </a:r>
                      <a:r>
                        <a:rPr lang="es-EC" sz="800" u="none" strike="noStrike" dirty="0">
                          <a:effectLst/>
                        </a:rPr>
                        <a:t>=U 4232 ==&gt; </a:t>
                      </a:r>
                      <a:r>
                        <a:rPr lang="es-EC" sz="800" u="none" strike="noStrike" dirty="0" err="1">
                          <a:effectLst/>
                        </a:rPr>
                        <a:t>area_fall</a:t>
                      </a:r>
                      <a:r>
                        <a:rPr lang="es-EC" sz="800" u="none" strike="noStrike" dirty="0">
                          <a:effectLst/>
                        </a:rPr>
                        <a:t>=U 4185    &lt;</a:t>
                      </a:r>
                      <a:r>
                        <a:rPr lang="es-EC" sz="800" u="none" strike="noStrike" dirty="0" err="1">
                          <a:effectLst/>
                        </a:rPr>
                        <a:t>conf</a:t>
                      </a:r>
                      <a:r>
                        <a:rPr lang="es-EC" sz="800" u="none" strike="noStrike" dirty="0">
                          <a:effectLst/>
                        </a:rPr>
                        <a:t>:(0.99)&gt;</a:t>
                      </a:r>
                      <a:endParaRPr lang="es-EC"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2875380792"/>
                  </a:ext>
                </a:extLst>
              </a:tr>
              <a:tr h="129830">
                <a:tc>
                  <a:txBody>
                    <a:bodyPr/>
                    <a:lstStyle/>
                    <a:p>
                      <a:pPr algn="l" fontAlgn="b"/>
                      <a:r>
                        <a:rPr lang="es-EC" sz="800" u="none" strike="noStrike" dirty="0">
                          <a:effectLst/>
                        </a:rPr>
                        <a:t>10. </a:t>
                      </a:r>
                      <a:r>
                        <a:rPr lang="es-EC" sz="800" u="none" strike="noStrike" dirty="0" err="1">
                          <a:effectLst/>
                        </a:rPr>
                        <a:t>p_emb</a:t>
                      </a:r>
                      <a:r>
                        <a:rPr lang="es-EC" sz="800" u="none" strike="noStrike" dirty="0">
                          <a:effectLst/>
                        </a:rPr>
                        <a:t>=S </a:t>
                      </a:r>
                      <a:r>
                        <a:rPr lang="es-EC" sz="800" u="none" strike="noStrike" dirty="0" err="1">
                          <a:effectLst/>
                        </a:rPr>
                        <a:t>asis_por</a:t>
                      </a:r>
                      <a:r>
                        <a:rPr lang="es-EC" sz="800" u="none" strike="noStrike" dirty="0">
                          <a:effectLst/>
                        </a:rPr>
                        <a:t>=MG etnia=Mes </a:t>
                      </a:r>
                      <a:r>
                        <a:rPr lang="es-EC" sz="800" u="none" strike="noStrike" dirty="0" err="1">
                          <a:effectLst/>
                        </a:rPr>
                        <a:t>area_res</a:t>
                      </a:r>
                      <a:r>
                        <a:rPr lang="es-EC" sz="800" u="none" strike="noStrike" dirty="0">
                          <a:effectLst/>
                        </a:rPr>
                        <a:t>=U 3596 ==&gt; </a:t>
                      </a:r>
                      <a:r>
                        <a:rPr lang="es-EC" sz="800" u="none" strike="noStrike" dirty="0" err="1">
                          <a:effectLst/>
                        </a:rPr>
                        <a:t>area_fall</a:t>
                      </a:r>
                      <a:r>
                        <a:rPr lang="es-EC" sz="800" u="none" strike="noStrike" dirty="0">
                          <a:effectLst/>
                        </a:rPr>
                        <a:t>=U 3556    &lt;</a:t>
                      </a:r>
                      <a:r>
                        <a:rPr lang="es-EC" sz="800" u="none" strike="noStrike" dirty="0" err="1">
                          <a:effectLst/>
                        </a:rPr>
                        <a:t>conf</a:t>
                      </a:r>
                      <a:r>
                        <a:rPr lang="es-EC" sz="800" u="none" strike="noStrike" dirty="0">
                          <a:effectLst/>
                        </a:rPr>
                        <a:t>:(0.99)&gt;</a:t>
                      </a:r>
                      <a:endParaRPr lang="es-EC" sz="800" b="0"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3415967662"/>
                  </a:ext>
                </a:extLst>
              </a:tr>
            </a:tbl>
          </a:graphicData>
        </a:graphic>
      </p:graphicFrame>
      <p:graphicFrame>
        <p:nvGraphicFramePr>
          <p:cNvPr id="72" name="Tabla 71">
            <a:extLst>
              <a:ext uri="{FF2B5EF4-FFF2-40B4-BE49-F238E27FC236}">
                <a16:creationId xmlns:a16="http://schemas.microsoft.com/office/drawing/2014/main" id="{D3602E04-177A-4880-A7AC-383ECCF8B1E7}"/>
              </a:ext>
            </a:extLst>
          </p:cNvPr>
          <p:cNvGraphicFramePr>
            <a:graphicFrameLocks noGrp="1"/>
          </p:cNvGraphicFramePr>
          <p:nvPr>
            <p:extLst>
              <p:ext uri="{D42A27DB-BD31-4B8C-83A1-F6EECF244321}">
                <p14:modId xmlns:p14="http://schemas.microsoft.com/office/powerpoint/2010/main" val="26296474"/>
              </p:ext>
            </p:extLst>
          </p:nvPr>
        </p:nvGraphicFramePr>
        <p:xfrm>
          <a:off x="11963401" y="17206735"/>
          <a:ext cx="3129587" cy="790517"/>
        </p:xfrm>
        <a:graphic>
          <a:graphicData uri="http://schemas.openxmlformats.org/drawingml/2006/table">
            <a:tbl>
              <a:tblPr>
                <a:tableStyleId>{5C22544A-7EE6-4342-B048-85BDC9FD1C3A}</a:tableStyleId>
              </a:tblPr>
              <a:tblGrid>
                <a:gridCol w="516153">
                  <a:extLst>
                    <a:ext uri="{9D8B030D-6E8A-4147-A177-3AD203B41FA5}">
                      <a16:colId xmlns:a16="http://schemas.microsoft.com/office/drawing/2014/main" val="1667991329"/>
                    </a:ext>
                  </a:extLst>
                </a:gridCol>
                <a:gridCol w="450819">
                  <a:extLst>
                    <a:ext uri="{9D8B030D-6E8A-4147-A177-3AD203B41FA5}">
                      <a16:colId xmlns:a16="http://schemas.microsoft.com/office/drawing/2014/main" val="518471370"/>
                    </a:ext>
                  </a:extLst>
                </a:gridCol>
                <a:gridCol w="476951">
                  <a:extLst>
                    <a:ext uri="{9D8B030D-6E8A-4147-A177-3AD203B41FA5}">
                      <a16:colId xmlns:a16="http://schemas.microsoft.com/office/drawing/2014/main" val="3459940442"/>
                    </a:ext>
                  </a:extLst>
                </a:gridCol>
                <a:gridCol w="405080">
                  <a:extLst>
                    <a:ext uri="{9D8B030D-6E8A-4147-A177-3AD203B41FA5}">
                      <a16:colId xmlns:a16="http://schemas.microsoft.com/office/drawing/2014/main" val="754791521"/>
                    </a:ext>
                  </a:extLst>
                </a:gridCol>
                <a:gridCol w="457352">
                  <a:extLst>
                    <a:ext uri="{9D8B030D-6E8A-4147-A177-3AD203B41FA5}">
                      <a16:colId xmlns:a16="http://schemas.microsoft.com/office/drawing/2014/main" val="2087477418"/>
                    </a:ext>
                  </a:extLst>
                </a:gridCol>
                <a:gridCol w="372413">
                  <a:extLst>
                    <a:ext uri="{9D8B030D-6E8A-4147-A177-3AD203B41FA5}">
                      <a16:colId xmlns:a16="http://schemas.microsoft.com/office/drawing/2014/main" val="2306291529"/>
                    </a:ext>
                  </a:extLst>
                </a:gridCol>
                <a:gridCol w="450819">
                  <a:extLst>
                    <a:ext uri="{9D8B030D-6E8A-4147-A177-3AD203B41FA5}">
                      <a16:colId xmlns:a16="http://schemas.microsoft.com/office/drawing/2014/main" val="1152448581"/>
                    </a:ext>
                  </a:extLst>
                </a:gridCol>
              </a:tblGrid>
              <a:tr h="133218">
                <a:tc rowSpan="4">
                  <a:txBody>
                    <a:bodyPr/>
                    <a:lstStyle/>
                    <a:p>
                      <a:pPr algn="ctr" fontAlgn="b"/>
                      <a:r>
                        <a:rPr lang="es-EC" sz="900" u="none" strike="noStrike" dirty="0">
                          <a:effectLst/>
                        </a:rPr>
                        <a:t> </a:t>
                      </a:r>
                      <a:endParaRPr lang="es-EC" sz="9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s-EC" sz="900" b="1" u="none" strike="noStrike" dirty="0">
                          <a:effectLst/>
                        </a:rPr>
                        <a:t>Instancias = 1060: 80% de entrenamiento y 20% test</a:t>
                      </a:r>
                      <a:endParaRPr lang="es-EC" sz="9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790727197"/>
                  </a:ext>
                </a:extLst>
              </a:tr>
              <a:tr h="160958">
                <a:tc vMerge="1">
                  <a:txBody>
                    <a:bodyPr/>
                    <a:lstStyle/>
                    <a:p>
                      <a:endParaRPr lang="es-EC"/>
                    </a:p>
                  </a:txBody>
                  <a:tcPr/>
                </a:tc>
                <a:tc gridSpan="2">
                  <a:txBody>
                    <a:bodyPr/>
                    <a:lstStyle/>
                    <a:p>
                      <a:pPr algn="ctr" fontAlgn="ctr"/>
                      <a:r>
                        <a:rPr lang="es-EC" sz="900" b="1" u="none" strike="noStrike" dirty="0" err="1">
                          <a:effectLst/>
                        </a:rPr>
                        <a:t>RandomForest</a:t>
                      </a:r>
                      <a:endParaRPr lang="es-EC" sz="9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s-EC"/>
                    </a:p>
                  </a:txBody>
                  <a:tcPr/>
                </a:tc>
                <a:tc gridSpan="2">
                  <a:txBody>
                    <a:bodyPr/>
                    <a:lstStyle/>
                    <a:p>
                      <a:pPr algn="ctr" fontAlgn="ctr"/>
                      <a:r>
                        <a:rPr lang="es-EC" sz="900" b="1" u="none" strike="noStrike" dirty="0" err="1">
                          <a:effectLst/>
                        </a:rPr>
                        <a:t>RandomTree</a:t>
                      </a:r>
                      <a:endParaRPr lang="es-EC" sz="9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s-EC"/>
                    </a:p>
                  </a:txBody>
                  <a:tcPr/>
                </a:tc>
                <a:tc gridSpan="2">
                  <a:txBody>
                    <a:bodyPr/>
                    <a:lstStyle/>
                    <a:p>
                      <a:pPr algn="ctr" fontAlgn="ctr"/>
                      <a:r>
                        <a:rPr lang="es-EC" sz="900" b="1" u="none" strike="noStrike">
                          <a:effectLst/>
                        </a:rPr>
                        <a:t>J48</a:t>
                      </a:r>
                      <a:endParaRPr lang="es-EC" sz="9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s-EC"/>
                    </a:p>
                  </a:txBody>
                  <a:tcPr/>
                </a:tc>
                <a:extLst>
                  <a:ext uri="{0D108BD9-81ED-4DB2-BD59-A6C34878D82A}">
                    <a16:rowId xmlns:a16="http://schemas.microsoft.com/office/drawing/2014/main" val="4243786455"/>
                  </a:ext>
                </a:extLst>
              </a:tr>
              <a:tr h="160958">
                <a:tc vMerge="1">
                  <a:txBody>
                    <a:bodyPr/>
                    <a:lstStyle/>
                    <a:p>
                      <a:endParaRPr lang="es-EC"/>
                    </a:p>
                  </a:txBody>
                  <a:tcPr/>
                </a:tc>
                <a:tc>
                  <a:txBody>
                    <a:bodyPr/>
                    <a:lstStyle/>
                    <a:p>
                      <a:pPr algn="ctr" fontAlgn="ctr"/>
                      <a:r>
                        <a:rPr lang="es-EC" sz="700" b="1" u="none" strike="noStrike" dirty="0">
                          <a:effectLst/>
                        </a:rPr>
                        <a:t>Correctos</a:t>
                      </a:r>
                      <a:endParaRPr lang="es-EC" sz="7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700" b="1" u="none" strike="noStrike" dirty="0">
                          <a:effectLst/>
                        </a:rPr>
                        <a:t>Incorrectos</a:t>
                      </a:r>
                      <a:endParaRPr lang="es-EC" sz="7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700" b="1" u="none" strike="noStrike" dirty="0">
                          <a:effectLst/>
                        </a:rPr>
                        <a:t>Correctos</a:t>
                      </a:r>
                      <a:endParaRPr lang="es-EC" sz="7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700" b="1" u="none" strike="noStrike" dirty="0">
                          <a:effectLst/>
                        </a:rPr>
                        <a:t>Incorrectos</a:t>
                      </a:r>
                      <a:endParaRPr lang="es-EC" sz="7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700" b="1" u="none" strike="noStrike" dirty="0">
                          <a:effectLst/>
                        </a:rPr>
                        <a:t>Correctos</a:t>
                      </a:r>
                      <a:endParaRPr lang="es-EC" sz="7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700" b="1" u="none" strike="noStrike" dirty="0">
                          <a:effectLst/>
                        </a:rPr>
                        <a:t>Incorrectos</a:t>
                      </a:r>
                      <a:endParaRPr lang="es-EC" sz="7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0062438"/>
                  </a:ext>
                </a:extLst>
              </a:tr>
              <a:tr h="160958">
                <a:tc vMerge="1">
                  <a:txBody>
                    <a:bodyPr/>
                    <a:lstStyle/>
                    <a:p>
                      <a:endParaRPr lang="es-EC"/>
                    </a:p>
                  </a:txBody>
                  <a:tcPr/>
                </a:tc>
                <a:tc>
                  <a:txBody>
                    <a:bodyPr/>
                    <a:lstStyle/>
                    <a:p>
                      <a:pPr algn="ctr" fontAlgn="ctr"/>
                      <a:r>
                        <a:rPr lang="es-EC" sz="900" u="none" strike="noStrike" dirty="0">
                          <a:effectLst/>
                        </a:rPr>
                        <a:t>563</a:t>
                      </a:r>
                      <a:endParaRPr lang="es-EC"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900" u="none" strike="noStrike" dirty="0">
                          <a:effectLst/>
                        </a:rPr>
                        <a:t>497</a:t>
                      </a:r>
                      <a:endParaRPr lang="es-EC"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900" u="none" strike="noStrike" dirty="0">
                          <a:effectLst/>
                        </a:rPr>
                        <a:t>461</a:t>
                      </a:r>
                      <a:endParaRPr lang="es-EC"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900" u="none" strike="noStrike" dirty="0">
                          <a:effectLst/>
                        </a:rPr>
                        <a:t>599</a:t>
                      </a:r>
                      <a:endParaRPr lang="es-EC"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900" u="none" strike="noStrike" dirty="0">
                          <a:effectLst/>
                        </a:rPr>
                        <a:t>539</a:t>
                      </a:r>
                      <a:endParaRPr lang="es-EC"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C" sz="900" u="none" strike="noStrike" dirty="0">
                          <a:effectLst/>
                        </a:rPr>
                        <a:t>521</a:t>
                      </a:r>
                      <a:endParaRPr lang="es-EC"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1953873"/>
                  </a:ext>
                </a:extLst>
              </a:tr>
              <a:tr h="160958">
                <a:tc>
                  <a:txBody>
                    <a:bodyPr/>
                    <a:lstStyle/>
                    <a:p>
                      <a:pPr algn="r" fontAlgn="ctr"/>
                      <a:r>
                        <a:rPr lang="es-EC" sz="600" b="1" u="none" strike="noStrike" dirty="0">
                          <a:effectLst/>
                        </a:rPr>
                        <a:t>Precisión</a:t>
                      </a:r>
                      <a:endParaRPr lang="es-EC" sz="600" b="1"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C" sz="900" b="1" u="none" strike="noStrike" dirty="0">
                          <a:effectLst/>
                        </a:rPr>
                        <a:t>53.11%</a:t>
                      </a:r>
                      <a:endParaRPr lang="es-EC" sz="900" b="1"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C" sz="900" b="1" u="none" strike="noStrike" dirty="0">
                          <a:effectLst/>
                        </a:rPr>
                        <a:t>46.89%</a:t>
                      </a:r>
                      <a:endParaRPr lang="es-EC" sz="900" b="1"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C" sz="900" b="1" u="none" strike="noStrike" dirty="0">
                          <a:effectLst/>
                        </a:rPr>
                        <a:t>43.49%</a:t>
                      </a:r>
                      <a:endParaRPr lang="es-EC" sz="900" b="1"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C" sz="900" b="1" u="none" strike="noStrike" dirty="0">
                          <a:effectLst/>
                        </a:rPr>
                        <a:t>56.51%</a:t>
                      </a:r>
                      <a:endParaRPr lang="es-EC" sz="900" b="1"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C" sz="900" b="1" u="none" strike="noStrike" dirty="0">
                          <a:effectLst/>
                        </a:rPr>
                        <a:t>50.85%</a:t>
                      </a:r>
                      <a:endParaRPr lang="es-EC" sz="900" b="1"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C" sz="900" b="1" u="none" strike="noStrike" dirty="0">
                          <a:effectLst/>
                        </a:rPr>
                        <a:t>49.15%</a:t>
                      </a:r>
                      <a:endParaRPr lang="es-EC" sz="900" b="1"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38439751"/>
                  </a:ext>
                </a:extLst>
              </a:tr>
            </a:tbl>
          </a:graphicData>
        </a:graphic>
      </p:graphicFrame>
      <p:pic>
        <p:nvPicPr>
          <p:cNvPr id="73" name="Imagen 72">
            <a:extLst>
              <a:ext uri="{FF2B5EF4-FFF2-40B4-BE49-F238E27FC236}">
                <a16:creationId xmlns:a16="http://schemas.microsoft.com/office/drawing/2014/main" id="{E04FB0E7-CC3B-4015-9502-A0B72A10D929}"/>
              </a:ext>
            </a:extLst>
          </p:cNvPr>
          <p:cNvPicPr>
            <a:picLocks noChangeAspect="1"/>
          </p:cNvPicPr>
          <p:nvPr/>
        </p:nvPicPr>
        <p:blipFill>
          <a:blip r:embed="rId19"/>
          <a:stretch>
            <a:fillRect/>
          </a:stretch>
        </p:blipFill>
        <p:spPr>
          <a:xfrm>
            <a:off x="7938155" y="17468030"/>
            <a:ext cx="4233155" cy="804654"/>
          </a:xfrm>
          <a:prstGeom prst="rect">
            <a:avLst/>
          </a:prstGeom>
        </p:spPr>
      </p:pic>
      <p:pic>
        <p:nvPicPr>
          <p:cNvPr id="75" name="Imagen 74">
            <a:extLst>
              <a:ext uri="{FF2B5EF4-FFF2-40B4-BE49-F238E27FC236}">
                <a16:creationId xmlns:a16="http://schemas.microsoft.com/office/drawing/2014/main" id="{31344943-054B-4128-BC57-5201EE5CF610}"/>
              </a:ext>
            </a:extLst>
          </p:cNvPr>
          <p:cNvPicPr>
            <a:picLocks noChangeAspect="1"/>
          </p:cNvPicPr>
          <p:nvPr/>
        </p:nvPicPr>
        <p:blipFill>
          <a:blip r:embed="rId20"/>
          <a:stretch>
            <a:fillRect/>
          </a:stretch>
        </p:blipFill>
        <p:spPr>
          <a:xfrm>
            <a:off x="7883495" y="18301724"/>
            <a:ext cx="4576642" cy="938677"/>
          </a:xfrm>
          <a:prstGeom prst="rect">
            <a:avLst/>
          </a:prstGeom>
        </p:spPr>
      </p:pic>
      <p:pic>
        <p:nvPicPr>
          <p:cNvPr id="76" name="Imagen 75">
            <a:extLst>
              <a:ext uri="{FF2B5EF4-FFF2-40B4-BE49-F238E27FC236}">
                <a16:creationId xmlns:a16="http://schemas.microsoft.com/office/drawing/2014/main" id="{EEFCA514-9231-4BDC-8FF4-C7B79031A90A}"/>
              </a:ext>
            </a:extLst>
          </p:cNvPr>
          <p:cNvPicPr>
            <a:picLocks noChangeAspect="1"/>
          </p:cNvPicPr>
          <p:nvPr/>
        </p:nvPicPr>
        <p:blipFill>
          <a:blip r:embed="rId21"/>
          <a:stretch>
            <a:fillRect/>
          </a:stretch>
        </p:blipFill>
        <p:spPr>
          <a:xfrm>
            <a:off x="7926089" y="19286320"/>
            <a:ext cx="4693492" cy="907008"/>
          </a:xfrm>
          <a:prstGeom prst="rect">
            <a:avLst/>
          </a:prstGeom>
        </p:spPr>
      </p:pic>
      <p:sp>
        <p:nvSpPr>
          <p:cNvPr id="77" name="Rectángulo 76">
            <a:extLst>
              <a:ext uri="{FF2B5EF4-FFF2-40B4-BE49-F238E27FC236}">
                <a16:creationId xmlns:a16="http://schemas.microsoft.com/office/drawing/2014/main" id="{9397BE64-EE77-4454-969B-709827AF80CC}"/>
              </a:ext>
            </a:extLst>
          </p:cNvPr>
          <p:cNvSpPr/>
          <p:nvPr/>
        </p:nvSpPr>
        <p:spPr>
          <a:xfrm>
            <a:off x="9170332" y="17375525"/>
            <a:ext cx="1115497" cy="276999"/>
          </a:xfrm>
          <a:prstGeom prst="rect">
            <a:avLst/>
          </a:prstGeom>
        </p:spPr>
        <p:txBody>
          <a:bodyPr wrap="none">
            <a:spAutoFit/>
          </a:bodyPr>
          <a:lstStyle/>
          <a:p>
            <a:pPr algn="ctr" fontAlgn="ctr"/>
            <a:r>
              <a:rPr lang="es-EC" sz="1200" b="1" dirty="0" err="1"/>
              <a:t>RandomForest</a:t>
            </a:r>
            <a:endParaRPr lang="es-EC" sz="1200" b="1" dirty="0">
              <a:solidFill>
                <a:srgbClr val="000000"/>
              </a:solidFill>
              <a:latin typeface="Calibri" panose="020F0502020204030204" pitchFamily="34" charset="0"/>
            </a:endParaRPr>
          </a:p>
        </p:txBody>
      </p:sp>
      <p:sp>
        <p:nvSpPr>
          <p:cNvPr id="78" name="Rectángulo 77">
            <a:extLst>
              <a:ext uri="{FF2B5EF4-FFF2-40B4-BE49-F238E27FC236}">
                <a16:creationId xmlns:a16="http://schemas.microsoft.com/office/drawing/2014/main" id="{B257B6DD-6B19-4202-8D1D-D4BE487C6CF7}"/>
              </a:ext>
            </a:extLst>
          </p:cNvPr>
          <p:cNvSpPr/>
          <p:nvPr/>
        </p:nvSpPr>
        <p:spPr>
          <a:xfrm>
            <a:off x="9282626" y="18254314"/>
            <a:ext cx="997389" cy="276999"/>
          </a:xfrm>
          <a:prstGeom prst="rect">
            <a:avLst/>
          </a:prstGeom>
        </p:spPr>
        <p:txBody>
          <a:bodyPr wrap="none">
            <a:spAutoFit/>
          </a:bodyPr>
          <a:lstStyle/>
          <a:p>
            <a:pPr algn="ctr" fontAlgn="ctr"/>
            <a:r>
              <a:rPr lang="es-EC" sz="1200" b="1" dirty="0" err="1"/>
              <a:t>RandomTree</a:t>
            </a:r>
            <a:endParaRPr lang="es-EC" sz="1200" b="1" dirty="0">
              <a:solidFill>
                <a:srgbClr val="000000"/>
              </a:solidFill>
              <a:latin typeface="Calibri" panose="020F0502020204030204" pitchFamily="34" charset="0"/>
            </a:endParaRPr>
          </a:p>
        </p:txBody>
      </p:sp>
      <p:sp>
        <p:nvSpPr>
          <p:cNvPr id="79" name="Rectángulo 78">
            <a:extLst>
              <a:ext uri="{FF2B5EF4-FFF2-40B4-BE49-F238E27FC236}">
                <a16:creationId xmlns:a16="http://schemas.microsoft.com/office/drawing/2014/main" id="{48EB5C28-E926-4EFC-A67D-416F2E889319}"/>
              </a:ext>
            </a:extLst>
          </p:cNvPr>
          <p:cNvSpPr/>
          <p:nvPr/>
        </p:nvSpPr>
        <p:spPr>
          <a:xfrm>
            <a:off x="9294790" y="19197021"/>
            <a:ext cx="393056" cy="276999"/>
          </a:xfrm>
          <a:prstGeom prst="rect">
            <a:avLst/>
          </a:prstGeom>
        </p:spPr>
        <p:txBody>
          <a:bodyPr wrap="none">
            <a:spAutoFit/>
          </a:bodyPr>
          <a:lstStyle/>
          <a:p>
            <a:pPr algn="ctr" fontAlgn="ctr"/>
            <a:r>
              <a:rPr lang="es-EC" sz="1200" b="1" dirty="0"/>
              <a:t>J48</a:t>
            </a:r>
            <a:endParaRPr lang="es-EC" sz="1200" b="1" dirty="0">
              <a:solidFill>
                <a:srgbClr val="000000"/>
              </a:solidFill>
              <a:latin typeface="Calibri" panose="020F0502020204030204" pitchFamily="34" charset="0"/>
            </a:endParaRPr>
          </a:p>
        </p:txBody>
      </p:sp>
      <p:sp>
        <p:nvSpPr>
          <p:cNvPr id="55" name="CuadroTexto 35">
            <a:extLst>
              <a:ext uri="{FF2B5EF4-FFF2-40B4-BE49-F238E27FC236}">
                <a16:creationId xmlns:a16="http://schemas.microsoft.com/office/drawing/2014/main" id="{74B229BC-4E69-4515-870D-7CA7BC1F9852}"/>
              </a:ext>
            </a:extLst>
          </p:cNvPr>
          <p:cNvSpPr txBox="1"/>
          <p:nvPr/>
        </p:nvSpPr>
        <p:spPr>
          <a:xfrm>
            <a:off x="11063745" y="20915895"/>
            <a:ext cx="4011475" cy="339330"/>
          </a:xfrm>
          <a:prstGeom prst="rect">
            <a:avLst/>
          </a:prstGeom>
          <a:noFill/>
          <a:ln>
            <a:noFill/>
          </a:ln>
        </p:spPr>
        <p:txBody>
          <a:bodyPr wrap="square" rtlCol="0">
            <a:spAutoFit/>
          </a:bodyPr>
          <a:lstStyle/>
          <a:p>
            <a:pPr algn="just"/>
            <a:r>
              <a:rPr lang="es-EC" sz="1600" dirty="0">
                <a:solidFill>
                  <a:schemeClr val="bg1"/>
                </a:solidFill>
                <a:hlinkClick r:id="rId22">
                  <a:extLst>
                    <a:ext uri="{A12FA001-AC4F-418D-AE19-62706E023703}">
                      <ahyp:hlinkClr xmlns:ahyp="http://schemas.microsoft.com/office/drawing/2018/hyperlinkcolor" val="tx"/>
                    </a:ext>
                  </a:extLst>
                </a:hlinkClick>
              </a:rPr>
              <a:t>https://github.com/ms96Armijos/Proyecto_IA</a:t>
            </a:r>
            <a:endParaRPr lang="es-EC" sz="1600" dirty="0">
              <a:solidFill>
                <a:schemeClr val="bg1"/>
              </a:solidFill>
            </a:endParaRPr>
          </a:p>
        </p:txBody>
      </p:sp>
      <p:pic>
        <p:nvPicPr>
          <p:cNvPr id="14" name="Imagen 13">
            <a:extLst>
              <a:ext uri="{FF2B5EF4-FFF2-40B4-BE49-F238E27FC236}">
                <a16:creationId xmlns:a16="http://schemas.microsoft.com/office/drawing/2014/main" id="{350FCDBD-FE82-492E-AF01-CE1230166A0F}"/>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39169" y="6669379"/>
            <a:ext cx="6665990" cy="4742698"/>
          </a:xfrm>
          <a:prstGeom prst="rect">
            <a:avLst/>
          </a:prstGeom>
        </p:spPr>
      </p:pic>
    </p:spTree>
    <p:extLst>
      <p:ext uri="{BB962C8B-B14F-4D97-AF65-F5344CB8AC3E}">
        <p14:creationId xmlns:p14="http://schemas.microsoft.com/office/powerpoint/2010/main" val="3668360275"/>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4239</TotalTime>
  <Words>836</Words>
  <Application>Microsoft Office PowerPoint</Application>
  <PresentationFormat>Personalizado</PresentationFormat>
  <Paragraphs>138</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Times New Roman</vt:lpstr>
      <vt:lpstr>Office Theme</vt:lpstr>
      <vt:lpstr>Aprendizaje automático supervisado y no supervisado: caso de estudio “defunciones fetales” utilizando la base de datos abierta del "INEC - Ecuador".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Albina</dc:creator>
  <cp:lastModifiedBy>Tivi</cp:lastModifiedBy>
  <cp:revision>291</cp:revision>
  <dcterms:created xsi:type="dcterms:W3CDTF">2017-12-20T05:40:52Z</dcterms:created>
  <dcterms:modified xsi:type="dcterms:W3CDTF">2020-03-03T17:03:54Z</dcterms:modified>
</cp:coreProperties>
</file>