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handoutMasterIdLst>
    <p:handoutMasterId r:id="rId13"/>
  </p:handoutMasterIdLst>
  <p:sldIdLst>
    <p:sldId id="257" r:id="rId2"/>
    <p:sldId id="261" r:id="rId3"/>
    <p:sldId id="262" r:id="rId4"/>
    <p:sldId id="263" r:id="rId5"/>
    <p:sldId id="264" r:id="rId6"/>
    <p:sldId id="265" r:id="rId7"/>
    <p:sldId id="266" r:id="rId8"/>
    <p:sldId id="267" r:id="rId9"/>
    <p:sldId id="268" r:id="rId10"/>
    <p:sldId id="269" r:id="rId11"/>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90" y="480"/>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3BD35DC-F91E-4758-999D-1F4EF31904BB}" type="datetime1">
              <a:rPr lang="es-ES" smtClean="0"/>
              <a:t>21/01/2025</a:t>
            </a:fld>
            <a:endParaRPr lang="en-U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‹Nº›</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8D6F3A8-A6B7-4372-A8EC-CA5392EF3C21}" type="datetime1">
              <a:rPr lang="es-ES" smtClean="0"/>
              <a:t>21/01/2025</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a:t>Haga clic para modificar los estilos de texto del patrón</a:t>
            </a:r>
            <a:endParaRPr lang="en-US"/>
          </a:p>
          <a:p>
            <a:pPr lvl="1" rtl="0"/>
            <a:r>
              <a:rPr lang="es-mx"/>
              <a:t>Segundo nivel</a:t>
            </a:r>
          </a:p>
          <a:p>
            <a:pPr lvl="2" rtl="0"/>
            <a:r>
              <a:rPr lang="es-mx"/>
              <a:t>Tercer nivel</a:t>
            </a:r>
          </a:p>
          <a:p>
            <a:pPr lvl="3" rtl="0"/>
            <a:r>
              <a:rPr lang="es-mx"/>
              <a:t>Cuarto nivel</a:t>
            </a:r>
          </a:p>
          <a:p>
            <a:pPr lvl="4" rtl="0"/>
            <a:r>
              <a:rPr lang="es-mx"/>
              <a:t>Quinto nivel</a:t>
            </a:r>
            <a:endParaRPr lang="en-US"/>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‹Nº›</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ángulo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ángu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ángu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o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ector rec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ítulo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000" b="0" kern="1200" cap="all" spc="-100" baseline="0" dirty="0">
                <a:solidFill>
                  <a:schemeClr val="tx1">
                    <a:lumMod val="85000"/>
                    <a:lumOff val="15000"/>
                  </a:schemeClr>
                </a:solidFill>
                <a:effectLst/>
                <a:latin typeface="+mj-lt"/>
                <a:ea typeface="+mn-ea"/>
                <a:cs typeface="+mn-cs"/>
              </a:defRPr>
            </a:lvl1pPr>
          </a:lstStyle>
          <a:p>
            <a:pPr rtl="0"/>
            <a:r>
              <a:rPr lang="es-mx" dirty="0"/>
              <a:t>Haga clic para modificar el estilo de título del patrón</a:t>
            </a:r>
            <a:endParaRPr lang="en-US" dirty="0"/>
          </a:p>
        </p:txBody>
      </p:sp>
      <p:sp>
        <p:nvSpPr>
          <p:cNvPr id="3" name="Subtítulo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MX"/>
              <a:t>Haz clic para editar el estilo de subtítulo del patrón</a:t>
            </a:r>
            <a:endParaRPr lang="en-US" dirty="0"/>
          </a:p>
        </p:txBody>
      </p:sp>
      <p:sp>
        <p:nvSpPr>
          <p:cNvPr id="20" name="Marcador de fecha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08FE797E-88C9-4ADF-B0ED-80CFC693CCAE}" type="datetime1">
              <a:rPr lang="es-ES" smtClean="0"/>
              <a:t>21/01/2025</a:t>
            </a:fld>
            <a:endParaRPr lang="en-US" dirty="0"/>
          </a:p>
        </p:txBody>
      </p:sp>
      <p:sp>
        <p:nvSpPr>
          <p:cNvPr id="21" name="Marcador de posición de pie de página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Marcador de posición de número de diapositiva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es-mx" dirty="0"/>
              <a:t>Haga clic para modificar el estilo de título del patrón</a:t>
            </a:r>
            <a:endParaRPr lang="en-US" dirty="0"/>
          </a:p>
        </p:txBody>
      </p:sp>
      <p:sp>
        <p:nvSpPr>
          <p:cNvPr id="3" name="Marcador de posición de texto vertical 2"/>
          <p:cNvSpPr>
            <a:spLocks noGrp="1"/>
          </p:cNvSpPr>
          <p:nvPr>
            <p:ph type="body" orient="vert" idx="1" hasCustomPrompt="1"/>
          </p:nvPr>
        </p:nvSpPr>
        <p:spPr/>
        <p:txBody>
          <a:bodyPr vert="eaVert" rtlCol="0"/>
          <a:lstStyle>
            <a:lvl1pPr>
              <a:defRPr/>
            </a:lvl1pPr>
          </a:lstStyle>
          <a:p>
            <a:pPr lvl="0" rtl="0"/>
            <a:r>
              <a:rPr lang="es-mx" dirty="0"/>
              <a:t>Haga clic para modificar los estilos de texto del patrón</a:t>
            </a:r>
          </a:p>
          <a:p>
            <a:pPr lvl="1" rtl="0"/>
            <a:r>
              <a:rPr lang="es-mx" dirty="0"/>
              <a:t>Segundo nivel</a:t>
            </a:r>
          </a:p>
          <a:p>
            <a:pPr lvl="2" rtl="0"/>
            <a:r>
              <a:rPr lang="es-mx" dirty="0"/>
              <a:t>Tercer nivel</a:t>
            </a:r>
          </a:p>
          <a:p>
            <a:pPr lvl="3" rtl="0"/>
            <a:r>
              <a:rPr lang="es-mx" dirty="0"/>
              <a:t>Cuarto nivel</a:t>
            </a:r>
          </a:p>
          <a:p>
            <a:pPr lvl="4" rtl="0"/>
            <a:r>
              <a:rPr lang="es-mx" dirty="0"/>
              <a:t>Quinto nivel</a:t>
            </a:r>
            <a:endParaRPr lang="en-US" dirty="0"/>
          </a:p>
        </p:txBody>
      </p:sp>
      <p:sp>
        <p:nvSpPr>
          <p:cNvPr id="4" name="Marcador de fecha 3"/>
          <p:cNvSpPr>
            <a:spLocks noGrp="1"/>
          </p:cNvSpPr>
          <p:nvPr>
            <p:ph type="dt" sz="half" idx="10"/>
          </p:nvPr>
        </p:nvSpPr>
        <p:spPr/>
        <p:txBody>
          <a:bodyPr rtlCol="0"/>
          <a:lstStyle/>
          <a:p>
            <a:pPr rtl="0"/>
            <a:fld id="{FAC8F16B-DC96-4DE1-BA05-AF9F7F3B7E41}" type="datetime1">
              <a:rPr lang="es-ES" smtClean="0"/>
              <a:t>21/01/2025</a:t>
            </a:fld>
            <a:endParaRPr lang="en-US"/>
          </a:p>
        </p:txBody>
      </p:sp>
      <p:sp>
        <p:nvSpPr>
          <p:cNvPr id="5" name="Marcador de posición de pie de página 4"/>
          <p:cNvSpPr>
            <a:spLocks noGrp="1"/>
          </p:cNvSpPr>
          <p:nvPr>
            <p:ph type="ftr" sz="quarter" idx="11"/>
          </p:nvPr>
        </p:nvSpPr>
        <p:spPr/>
        <p:txBody>
          <a:bodyPr rtlCol="0"/>
          <a:lstStyle/>
          <a:p>
            <a:pPr rtl="0"/>
            <a:endParaRPr lang="en-US"/>
          </a:p>
        </p:txBody>
      </p:sp>
      <p:sp>
        <p:nvSpPr>
          <p:cNvPr id="6" name="Marcador de número de diapositiva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es-mx" dirty="0"/>
              <a:t>Haga clic para modificar el estilo de título del patrón</a:t>
            </a:r>
            <a:endParaRPr lang="en-US" dirty="0"/>
          </a:p>
        </p:txBody>
      </p:sp>
      <p:sp>
        <p:nvSpPr>
          <p:cNvPr id="3" name="Marcador de posición de texto vertical 2"/>
          <p:cNvSpPr>
            <a:spLocks noGrp="1"/>
          </p:cNvSpPr>
          <p:nvPr>
            <p:ph type="body" orient="vert" idx="1"/>
          </p:nvPr>
        </p:nvSpPr>
        <p:spPr>
          <a:xfrm>
            <a:off x="838200" y="762000"/>
            <a:ext cx="8077200" cy="5257800"/>
          </a:xfrm>
        </p:spPr>
        <p:txBody>
          <a:bodyPr vert="eaVert" rtlCol="0"/>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endParaRPr lang="en-US" dirty="0"/>
          </a:p>
        </p:txBody>
      </p:sp>
      <p:sp>
        <p:nvSpPr>
          <p:cNvPr id="4" name="Marcador de fecha 3"/>
          <p:cNvSpPr>
            <a:spLocks noGrp="1"/>
          </p:cNvSpPr>
          <p:nvPr>
            <p:ph type="dt" sz="half" idx="10"/>
          </p:nvPr>
        </p:nvSpPr>
        <p:spPr/>
        <p:txBody>
          <a:bodyPr rtlCol="0"/>
          <a:lstStyle/>
          <a:p>
            <a:pPr rtl="0"/>
            <a:fld id="{4E966D98-24D2-4B4E-ABF3-9766738138C4}" type="datetime1">
              <a:rPr lang="es-ES" smtClean="0"/>
              <a:t>21/01/2025</a:t>
            </a:fld>
            <a:endParaRPr lang="en-US"/>
          </a:p>
        </p:txBody>
      </p:sp>
      <p:sp>
        <p:nvSpPr>
          <p:cNvPr id="5" name="Marcador de posición de pie de página 4"/>
          <p:cNvSpPr>
            <a:spLocks noGrp="1"/>
          </p:cNvSpPr>
          <p:nvPr>
            <p:ph type="ftr" sz="quarter" idx="11"/>
          </p:nvPr>
        </p:nvSpPr>
        <p:spPr/>
        <p:txBody>
          <a:bodyPr rtlCol="0"/>
          <a:lstStyle/>
          <a:p>
            <a:pPr rtl="0"/>
            <a:endParaRPr lang="en-US"/>
          </a:p>
        </p:txBody>
      </p:sp>
      <p:sp>
        <p:nvSpPr>
          <p:cNvPr id="6" name="Marcador de número de diapositiva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es-mx" dirty="0"/>
              <a:t>Haga clic para modificar el estilo de título del patrón</a:t>
            </a:r>
            <a:endParaRPr lang="en-US" dirty="0"/>
          </a:p>
        </p:txBody>
      </p:sp>
      <p:sp>
        <p:nvSpPr>
          <p:cNvPr id="3" name="Marcador de contenido 2"/>
          <p:cNvSpPr>
            <a:spLocks noGrp="1"/>
          </p:cNvSpPr>
          <p:nvPr>
            <p:ph idx="1"/>
          </p:nvPr>
        </p:nvSpPr>
        <p:spPr/>
        <p:txBody>
          <a:bodyPr rtlCol="0"/>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endParaRPr lang="en-US" dirty="0"/>
          </a:p>
        </p:txBody>
      </p:sp>
      <p:sp>
        <p:nvSpPr>
          <p:cNvPr id="4" name="Marcador de fecha 3"/>
          <p:cNvSpPr>
            <a:spLocks noGrp="1"/>
          </p:cNvSpPr>
          <p:nvPr>
            <p:ph type="dt" sz="half" idx="10"/>
          </p:nvPr>
        </p:nvSpPr>
        <p:spPr/>
        <p:txBody>
          <a:bodyPr rtlCol="0"/>
          <a:lstStyle/>
          <a:p>
            <a:pPr rtl="0"/>
            <a:fld id="{508CD711-02CE-411D-9BB7-9CC6D0080C33}" type="datetime1">
              <a:rPr lang="es-ES" smtClean="0"/>
              <a:t>21/01/2025</a:t>
            </a:fld>
            <a:endParaRPr lang="en-US"/>
          </a:p>
        </p:txBody>
      </p:sp>
      <p:sp>
        <p:nvSpPr>
          <p:cNvPr id="5" name="Marcador de posición de pie de página 4"/>
          <p:cNvSpPr>
            <a:spLocks noGrp="1"/>
          </p:cNvSpPr>
          <p:nvPr>
            <p:ph type="ftr" sz="quarter" idx="11"/>
          </p:nvPr>
        </p:nvSpPr>
        <p:spPr/>
        <p:txBody>
          <a:bodyPr rtlCol="0"/>
          <a:lstStyle/>
          <a:p>
            <a:pPr rtl="0"/>
            <a:endParaRPr lang="en-US"/>
          </a:p>
        </p:txBody>
      </p:sp>
      <p:sp>
        <p:nvSpPr>
          <p:cNvPr id="6" name="Marcador de número de diapositiva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ángu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ángu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ángu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000" kern="1200" cap="all" spc="-100" baseline="0" dirty="0">
                <a:solidFill>
                  <a:schemeClr val="tx1">
                    <a:lumMod val="85000"/>
                    <a:lumOff val="15000"/>
                  </a:schemeClr>
                </a:solidFill>
                <a:effectLst/>
                <a:latin typeface="+mj-lt"/>
                <a:ea typeface="+mn-ea"/>
                <a:cs typeface="+mn-cs"/>
              </a:defRPr>
            </a:lvl1pPr>
          </a:lstStyle>
          <a:p>
            <a:pPr rtl="0"/>
            <a:r>
              <a:rPr lang="es-mx" dirty="0"/>
              <a:t>Haga clic para modificar el estilo de título del patrón</a:t>
            </a:r>
            <a:endParaRPr lang="en-US" dirty="0"/>
          </a:p>
        </p:txBody>
      </p:sp>
      <p:grpSp>
        <p:nvGrpSpPr>
          <p:cNvPr id="16" name="Grupo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ector recto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Marcador de posición de tex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MX"/>
              <a:t>Haga clic para modificar los estilos de texto del patrón</a:t>
            </a:r>
          </a:p>
        </p:txBody>
      </p:sp>
      <p:sp>
        <p:nvSpPr>
          <p:cNvPr id="4" name="Marcador de fecha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911462A5-3C74-48DA-A490-A80907B9A5E4}" type="datetime1">
              <a:rPr lang="es-ES" smtClean="0"/>
              <a:t>21/01/2025</a:t>
            </a:fld>
            <a:endParaRPr lang="en-US" dirty="0"/>
          </a:p>
        </p:txBody>
      </p:sp>
      <p:sp>
        <p:nvSpPr>
          <p:cNvPr id="5" name="Marcador de posición de pie de página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Marcador de número de diapositiva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ítulo 7"/>
          <p:cNvSpPr>
            <a:spLocks noGrp="1"/>
          </p:cNvSpPr>
          <p:nvPr>
            <p:ph type="title" hasCustomPrompt="1"/>
          </p:nvPr>
        </p:nvSpPr>
        <p:spPr/>
        <p:txBody>
          <a:bodyPr rtlCol="0"/>
          <a:lstStyle>
            <a:lvl1pPr>
              <a:defRPr/>
            </a:lvl1pPr>
          </a:lstStyle>
          <a:p>
            <a:pPr rtl="0"/>
            <a:r>
              <a:rPr lang="es-mx" dirty="0"/>
              <a:t>Haga clic para modificar el estilo de título del patrón</a:t>
            </a:r>
            <a:endParaRPr lang="en-US" dirty="0"/>
          </a:p>
        </p:txBody>
      </p:sp>
      <p:sp>
        <p:nvSpPr>
          <p:cNvPr id="3" name="Marcador de contenido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endParaRPr lang="en-US" dirty="0"/>
          </a:p>
        </p:txBody>
      </p:sp>
      <p:sp>
        <p:nvSpPr>
          <p:cNvPr id="4" name="Marcador de posición de contenido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endParaRPr lang="en-US" dirty="0"/>
          </a:p>
        </p:txBody>
      </p:sp>
      <p:sp>
        <p:nvSpPr>
          <p:cNvPr id="5" name="Marcador de fecha 4"/>
          <p:cNvSpPr>
            <a:spLocks noGrp="1"/>
          </p:cNvSpPr>
          <p:nvPr>
            <p:ph type="dt" sz="half" idx="10"/>
          </p:nvPr>
        </p:nvSpPr>
        <p:spPr/>
        <p:txBody>
          <a:bodyPr rtlCol="0"/>
          <a:lstStyle/>
          <a:p>
            <a:pPr rtl="0"/>
            <a:fld id="{3DB4C199-609D-44F2-84EE-09F3D762B99B}" type="datetime1">
              <a:rPr lang="es-ES" smtClean="0"/>
              <a:t>21/01/2025</a:t>
            </a:fld>
            <a:endParaRPr lang="en-US"/>
          </a:p>
        </p:txBody>
      </p:sp>
      <p:sp>
        <p:nvSpPr>
          <p:cNvPr id="6" name="Marcador de posición de pie de página 5"/>
          <p:cNvSpPr>
            <a:spLocks noGrp="1"/>
          </p:cNvSpPr>
          <p:nvPr>
            <p:ph type="ftr" sz="quarter" idx="11"/>
          </p:nvPr>
        </p:nvSpPr>
        <p:spPr/>
        <p:txBody>
          <a:bodyPr rtlCol="0"/>
          <a:lstStyle/>
          <a:p>
            <a:pPr rtl="0"/>
            <a:endParaRPr lang="en-US"/>
          </a:p>
        </p:txBody>
      </p:sp>
      <p:sp>
        <p:nvSpPr>
          <p:cNvPr id="7" name="Marcador de posición de número de diapositiva 6"/>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es-mx" dirty="0"/>
              <a:t>Haga clic para modificar el estilo de título del patrón</a:t>
            </a:r>
            <a:endParaRPr lang="en-US" dirty="0"/>
          </a:p>
        </p:txBody>
      </p:sp>
      <p:sp>
        <p:nvSpPr>
          <p:cNvPr id="3" name="Marcador de posición de texto 2"/>
          <p:cNvSpPr>
            <a:spLocks noGrp="1"/>
          </p:cNvSpPr>
          <p:nvPr>
            <p:ph type="body" idx="1" hasCustomPrompt="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dirty="0"/>
              <a:t>Haga clic para modificar los estilos de texto del patrón</a:t>
            </a:r>
          </a:p>
        </p:txBody>
      </p:sp>
      <p:sp>
        <p:nvSpPr>
          <p:cNvPr id="4" name="Marcador de posición de contenido 3"/>
          <p:cNvSpPr>
            <a:spLocks noGrp="1"/>
          </p:cNvSpPr>
          <p:nvPr>
            <p:ph sz="half" idx="2" hasCustomPrompt="1"/>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mx" dirty="0"/>
              <a:t>Haga clic para modificar los estilos de texto del patrón</a:t>
            </a:r>
          </a:p>
          <a:p>
            <a:pPr lvl="1" rtl="0"/>
            <a:r>
              <a:rPr lang="es-mx" dirty="0"/>
              <a:t>Segundo nivel</a:t>
            </a:r>
          </a:p>
          <a:p>
            <a:pPr lvl="2" rtl="0"/>
            <a:r>
              <a:rPr lang="es-mx" dirty="0"/>
              <a:t>Tercer nivel</a:t>
            </a:r>
          </a:p>
          <a:p>
            <a:pPr lvl="3" rtl="0"/>
            <a:r>
              <a:rPr lang="es-mx" dirty="0"/>
              <a:t>Cuarto nivel</a:t>
            </a:r>
          </a:p>
          <a:p>
            <a:pPr lvl="4" rtl="0"/>
            <a:r>
              <a:rPr lang="es-mx" dirty="0"/>
              <a:t>Quinto nivel</a:t>
            </a:r>
          </a:p>
        </p:txBody>
      </p:sp>
      <p:sp>
        <p:nvSpPr>
          <p:cNvPr id="5" name="Marcador de posición de texto 4"/>
          <p:cNvSpPr>
            <a:spLocks noGrp="1"/>
          </p:cNvSpPr>
          <p:nvPr>
            <p:ph type="body" sz="quarter" idx="3" hasCustomPrompt="1"/>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dirty="0"/>
              <a:t>Haga clic para modificar los estilos de texto del patrón</a:t>
            </a:r>
          </a:p>
        </p:txBody>
      </p:sp>
      <p:sp>
        <p:nvSpPr>
          <p:cNvPr id="6" name="Marcador de posición de contenido 5"/>
          <p:cNvSpPr>
            <a:spLocks noGrp="1"/>
          </p:cNvSpPr>
          <p:nvPr>
            <p:ph sz="quarter" idx="4" hasCustomPrompt="1"/>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mx" dirty="0"/>
              <a:t>Haga clic para modificar los estilos de texto del patrón</a:t>
            </a:r>
          </a:p>
          <a:p>
            <a:pPr lvl="1" rtl="0"/>
            <a:r>
              <a:rPr lang="es-mx" dirty="0"/>
              <a:t>Segundo nivel</a:t>
            </a:r>
          </a:p>
          <a:p>
            <a:pPr lvl="2" rtl="0"/>
            <a:r>
              <a:rPr lang="es-mx" dirty="0"/>
              <a:t>Tercer nivel</a:t>
            </a:r>
          </a:p>
          <a:p>
            <a:pPr lvl="3" rtl="0"/>
            <a:r>
              <a:rPr lang="es-mx" dirty="0"/>
              <a:t>Cuarto nivel</a:t>
            </a:r>
          </a:p>
          <a:p>
            <a:pPr lvl="4" rtl="0"/>
            <a:r>
              <a:rPr lang="es-mx" dirty="0"/>
              <a:t>Quinto nivel</a:t>
            </a:r>
          </a:p>
        </p:txBody>
      </p:sp>
      <p:sp>
        <p:nvSpPr>
          <p:cNvPr id="7" name="Marcador de fecha 6"/>
          <p:cNvSpPr>
            <a:spLocks noGrp="1"/>
          </p:cNvSpPr>
          <p:nvPr>
            <p:ph type="dt" sz="half" idx="10"/>
          </p:nvPr>
        </p:nvSpPr>
        <p:spPr/>
        <p:txBody>
          <a:bodyPr rtlCol="0"/>
          <a:lstStyle/>
          <a:p>
            <a:pPr rtl="0"/>
            <a:fld id="{42B805E4-8009-4D9D-BF50-0BA092BC9DEB}" type="datetime1">
              <a:rPr lang="es-ES" smtClean="0"/>
              <a:t>21/01/2025</a:t>
            </a:fld>
            <a:endParaRPr lang="en-US"/>
          </a:p>
        </p:txBody>
      </p:sp>
      <p:sp>
        <p:nvSpPr>
          <p:cNvPr id="8" name="Marcador de pie de página 7"/>
          <p:cNvSpPr>
            <a:spLocks noGrp="1"/>
          </p:cNvSpPr>
          <p:nvPr>
            <p:ph type="ftr" sz="quarter" idx="11"/>
          </p:nvPr>
        </p:nvSpPr>
        <p:spPr/>
        <p:txBody>
          <a:bodyPr rtlCol="0"/>
          <a:lstStyle/>
          <a:p>
            <a:pPr rtl="0"/>
            <a:endParaRPr lang="en-US"/>
          </a:p>
        </p:txBody>
      </p:sp>
      <p:sp>
        <p:nvSpPr>
          <p:cNvPr id="9" name="Marcador de número de diapositiva 8"/>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es-mx" dirty="0"/>
              <a:t>Haga clic para modificar el estilo de título del patrón</a:t>
            </a:r>
            <a:endParaRPr lang="en-US" dirty="0"/>
          </a:p>
        </p:txBody>
      </p:sp>
      <p:sp>
        <p:nvSpPr>
          <p:cNvPr id="3" name="Marcador de fecha 2"/>
          <p:cNvSpPr>
            <a:spLocks noGrp="1"/>
          </p:cNvSpPr>
          <p:nvPr>
            <p:ph type="dt" sz="half" idx="10"/>
          </p:nvPr>
        </p:nvSpPr>
        <p:spPr/>
        <p:txBody>
          <a:bodyPr rtlCol="0"/>
          <a:lstStyle/>
          <a:p>
            <a:pPr rtl="0"/>
            <a:fld id="{E047AFE6-0513-4645-A134-96695AD27AC1}" type="datetime1">
              <a:rPr lang="es-ES" smtClean="0"/>
              <a:t>21/01/2025</a:t>
            </a:fld>
            <a:endParaRPr lang="en-US"/>
          </a:p>
        </p:txBody>
      </p:sp>
      <p:sp>
        <p:nvSpPr>
          <p:cNvPr id="4" name="Marcador de pie de página 3"/>
          <p:cNvSpPr>
            <a:spLocks noGrp="1"/>
          </p:cNvSpPr>
          <p:nvPr>
            <p:ph type="ftr" sz="quarter" idx="11"/>
          </p:nvPr>
        </p:nvSpPr>
        <p:spPr/>
        <p:txBody>
          <a:bodyPr rtlCol="0"/>
          <a:lstStyle/>
          <a:p>
            <a:pPr rtl="0"/>
            <a:endParaRPr lang="en-US"/>
          </a:p>
        </p:txBody>
      </p:sp>
      <p:sp>
        <p:nvSpPr>
          <p:cNvPr id="5" name="Marcador de posición de número de diapositiva 4"/>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F40A98B0-F1E9-4E44-80B5-783615534FF8}" type="datetime1">
              <a:rPr lang="es-ES" smtClean="0"/>
              <a:t>21/01/2025</a:t>
            </a:fld>
            <a:endParaRPr lang="en-US"/>
          </a:p>
        </p:txBody>
      </p:sp>
      <p:sp>
        <p:nvSpPr>
          <p:cNvPr id="3" name="Marcador de pie de página 2"/>
          <p:cNvSpPr>
            <a:spLocks noGrp="1"/>
          </p:cNvSpPr>
          <p:nvPr>
            <p:ph type="ftr" sz="quarter" idx="11"/>
          </p:nvPr>
        </p:nvSpPr>
        <p:spPr/>
        <p:txBody>
          <a:bodyPr rtlCol="0"/>
          <a:lstStyle/>
          <a:p>
            <a:pPr rtl="0"/>
            <a:endParaRPr lang="en-US"/>
          </a:p>
        </p:txBody>
      </p:sp>
      <p:sp>
        <p:nvSpPr>
          <p:cNvPr id="4" name="Marcador de número de diapositiva 3"/>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458200" y="607392"/>
            <a:ext cx="3161963" cy="1645920"/>
          </a:xfrm>
        </p:spPr>
        <p:txBody>
          <a:bodyPr rtlCol="0" anchor="b">
            <a:noAutofit/>
          </a:bodyPr>
          <a:lstStyle>
            <a:lvl1pPr algn="l" defTabSz="914400" rtl="0" eaLnBrk="1" latinLnBrk="0" hangingPunct="1">
              <a:lnSpc>
                <a:spcPct val="100000"/>
              </a:lnSpc>
              <a:spcBef>
                <a:spcPct val="0"/>
              </a:spcBef>
              <a:buNone/>
              <a:defRPr lang="en-US" sz="2800" b="0" kern="1200" cap="none" spc="0" baseline="0" dirty="0">
                <a:solidFill>
                  <a:schemeClr val="tx1"/>
                </a:solidFill>
                <a:effectLst/>
                <a:latin typeface="+mj-lt"/>
                <a:ea typeface="+mn-ea"/>
                <a:cs typeface="+mn-cs"/>
              </a:defRPr>
            </a:lvl1pPr>
          </a:lstStyle>
          <a:p>
            <a:pPr rtl="0"/>
            <a:r>
              <a:rPr lang="es-MX"/>
              <a:t>Haz clic para modificar el estilo de título del patrón</a:t>
            </a:r>
            <a:endParaRPr lang="en-US" dirty="0"/>
          </a:p>
        </p:txBody>
      </p:sp>
      <p:sp>
        <p:nvSpPr>
          <p:cNvPr id="3" name="Marcador de contenido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endParaRPr lang="en-US" dirty="0"/>
          </a:p>
        </p:txBody>
      </p:sp>
      <p:sp>
        <p:nvSpPr>
          <p:cNvPr id="4" name="Marcador de posición de texto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MX"/>
              <a:t>Haga clic para modificar los estilos de texto del patrón</a:t>
            </a:r>
          </a:p>
        </p:txBody>
      </p:sp>
      <p:sp>
        <p:nvSpPr>
          <p:cNvPr id="8" name="Marcador de fecha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8016AD3D-9318-4CEE-9305-31BEEF90ADB8}" type="datetime1">
              <a:rPr lang="es-ES" smtClean="0"/>
              <a:t>21/01/2025</a:t>
            </a:fld>
            <a:endParaRPr lang="en-US"/>
          </a:p>
        </p:txBody>
      </p:sp>
      <p:sp>
        <p:nvSpPr>
          <p:cNvPr id="9" name="Marcador de pie de página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Marcador de número de diapositiva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MX"/>
              <a:t>Haz clic en el icono para agregar una imagen</a:t>
            </a:r>
            <a:endParaRPr lang="en-US" dirty="0"/>
          </a:p>
        </p:txBody>
      </p:sp>
      <p:sp>
        <p:nvSpPr>
          <p:cNvPr id="5" name="Marcador de fecha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AEF37878-B1E0-4A4B-BF58-3CD24F19E914}" type="datetime1">
              <a:rPr lang="es-ES" smtClean="0"/>
              <a:t>21/01/2025</a:t>
            </a:fld>
            <a:endParaRPr lang="en-US" dirty="0"/>
          </a:p>
        </p:txBody>
      </p:sp>
      <p:sp>
        <p:nvSpPr>
          <p:cNvPr id="6" name="Marcador de posición de pie de página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Marcador de posición de número de diapositiva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‹Nº›</a:t>
            </a:fld>
            <a:endParaRPr lang="en-US"/>
          </a:p>
        </p:txBody>
      </p:sp>
      <p:sp>
        <p:nvSpPr>
          <p:cNvPr id="12" name="Rectángulo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477250" y="603504"/>
            <a:ext cx="3144774" cy="1645920"/>
          </a:xfrm>
        </p:spPr>
        <p:txBody>
          <a:bodyPr rtlCol="0" anchor="b">
            <a:noAutofit/>
          </a:bodyPr>
          <a:lstStyle>
            <a:lvl1pPr algn="l">
              <a:lnSpc>
                <a:spcPct val="100000"/>
              </a:lnSpc>
              <a:defRPr sz="2800" b="0">
                <a:solidFill>
                  <a:schemeClr val="tx1"/>
                </a:solidFill>
                <a:latin typeface="+mj-lt"/>
              </a:defRPr>
            </a:lvl1pPr>
          </a:lstStyle>
          <a:p>
            <a:pPr rtl="0"/>
            <a:r>
              <a:rPr lang="es-MX"/>
              <a:t>Haz clic para modificar el estilo de título del patrón</a:t>
            </a:r>
            <a:endParaRPr lang="en-US" dirty="0"/>
          </a:p>
        </p:txBody>
      </p:sp>
      <p:sp>
        <p:nvSpPr>
          <p:cNvPr id="4" name="Marcador de posición de texto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MX"/>
              <a:t>Haga clic para modificar los estilos de texto del patrón</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ángulo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ángu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ángu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Marcador de posición de títu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es-mx" dirty="0"/>
              <a:t>Haga clic para modificar el estilo de título del patrón</a:t>
            </a:r>
            <a:endParaRPr lang="en-US" dirty="0"/>
          </a:p>
        </p:txBody>
      </p:sp>
      <p:sp>
        <p:nvSpPr>
          <p:cNvPr id="3" name="Marcador de posición de tex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es-mx"/>
              <a:t>Haga clic para modificar los estilos de texto del patrón</a:t>
            </a:r>
          </a:p>
          <a:p>
            <a:pPr lvl="1" rtl="0"/>
            <a:r>
              <a:rPr lang="es-mx"/>
              <a:t>Segundo nivel</a:t>
            </a:r>
          </a:p>
          <a:p>
            <a:pPr lvl="2" rtl="0"/>
            <a:r>
              <a:rPr lang="es-mx"/>
              <a:t>Tercer nivel</a:t>
            </a:r>
          </a:p>
          <a:p>
            <a:pPr lvl="3" rtl="0"/>
            <a:r>
              <a:rPr lang="es-mx"/>
              <a:t>Cuarto nivel</a:t>
            </a:r>
          </a:p>
          <a:p>
            <a:pPr lvl="4" rtl="0"/>
            <a:r>
              <a:rPr lang="es-mx"/>
              <a:t>Quinto nivel</a:t>
            </a:r>
            <a:endParaRPr lang="en-US" dirty="0"/>
          </a:p>
        </p:txBody>
      </p:sp>
      <p:sp>
        <p:nvSpPr>
          <p:cNvPr id="4" name="Marcador de fecha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C137CCE1-A80D-47AF-8EBE-0497EB63AEAD}" type="datetime1">
              <a:rPr lang="es-ES" smtClean="0"/>
              <a:t>21/01/2025</a:t>
            </a:fld>
            <a:endParaRPr lang="en-US" dirty="0"/>
          </a:p>
        </p:txBody>
      </p:sp>
      <p:sp>
        <p:nvSpPr>
          <p:cNvPr id="5" name="Marcador de posición de pie de página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Marcador de número de diapositiva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acreativedesign.com/" TargetMode="External"/><Relationship Id="rId2" Type="http://schemas.openxmlformats.org/officeDocument/2006/relationships/hyperlink" Target="https://www.zhooshcreative.com/"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www.dopplepress.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descr="Un primer plano de un logotipo&#10;&#10;Descripción generada automáticament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ángulo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s-MX"/>
          </a:p>
        </p:txBody>
      </p:sp>
      <p:sp>
        <p:nvSpPr>
          <p:cNvPr id="84" name="Rectángulo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s-MX"/>
          </a:p>
        </p:txBody>
      </p:sp>
      <p:sp>
        <p:nvSpPr>
          <p:cNvPr id="2" name="Título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es-MX" sz="1600" i="1" spc="80" dirty="0">
                <a:solidFill>
                  <a:schemeClr val="tx1"/>
                </a:solidFill>
                <a:latin typeface="+mn-lt"/>
              </a:rPr>
              <a:t>Análisis del entorno profesional en la creación de soluciones digitales Web</a:t>
            </a:r>
            <a:endParaRPr lang="es-mx" sz="1600" i="1" spc="80" dirty="0">
              <a:solidFill>
                <a:schemeClr val="tx1"/>
              </a:solidFill>
              <a:latin typeface="+mn-lt"/>
            </a:endParaRPr>
          </a:p>
        </p:txBody>
      </p:sp>
      <p:sp>
        <p:nvSpPr>
          <p:cNvPr id="3" name="Subtítulo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Autofit/>
          </a:bodyPr>
          <a:lstStyle/>
          <a:p>
            <a:pPr rtl="0">
              <a:spcAft>
                <a:spcPts val="600"/>
              </a:spcAft>
            </a:pPr>
            <a:r>
              <a:rPr lang="es-MX" sz="1600" i="1" dirty="0">
                <a:solidFill>
                  <a:schemeClr val="tx1"/>
                </a:solidFill>
              </a:rPr>
              <a:t>Unidad 1. El desarrollo web en la actualidad</a:t>
            </a:r>
            <a:endParaRPr lang="es-mx" sz="1600" i="1"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F4F23D-6E07-1F05-E7CB-EB48C32494C9}"/>
              </a:ext>
            </a:extLst>
          </p:cNvPr>
          <p:cNvSpPr>
            <a:spLocks noGrp="1"/>
          </p:cNvSpPr>
          <p:nvPr>
            <p:ph type="title"/>
          </p:nvPr>
        </p:nvSpPr>
        <p:spPr>
          <a:xfrm>
            <a:off x="1066800" y="642594"/>
            <a:ext cx="10058400" cy="618315"/>
          </a:xfrm>
        </p:spPr>
        <p:txBody>
          <a:bodyPr>
            <a:normAutofit/>
          </a:bodyPr>
          <a:lstStyle/>
          <a:p>
            <a:r>
              <a:rPr lang="es-MX" sz="3200" dirty="0"/>
              <a:t>Referencias</a:t>
            </a:r>
          </a:p>
        </p:txBody>
      </p:sp>
      <p:sp>
        <p:nvSpPr>
          <p:cNvPr id="3" name="Marcador de contenido 2">
            <a:extLst>
              <a:ext uri="{FF2B5EF4-FFF2-40B4-BE49-F238E27FC236}">
                <a16:creationId xmlns:a16="http://schemas.microsoft.com/office/drawing/2014/main" id="{E0C40532-1192-4C2A-DFEF-6139B53BD141}"/>
              </a:ext>
            </a:extLst>
          </p:cNvPr>
          <p:cNvSpPr>
            <a:spLocks noGrp="1"/>
          </p:cNvSpPr>
          <p:nvPr>
            <p:ph idx="1"/>
          </p:nvPr>
        </p:nvSpPr>
        <p:spPr/>
        <p:txBody>
          <a:bodyPr/>
          <a:lstStyle/>
          <a:p>
            <a:pPr marL="0" indent="0">
              <a:buNone/>
            </a:pPr>
            <a:r>
              <a:rPr lang="es-MX" dirty="0"/>
              <a:t>Coppola, M. (08 de 2023). Qué es el diseño web: definición, características e importancia. Obtenido de </a:t>
            </a:r>
            <a:r>
              <a:rPr lang="es-MX" dirty="0" err="1"/>
              <a:t>Hubspot</a:t>
            </a:r>
            <a:r>
              <a:rPr lang="es-MX" dirty="0"/>
              <a:t>: https://blog.hubspot.es/website/diseno-web</a:t>
            </a:r>
          </a:p>
          <a:p>
            <a:pPr marL="0" indent="0">
              <a:buNone/>
            </a:pPr>
            <a:r>
              <a:rPr lang="es-MX" dirty="0" err="1"/>
              <a:t>ForeMedia</a:t>
            </a:r>
            <a:r>
              <a:rPr lang="es-MX" dirty="0"/>
              <a:t>. (2023). </a:t>
            </a:r>
            <a:r>
              <a:rPr lang="es-MX" dirty="0" err="1"/>
              <a:t>ForeMedia</a:t>
            </a:r>
            <a:r>
              <a:rPr lang="es-MX" dirty="0"/>
              <a:t>. Obtenido de </a:t>
            </a:r>
            <a:r>
              <a:rPr lang="es-MX" dirty="0" err="1"/>
              <a:t>ForeMedia</a:t>
            </a:r>
            <a:r>
              <a:rPr lang="es-MX" dirty="0"/>
              <a:t>: https://foremedia.net/desarrollo-de-paginas-web-en-mexico-navegando-el-panorama-digital-en-evolucion/</a:t>
            </a:r>
          </a:p>
          <a:p>
            <a:pPr marL="0" indent="0">
              <a:buNone/>
            </a:pPr>
            <a:r>
              <a:rPr lang="es-MX" dirty="0"/>
              <a:t>Galaz, M. (2025). </a:t>
            </a:r>
            <a:r>
              <a:rPr lang="es-MX" dirty="0" err="1"/>
              <a:t>Aloha</a:t>
            </a:r>
            <a:r>
              <a:rPr lang="es-MX" dirty="0"/>
              <a:t>! Media. Obtenido de </a:t>
            </a:r>
            <a:r>
              <a:rPr lang="es-MX" dirty="0" err="1"/>
              <a:t>Aloha</a:t>
            </a:r>
            <a:r>
              <a:rPr lang="es-MX" dirty="0"/>
              <a:t>!: https://www.alohacreativos.com/blog/mejores-agencias-de-marketing-digital-en-mexico</a:t>
            </a:r>
          </a:p>
          <a:p>
            <a:pPr marL="0" indent="0">
              <a:buNone/>
            </a:pPr>
            <a:r>
              <a:rPr lang="es-MX" dirty="0"/>
              <a:t>S.A.S, B. A. (11 de 2023). Diferencias entre un sitio web y un portal web. Obtenido de </a:t>
            </a:r>
            <a:r>
              <a:rPr lang="es-MX" dirty="0" err="1"/>
              <a:t>Linkedin</a:t>
            </a:r>
            <a:r>
              <a:rPr lang="es-MX" dirty="0"/>
              <a:t>: https://www.linkedin.com/pulse/diferencias-entre-un-sitio-web-y-portal-bits-americas-s-a-s-rtade/</a:t>
            </a:r>
          </a:p>
          <a:p>
            <a:pPr marL="0" indent="0">
              <a:buNone/>
            </a:pPr>
            <a:r>
              <a:rPr lang="es-MX" dirty="0"/>
              <a:t>Seguro, N. (11 de 2023). ¿Qué es el desarrollo Web y por qué es importante? Obtenido de </a:t>
            </a:r>
            <a:r>
              <a:rPr lang="es-MX" dirty="0" err="1"/>
              <a:t>Coder</a:t>
            </a:r>
            <a:r>
              <a:rPr lang="es-MX" dirty="0"/>
              <a:t> House: https://www.coderhouse.com/co/blog/que-es-el-desarrollo-web</a:t>
            </a:r>
          </a:p>
          <a:p>
            <a:pPr marL="0" indent="0">
              <a:buNone/>
            </a:pPr>
            <a:r>
              <a:rPr lang="es-MX" dirty="0" err="1"/>
              <a:t>Stack</a:t>
            </a:r>
            <a:r>
              <a:rPr lang="es-MX" dirty="0"/>
              <a:t>, F. (12 de 2024). Tendencias desarrollo web. Obtenido de </a:t>
            </a:r>
            <a:r>
              <a:rPr lang="es-MX" dirty="0" err="1"/>
              <a:t>The</a:t>
            </a:r>
            <a:r>
              <a:rPr lang="es-MX" dirty="0"/>
              <a:t> Bridge : https://thebridge.tech/blog/tendecias-desarrollo-web</a:t>
            </a:r>
          </a:p>
          <a:p>
            <a:pPr marL="0" indent="0">
              <a:buNone/>
            </a:pPr>
            <a:endParaRPr lang="es-MX" dirty="0"/>
          </a:p>
          <a:p>
            <a:pPr marL="0" indent="0">
              <a:buNone/>
            </a:pPr>
            <a:endParaRPr lang="es-MX" dirty="0"/>
          </a:p>
        </p:txBody>
      </p:sp>
      <p:sp>
        <p:nvSpPr>
          <p:cNvPr id="4" name="Marcador de fecha 3">
            <a:extLst>
              <a:ext uri="{FF2B5EF4-FFF2-40B4-BE49-F238E27FC236}">
                <a16:creationId xmlns:a16="http://schemas.microsoft.com/office/drawing/2014/main" id="{888BE0C8-B81E-502B-99B3-2ABF32997783}"/>
              </a:ext>
            </a:extLst>
          </p:cNvPr>
          <p:cNvSpPr>
            <a:spLocks noGrp="1"/>
          </p:cNvSpPr>
          <p:nvPr>
            <p:ph type="dt" sz="half" idx="10"/>
          </p:nvPr>
        </p:nvSpPr>
        <p:spPr/>
        <p:txBody>
          <a:bodyPr/>
          <a:lstStyle/>
          <a:p>
            <a:pPr rtl="0"/>
            <a:fld id="{508CD711-02CE-411D-9BB7-9CC6D0080C33}" type="datetime1">
              <a:rPr lang="es-ES" smtClean="0"/>
              <a:t>21/01/2025</a:t>
            </a:fld>
            <a:endParaRPr lang="en-US"/>
          </a:p>
        </p:txBody>
      </p:sp>
    </p:spTree>
    <p:extLst>
      <p:ext uri="{BB962C8B-B14F-4D97-AF65-F5344CB8AC3E}">
        <p14:creationId xmlns:p14="http://schemas.microsoft.com/office/powerpoint/2010/main" val="96518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Más de 10 000 imágenes gratis de Desarrollo Web y Web - Pixabay">
            <a:extLst>
              <a:ext uri="{FF2B5EF4-FFF2-40B4-BE49-F238E27FC236}">
                <a16:creationId xmlns:a16="http://schemas.microsoft.com/office/drawing/2014/main" id="{9BC7BBF0-47D9-687C-3C0D-D8CAA7414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4821" y="3898232"/>
            <a:ext cx="2496105" cy="248050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es-MX" sz="3200" dirty="0"/>
              <a:t>¿E</a:t>
            </a:r>
            <a:r>
              <a:rPr lang="es-mx" sz="3200" dirty="0"/>
              <a:t>n </a:t>
            </a:r>
            <a:r>
              <a:rPr lang="es-MX" sz="3200" dirty="0"/>
              <a:t>qué</a:t>
            </a:r>
            <a:r>
              <a:rPr lang="es-mx" sz="3200" dirty="0"/>
              <a:t> consiste el desarrollo web?</a:t>
            </a:r>
          </a:p>
        </p:txBody>
      </p:sp>
      <p:sp>
        <p:nvSpPr>
          <p:cNvPr id="4" name="Marcador de contenido 3">
            <a:extLst>
              <a:ext uri="{FF2B5EF4-FFF2-40B4-BE49-F238E27FC236}">
                <a16:creationId xmlns:a16="http://schemas.microsoft.com/office/drawing/2014/main" id="{4AD5E1D9-CB72-1CA5-7DDE-EB2F9F97FA4D}"/>
              </a:ext>
            </a:extLst>
          </p:cNvPr>
          <p:cNvSpPr>
            <a:spLocks noGrp="1"/>
          </p:cNvSpPr>
          <p:nvPr>
            <p:ph idx="1"/>
          </p:nvPr>
        </p:nvSpPr>
        <p:spPr>
          <a:xfrm>
            <a:off x="1066800" y="2103120"/>
            <a:ext cx="8118021" cy="3849624"/>
          </a:xfrm>
        </p:spPr>
        <p:txBody>
          <a:bodyPr/>
          <a:lstStyle/>
          <a:p>
            <a:pPr marL="0" indent="0" algn="just">
              <a:buNone/>
            </a:pPr>
            <a:r>
              <a:rPr lang="es-MX" b="0" i="0" dirty="0">
                <a:solidFill>
                  <a:srgbClr val="213343"/>
                </a:solidFill>
                <a:effectLst/>
                <a:latin typeface="Lexend Deca"/>
              </a:rPr>
              <a:t>Se conoce como desarrollo web al proceso de crear y mantener un sitio web que sea funcional en internet, a través de diferentes lenguajes de programación, según el modelo y la parte de la página que corresponda. Cada sitio tiene una URL única que lo distingue de los demás en la red informática mundial.</a:t>
            </a:r>
          </a:p>
          <a:p>
            <a:pPr marL="0" indent="0" algn="just">
              <a:buNone/>
            </a:pPr>
            <a:r>
              <a:rPr lang="es-MX" b="0" i="0" dirty="0">
                <a:solidFill>
                  <a:srgbClr val="213343"/>
                </a:solidFill>
                <a:effectLst/>
                <a:latin typeface="Lexend Deca"/>
              </a:rPr>
              <a:t>Un sitio web puede clasificarse de diferentes formas. Para cuestiones de desarrollo web principalmente se divide en dos partes. </a:t>
            </a:r>
          </a:p>
          <a:p>
            <a:pPr marL="0" indent="0" algn="just">
              <a:buNone/>
            </a:pPr>
            <a:endParaRPr lang="es-MX" b="0" i="0" dirty="0">
              <a:solidFill>
                <a:srgbClr val="213343"/>
              </a:solidFill>
              <a:effectLst/>
              <a:latin typeface="Lexend Deca"/>
            </a:endParaRPr>
          </a:p>
          <a:p>
            <a:pPr algn="just">
              <a:buFont typeface="Arial" panose="020B0604020202020204" pitchFamily="34" charset="0"/>
              <a:buChar char="•"/>
            </a:pPr>
            <a:r>
              <a:rPr lang="es-MX" b="1" i="0" dirty="0" err="1">
                <a:solidFill>
                  <a:srgbClr val="213343"/>
                </a:solidFill>
                <a:effectLst/>
                <a:latin typeface="Lexend Deca"/>
              </a:rPr>
              <a:t>Frontend</a:t>
            </a:r>
            <a:r>
              <a:rPr lang="es-MX" b="0" i="0" dirty="0">
                <a:solidFill>
                  <a:srgbClr val="213343"/>
                </a:solidFill>
                <a:effectLst/>
                <a:latin typeface="Lexend Deca"/>
              </a:rPr>
              <a:t>. Es la parte que interactúa con el usuario, tanto en imagen como en función. Por ello está íntimamente relacionada con la experiencia del usuario (UX) y la interfaz de usuario (IU). </a:t>
            </a:r>
          </a:p>
          <a:p>
            <a:pPr algn="just">
              <a:buFont typeface="Arial" panose="020B0604020202020204" pitchFamily="34" charset="0"/>
              <a:buChar char="•"/>
            </a:pPr>
            <a:r>
              <a:rPr lang="es-MX" b="1" i="0" dirty="0" err="1">
                <a:solidFill>
                  <a:srgbClr val="213343"/>
                </a:solidFill>
                <a:effectLst/>
                <a:latin typeface="Lexend Deca"/>
              </a:rPr>
              <a:t>Backend</a:t>
            </a:r>
            <a:r>
              <a:rPr lang="es-MX" b="0" i="0" dirty="0">
                <a:solidFill>
                  <a:srgbClr val="213343"/>
                </a:solidFill>
                <a:effectLst/>
                <a:latin typeface="Lexend Deca"/>
              </a:rPr>
              <a:t>. Se refiere a la parte que está en contacto directo con el servidor; es donde se aplica el código de programación para crear la estructura. Permanece en un segundo plano a cargo de la accesibilidad, actualización, bases de datos y cambios del sitio.</a:t>
            </a:r>
          </a:p>
          <a:p>
            <a:endParaRPr lang="es-MX"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0384F9-DB19-3CF1-DE5A-090C1720DF30}"/>
              </a:ext>
            </a:extLst>
          </p:cNvPr>
          <p:cNvSpPr>
            <a:spLocks noGrp="1"/>
          </p:cNvSpPr>
          <p:nvPr>
            <p:ph type="title"/>
          </p:nvPr>
        </p:nvSpPr>
        <p:spPr>
          <a:xfrm>
            <a:off x="1066800" y="642594"/>
            <a:ext cx="10058400" cy="794320"/>
          </a:xfrm>
        </p:spPr>
        <p:txBody>
          <a:bodyPr>
            <a:normAutofit/>
          </a:bodyPr>
          <a:lstStyle/>
          <a:p>
            <a:r>
              <a:rPr lang="es-MX" sz="3200" dirty="0"/>
              <a:t>Características del diseño web</a:t>
            </a:r>
          </a:p>
        </p:txBody>
      </p:sp>
      <p:sp>
        <p:nvSpPr>
          <p:cNvPr id="3" name="Marcador de contenido 2">
            <a:extLst>
              <a:ext uri="{FF2B5EF4-FFF2-40B4-BE49-F238E27FC236}">
                <a16:creationId xmlns:a16="http://schemas.microsoft.com/office/drawing/2014/main" id="{BAF2A65E-64EA-6B29-ACD7-34C37B65C853}"/>
              </a:ext>
            </a:extLst>
          </p:cNvPr>
          <p:cNvSpPr>
            <a:spLocks noGrp="1"/>
          </p:cNvSpPr>
          <p:nvPr>
            <p:ph idx="1"/>
          </p:nvPr>
        </p:nvSpPr>
        <p:spPr>
          <a:xfrm>
            <a:off x="1066800" y="1743890"/>
            <a:ext cx="8362950" cy="4471515"/>
          </a:xfrm>
        </p:spPr>
        <p:txBody>
          <a:bodyPr>
            <a:normAutofit/>
          </a:bodyPr>
          <a:lstStyle/>
          <a:p>
            <a:pPr marL="0" indent="0" algn="just">
              <a:buNone/>
            </a:pPr>
            <a:r>
              <a:rPr lang="es-MX" dirty="0">
                <a:latin typeface="Lexend Deca"/>
              </a:rPr>
              <a:t>Un buen diseño web debe contar con varias características para que sea vistoso y funcional; la conjugación de estas características garantizará el éxito del proyecto. Es fundamental conocer los estándares de diseño web para crear proyectos espectaculares. </a:t>
            </a:r>
          </a:p>
          <a:p>
            <a:pPr marL="0" indent="0" algn="just">
              <a:buNone/>
            </a:pPr>
            <a:r>
              <a:rPr lang="es-MX" dirty="0">
                <a:latin typeface="Lexend Deca"/>
              </a:rPr>
              <a:t>Algunas características fundamentales que debes tener en cuenta para tu diseño web:</a:t>
            </a:r>
          </a:p>
          <a:p>
            <a:pPr marL="0" indent="0" algn="just">
              <a:buNone/>
            </a:pPr>
            <a:r>
              <a:rPr lang="es-MX" b="1" dirty="0">
                <a:latin typeface="Lexend Deca"/>
              </a:rPr>
              <a:t>Es visual: </a:t>
            </a:r>
            <a:r>
              <a:rPr lang="es-MX" dirty="0">
                <a:latin typeface="Lexend Deca"/>
              </a:rPr>
              <a:t>el diseño web es ante todo visual para que sea atractivo, por lo que se vale de elementos gráficos y textuales, imágenes, videos, colores y todos los aspectos que en armonía van a crear un espacio agradable en el que los visitantes querrán navegar</a:t>
            </a:r>
          </a:p>
          <a:p>
            <a:pPr marL="0" indent="0" algn="just">
              <a:buNone/>
            </a:pPr>
            <a:r>
              <a:rPr lang="es-MX" b="1" dirty="0">
                <a:latin typeface="Lexend Deca"/>
              </a:rPr>
              <a:t>Es responsivo</a:t>
            </a:r>
            <a:r>
              <a:rPr lang="es-MX" dirty="0">
                <a:latin typeface="Lexend Deca"/>
              </a:rPr>
              <a:t>: el diseño web debe crear proyectos que se adapten perfectamente a cualquier dispositivo en el que navegue un usuario. De hecho, hoy es más importante que se le dé prioridad al diseño móvil, porque más del 64 % de las búsquedas en Internet se hacen por medio de un teléfono móvil. Con la implementación de este tipo de diseño brindarás una mejor experiencia de usuario, ya que ofrece comodidad en cualquier resolución y dispositivo</a:t>
            </a:r>
          </a:p>
          <a:p>
            <a:pPr marL="0" indent="0" algn="just">
              <a:buNone/>
            </a:pPr>
            <a:r>
              <a:rPr lang="es-MX" b="1" dirty="0">
                <a:latin typeface="Lexend Deca"/>
              </a:rPr>
              <a:t>Es altamente funcional: </a:t>
            </a:r>
            <a:r>
              <a:rPr lang="es-MX" dirty="0">
                <a:latin typeface="Lexend Deca"/>
              </a:rPr>
              <a:t>la usabilidad que hoy es tan buscada es una característica que no puedes olvidar para el diseño web. De nada sirve ser atractivo si no es efectivo. La usabilidad permite la funcionalidad de todos los elementos que integran un sitio web, lo cual permite que los usuarios naveguen fluidamente</a:t>
            </a:r>
          </a:p>
        </p:txBody>
      </p:sp>
      <p:sp>
        <p:nvSpPr>
          <p:cNvPr id="4" name="Marcador de fecha 3">
            <a:extLst>
              <a:ext uri="{FF2B5EF4-FFF2-40B4-BE49-F238E27FC236}">
                <a16:creationId xmlns:a16="http://schemas.microsoft.com/office/drawing/2014/main" id="{E13772A7-A2C6-652D-1A43-D9C08CE3B791}"/>
              </a:ext>
            </a:extLst>
          </p:cNvPr>
          <p:cNvSpPr>
            <a:spLocks noGrp="1"/>
          </p:cNvSpPr>
          <p:nvPr>
            <p:ph type="dt" sz="half" idx="10"/>
          </p:nvPr>
        </p:nvSpPr>
        <p:spPr/>
        <p:txBody>
          <a:bodyPr/>
          <a:lstStyle/>
          <a:p>
            <a:pPr rtl="0"/>
            <a:fld id="{508CD711-02CE-411D-9BB7-9CC6D0080C33}" type="datetime1">
              <a:rPr lang="es-ES" smtClean="0"/>
              <a:t>21/01/2025</a:t>
            </a:fld>
            <a:endParaRPr lang="en-US"/>
          </a:p>
        </p:txBody>
      </p:sp>
      <p:pic>
        <p:nvPicPr>
          <p:cNvPr id="2050" name="Picture 2" descr="Desarrollo Web, Diseño Web">
            <a:extLst>
              <a:ext uri="{FF2B5EF4-FFF2-40B4-BE49-F238E27FC236}">
                <a16:creationId xmlns:a16="http://schemas.microsoft.com/office/drawing/2014/main" id="{3D1E46AF-C017-CED7-299F-4022F5D39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245380" y="4343400"/>
            <a:ext cx="2798303"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84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84509-03AC-9969-36A6-F57DD127E45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C97BD90-DAEB-26D2-56C0-ED570E6DA7CA}"/>
              </a:ext>
            </a:extLst>
          </p:cNvPr>
          <p:cNvSpPr>
            <a:spLocks noGrp="1"/>
          </p:cNvSpPr>
          <p:nvPr>
            <p:ph type="title"/>
          </p:nvPr>
        </p:nvSpPr>
        <p:spPr>
          <a:xfrm>
            <a:off x="1066800" y="642594"/>
            <a:ext cx="10058400" cy="794320"/>
          </a:xfrm>
        </p:spPr>
        <p:txBody>
          <a:bodyPr>
            <a:normAutofit/>
          </a:bodyPr>
          <a:lstStyle/>
          <a:p>
            <a:r>
              <a:rPr lang="es-MX" sz="3200" dirty="0"/>
              <a:t>Las diferencias entre página, sitio y portal web</a:t>
            </a:r>
          </a:p>
        </p:txBody>
      </p:sp>
      <p:sp>
        <p:nvSpPr>
          <p:cNvPr id="3" name="Marcador de contenido 2">
            <a:extLst>
              <a:ext uri="{FF2B5EF4-FFF2-40B4-BE49-F238E27FC236}">
                <a16:creationId xmlns:a16="http://schemas.microsoft.com/office/drawing/2014/main" id="{F5D861F0-644B-9C88-E657-72DFAA58F11B}"/>
              </a:ext>
            </a:extLst>
          </p:cNvPr>
          <p:cNvSpPr>
            <a:spLocks noGrp="1"/>
          </p:cNvSpPr>
          <p:nvPr>
            <p:ph idx="1"/>
          </p:nvPr>
        </p:nvSpPr>
        <p:spPr>
          <a:xfrm>
            <a:off x="609600" y="2849745"/>
            <a:ext cx="5347607" cy="3069362"/>
          </a:xfrm>
        </p:spPr>
        <p:txBody>
          <a:bodyPr>
            <a:normAutofit fontScale="92500"/>
          </a:bodyPr>
          <a:lstStyle/>
          <a:p>
            <a:pPr marL="0" indent="0">
              <a:buNone/>
            </a:pPr>
            <a:r>
              <a:rPr lang="es-MX" b="1" dirty="0">
                <a:latin typeface="Lexend Deca"/>
              </a:rPr>
              <a:t>Sitio web</a:t>
            </a:r>
            <a:r>
              <a:rPr lang="es-MX" dirty="0">
                <a:latin typeface="Lexend Deca"/>
              </a:rPr>
              <a:t>: </a:t>
            </a:r>
          </a:p>
          <a:p>
            <a:pPr algn="l" fontAlgn="auto">
              <a:buFont typeface="Arial" panose="020B0604020202020204" pitchFamily="34" charset="0"/>
              <a:buChar char="•"/>
            </a:pPr>
            <a:r>
              <a:rPr lang="es-MX" b="1" i="0" dirty="0">
                <a:effectLst/>
                <a:latin typeface="var(--artdeco-reset-typography-font-family-sans)"/>
              </a:rPr>
              <a:t>Finalidad General: </a:t>
            </a:r>
            <a:r>
              <a:rPr lang="es-MX" b="0" i="0" dirty="0">
                <a:effectLst/>
                <a:latin typeface="var(--artdeco-reset-typography-font-family-sans)"/>
              </a:rPr>
              <a:t>Un sitio web es un conjunto de páginas en línea que tienen una finalidad general, como proporcionar información sobre una empresa, un producto, un servicio o un tema específico.</a:t>
            </a:r>
          </a:p>
          <a:p>
            <a:pPr algn="l" fontAlgn="auto">
              <a:buFont typeface="Arial" panose="020B0604020202020204" pitchFamily="34" charset="0"/>
              <a:buChar char="•"/>
            </a:pPr>
            <a:r>
              <a:rPr lang="es-MX" b="1" i="0" dirty="0">
                <a:effectLst/>
                <a:latin typeface="var(--artdeco-reset-typography-font-family-sans)"/>
              </a:rPr>
              <a:t>Contenido Estático o Dinámico: </a:t>
            </a:r>
            <a:r>
              <a:rPr lang="es-MX" b="0" i="0" dirty="0">
                <a:effectLst/>
                <a:latin typeface="var(--artdeco-reset-typography-font-family-sans)"/>
              </a:rPr>
              <a:t>Puede ser estático, con información que rara vez cambia, o dinámico, con contenido actualizado regularmente. Los blogs y sitios de noticias son ejemplos de sitios web dinámicos.</a:t>
            </a:r>
          </a:p>
          <a:p>
            <a:pPr algn="l" fontAlgn="auto">
              <a:buFont typeface="Arial" panose="020B0604020202020204" pitchFamily="34" charset="0"/>
              <a:buChar char="•"/>
            </a:pPr>
            <a:r>
              <a:rPr lang="es-MX" b="1" i="0" dirty="0">
                <a:effectLst/>
                <a:latin typeface="var(--artdeco-reset-typography-font-family-sans)"/>
              </a:rPr>
              <a:t>Enfocado en Información: </a:t>
            </a:r>
            <a:r>
              <a:rPr lang="es-MX" b="0" i="0" dirty="0">
                <a:effectLst/>
                <a:latin typeface="var(--artdeco-reset-typography-font-family-sans)"/>
              </a:rPr>
              <a:t>Su función principal es proporcionar información y puede incluir secciones como "Acerca de Nosotros", "Servicios", "Contacto", entre otras.</a:t>
            </a:r>
          </a:p>
          <a:p>
            <a:pPr marL="0" indent="0">
              <a:buNone/>
            </a:pPr>
            <a:endParaRPr lang="es-MX" dirty="0">
              <a:latin typeface="Lexend Deca"/>
            </a:endParaRPr>
          </a:p>
        </p:txBody>
      </p:sp>
      <p:sp>
        <p:nvSpPr>
          <p:cNvPr id="4" name="Marcador de fecha 3">
            <a:extLst>
              <a:ext uri="{FF2B5EF4-FFF2-40B4-BE49-F238E27FC236}">
                <a16:creationId xmlns:a16="http://schemas.microsoft.com/office/drawing/2014/main" id="{48C986B1-EAD9-E426-5EB5-9C0887B1F31C}"/>
              </a:ext>
            </a:extLst>
          </p:cNvPr>
          <p:cNvSpPr>
            <a:spLocks noGrp="1"/>
          </p:cNvSpPr>
          <p:nvPr>
            <p:ph type="dt" sz="half" idx="10"/>
          </p:nvPr>
        </p:nvSpPr>
        <p:spPr/>
        <p:txBody>
          <a:bodyPr/>
          <a:lstStyle/>
          <a:p>
            <a:pPr rtl="0"/>
            <a:fld id="{508CD711-02CE-411D-9BB7-9CC6D0080C33}" type="datetime1">
              <a:rPr lang="es-ES" smtClean="0"/>
              <a:t>21/01/2025</a:t>
            </a:fld>
            <a:endParaRPr lang="en-US"/>
          </a:p>
        </p:txBody>
      </p:sp>
      <p:sp>
        <p:nvSpPr>
          <p:cNvPr id="6" name="CuadroTexto 5">
            <a:extLst>
              <a:ext uri="{FF2B5EF4-FFF2-40B4-BE49-F238E27FC236}">
                <a16:creationId xmlns:a16="http://schemas.microsoft.com/office/drawing/2014/main" id="{8A28ABBF-7526-29CA-CDF3-6483B5654627}"/>
              </a:ext>
            </a:extLst>
          </p:cNvPr>
          <p:cNvSpPr txBox="1"/>
          <p:nvPr/>
        </p:nvSpPr>
        <p:spPr>
          <a:xfrm>
            <a:off x="3422197" y="1758327"/>
            <a:ext cx="5347606" cy="954107"/>
          </a:xfrm>
          <a:prstGeom prst="rect">
            <a:avLst/>
          </a:prstGeom>
          <a:noFill/>
        </p:spPr>
        <p:txBody>
          <a:bodyPr wrap="square" rtlCol="0">
            <a:spAutoFit/>
          </a:bodyPr>
          <a:lstStyle/>
          <a:p>
            <a:pPr marL="0" indent="0" algn="just">
              <a:buNone/>
            </a:pPr>
            <a:r>
              <a:rPr lang="es-MX" sz="1400" b="1" dirty="0">
                <a:latin typeface="Lexend Deca"/>
              </a:rPr>
              <a:t>Página web: </a:t>
            </a:r>
            <a:r>
              <a:rPr lang="es-MX" sz="1400" dirty="0">
                <a:latin typeface="Lexend Deca"/>
              </a:rPr>
              <a:t>Entendamos por página web como aquel recurso electrónico, disponible en la web, con acceso público o restringido, que aglutina información multimedia, aborda un tema en específico y tiene una URL única.</a:t>
            </a:r>
          </a:p>
        </p:txBody>
      </p:sp>
      <p:sp>
        <p:nvSpPr>
          <p:cNvPr id="7" name="Marcador de contenido 2">
            <a:extLst>
              <a:ext uri="{FF2B5EF4-FFF2-40B4-BE49-F238E27FC236}">
                <a16:creationId xmlns:a16="http://schemas.microsoft.com/office/drawing/2014/main" id="{1B5DB693-C456-9DA9-A6C2-ABDFD9AA2FB1}"/>
              </a:ext>
            </a:extLst>
          </p:cNvPr>
          <p:cNvSpPr txBox="1">
            <a:spLocks/>
          </p:cNvSpPr>
          <p:nvPr/>
        </p:nvSpPr>
        <p:spPr>
          <a:xfrm>
            <a:off x="6234793" y="2849744"/>
            <a:ext cx="5347607" cy="3257141"/>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s-MX" b="1" dirty="0">
                <a:latin typeface="Lexend Deca"/>
              </a:rPr>
              <a:t>Portal web</a:t>
            </a:r>
            <a:r>
              <a:rPr lang="es-MX" dirty="0">
                <a:latin typeface="Lexend Deca"/>
              </a:rPr>
              <a:t>: </a:t>
            </a:r>
          </a:p>
          <a:p>
            <a:pPr algn="l" fontAlgn="auto">
              <a:buFont typeface="Arial" panose="020B0604020202020204" pitchFamily="34" charset="0"/>
              <a:buChar char="•"/>
            </a:pPr>
            <a:r>
              <a:rPr lang="es-MX" b="1" i="0" dirty="0">
                <a:effectLst/>
                <a:latin typeface="var(--artdeco-reset-typography-font-family-sans)"/>
              </a:rPr>
              <a:t>Funcionalidad Avanzada: </a:t>
            </a:r>
            <a:r>
              <a:rPr lang="es-MX" b="0" i="0" dirty="0">
                <a:effectLst/>
                <a:latin typeface="var(--artdeco-reset-typography-font-family-sans)"/>
              </a:rPr>
              <a:t>Un portal web es más avanzado en términos de funcionalidad. Combina información de diversas fuentes y proporciona servicios y recursos adicionales.</a:t>
            </a:r>
          </a:p>
          <a:p>
            <a:pPr algn="l" fontAlgn="auto">
              <a:buFont typeface="Arial" panose="020B0604020202020204" pitchFamily="34" charset="0"/>
              <a:buChar char="•"/>
            </a:pPr>
            <a:r>
              <a:rPr lang="es-MX" b="1" i="0" dirty="0">
                <a:effectLst/>
                <a:latin typeface="var(--artdeco-reset-typography-font-family-sans)"/>
              </a:rPr>
              <a:t>Personalización:</a:t>
            </a:r>
            <a:r>
              <a:rPr lang="es-MX" b="0" i="0" dirty="0">
                <a:effectLst/>
                <a:latin typeface="var(--artdeco-reset-typography-font-family-sans)"/>
              </a:rPr>
              <a:t> Los portales web suelen ofrecer la posibilidad de personalizar la experiencia del usuario. Los usuarios pueden tener cuentas y acceder a información específica para ellos.</a:t>
            </a:r>
          </a:p>
          <a:p>
            <a:pPr algn="l" fontAlgn="auto">
              <a:buFont typeface="Arial" panose="020B0604020202020204" pitchFamily="34" charset="0"/>
              <a:buChar char="•"/>
            </a:pPr>
            <a:r>
              <a:rPr lang="es-MX" b="1" i="0" dirty="0">
                <a:effectLst/>
                <a:latin typeface="var(--artdeco-reset-typography-font-family-sans)"/>
              </a:rPr>
              <a:t>Acceso a Servicios: </a:t>
            </a:r>
            <a:r>
              <a:rPr lang="es-MX" b="0" i="0" dirty="0">
                <a:effectLst/>
                <a:latin typeface="var(--artdeco-reset-typography-font-family-sans)"/>
              </a:rPr>
              <a:t>Puede ofrecer acceso a servicios como correo electrónico, foros, herramientas de colaboración, bases de datos, entre otros. Un portal puede ser un punto central para múltiples actividades en línea.</a:t>
            </a:r>
          </a:p>
          <a:p>
            <a:pPr algn="l" fontAlgn="auto">
              <a:buFont typeface="Arial" panose="020B0604020202020204" pitchFamily="34" charset="0"/>
              <a:buChar char="•"/>
            </a:pPr>
            <a:r>
              <a:rPr lang="es-MX" b="1" i="0" dirty="0">
                <a:effectLst/>
                <a:latin typeface="var(--artdeco-reset-typography-font-family-sans)"/>
              </a:rPr>
              <a:t>Incorporación de Usuarios: </a:t>
            </a:r>
            <a:r>
              <a:rPr lang="es-MX" b="0" i="0" dirty="0">
                <a:effectLst/>
                <a:latin typeface="var(--artdeco-reset-typography-font-family-sans)"/>
              </a:rPr>
              <a:t>Los portales a menudo permiten la incorporación de usuarios y la interacción entre ellos, creando comunidades en línea.</a:t>
            </a:r>
          </a:p>
        </p:txBody>
      </p:sp>
      <p:pic>
        <p:nvPicPr>
          <p:cNvPr id="3074" name="Picture 2" descr="Desarrollo De Aplicaciones Móviles Android">
            <a:extLst>
              <a:ext uri="{FF2B5EF4-FFF2-40B4-BE49-F238E27FC236}">
                <a16:creationId xmlns:a16="http://schemas.microsoft.com/office/drawing/2014/main" id="{D0460A91-7B87-B059-28D2-45781014E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5206" y="-350613"/>
            <a:ext cx="3446794" cy="5171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19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8A992-35C0-D069-182C-AA25956F387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DCCBBFC-ED33-9181-3C4F-96C1C45E88CB}"/>
              </a:ext>
            </a:extLst>
          </p:cNvPr>
          <p:cNvSpPr>
            <a:spLocks noGrp="1"/>
          </p:cNvSpPr>
          <p:nvPr>
            <p:ph type="title"/>
          </p:nvPr>
        </p:nvSpPr>
        <p:spPr>
          <a:xfrm>
            <a:off x="1066800" y="642594"/>
            <a:ext cx="10058400" cy="794320"/>
          </a:xfrm>
        </p:spPr>
        <p:txBody>
          <a:bodyPr>
            <a:normAutofit/>
          </a:bodyPr>
          <a:lstStyle/>
          <a:p>
            <a:r>
              <a:rPr lang="es-MX" sz="3200" dirty="0"/>
              <a:t>Tendencias web</a:t>
            </a:r>
          </a:p>
        </p:txBody>
      </p:sp>
      <p:sp>
        <p:nvSpPr>
          <p:cNvPr id="3" name="Marcador de contenido 2">
            <a:extLst>
              <a:ext uri="{FF2B5EF4-FFF2-40B4-BE49-F238E27FC236}">
                <a16:creationId xmlns:a16="http://schemas.microsoft.com/office/drawing/2014/main" id="{66D49627-F463-3CC9-F10B-F3991CDDE133}"/>
              </a:ext>
            </a:extLst>
          </p:cNvPr>
          <p:cNvSpPr>
            <a:spLocks noGrp="1"/>
          </p:cNvSpPr>
          <p:nvPr>
            <p:ph idx="1"/>
          </p:nvPr>
        </p:nvSpPr>
        <p:spPr>
          <a:xfrm>
            <a:off x="1066800" y="1743890"/>
            <a:ext cx="8362950" cy="4471515"/>
          </a:xfrm>
        </p:spPr>
        <p:txBody>
          <a:bodyPr>
            <a:normAutofit/>
          </a:bodyPr>
          <a:lstStyle/>
          <a:p>
            <a:pPr marL="0" indent="0" algn="just">
              <a:buNone/>
            </a:pPr>
            <a:r>
              <a:rPr lang="es-MX" dirty="0">
                <a:latin typeface="Lexend Deca"/>
              </a:rPr>
              <a:t>El desarrollo web evoluciona a una velocidad impresionante, impulsado por nuevas tecnologías y cambios en las necesidades de los usuarios. </a:t>
            </a:r>
          </a:p>
          <a:p>
            <a:pPr marL="0" indent="0" algn="just">
              <a:buNone/>
            </a:pPr>
            <a:r>
              <a:rPr lang="es-MX" dirty="0">
                <a:latin typeface="Lexend Deca"/>
              </a:rPr>
              <a:t>En 2025, las tendencias desarrollo web estarán más enfocadas que nunca en la experiencia del usuario, la sostenibilidad y la adaptación a un mundo cada vez más conectado. A continuación, analizamos las principales tendencias desarrollo web 2025 que marcarán la diferencia en el sector.</a:t>
            </a:r>
          </a:p>
          <a:p>
            <a:pPr marL="0" indent="0" algn="just">
              <a:buNone/>
            </a:pPr>
            <a:endParaRPr lang="es-MX" dirty="0">
              <a:latin typeface="Lexend Deca"/>
            </a:endParaRPr>
          </a:p>
          <a:p>
            <a:pPr marL="342900" indent="-342900" algn="just">
              <a:buAutoNum type="arabicPeriod"/>
            </a:pPr>
            <a:r>
              <a:rPr lang="es-MX" dirty="0">
                <a:latin typeface="Lexend Deca"/>
              </a:rPr>
              <a:t>Desarrollo impulsado por IA y aprendizaje automático</a:t>
            </a:r>
          </a:p>
          <a:p>
            <a:pPr marL="342900" indent="-342900" algn="just">
              <a:buAutoNum type="arabicPeriod"/>
            </a:pPr>
            <a:r>
              <a:rPr lang="es-MX" dirty="0" err="1">
                <a:latin typeface="Lexend Deca"/>
              </a:rPr>
              <a:t>WebAssembly</a:t>
            </a:r>
            <a:r>
              <a:rPr lang="es-MX" dirty="0">
                <a:latin typeface="Lexend Deca"/>
              </a:rPr>
              <a:t> y aplicaciones web de alto rendimiento</a:t>
            </a:r>
          </a:p>
          <a:p>
            <a:pPr marL="342900" indent="-342900" algn="just">
              <a:buAutoNum type="arabicPeriod"/>
            </a:pPr>
            <a:r>
              <a:rPr lang="es-MX" dirty="0">
                <a:latin typeface="Lexend Deca"/>
              </a:rPr>
              <a:t>PWA 2.0: La evolución de las aplicaciones web progresivas</a:t>
            </a:r>
          </a:p>
          <a:p>
            <a:pPr marL="342900" indent="-342900" algn="just">
              <a:buAutoNum type="arabicPeriod"/>
            </a:pPr>
            <a:r>
              <a:rPr lang="es-MX" dirty="0">
                <a:latin typeface="Lexend Deca"/>
              </a:rPr>
              <a:t>Diseño web inclusivo y accesible</a:t>
            </a:r>
          </a:p>
          <a:p>
            <a:pPr marL="342900" indent="-342900" algn="just">
              <a:buAutoNum type="arabicPeriod"/>
            </a:pPr>
            <a:r>
              <a:rPr lang="es-MX" dirty="0">
                <a:latin typeface="Lexend Deca"/>
              </a:rPr>
              <a:t>Sostenibilidad digital</a:t>
            </a:r>
          </a:p>
        </p:txBody>
      </p:sp>
      <p:sp>
        <p:nvSpPr>
          <p:cNvPr id="4" name="Marcador de fecha 3">
            <a:extLst>
              <a:ext uri="{FF2B5EF4-FFF2-40B4-BE49-F238E27FC236}">
                <a16:creationId xmlns:a16="http://schemas.microsoft.com/office/drawing/2014/main" id="{45DFB19F-7C8D-C5F0-48D2-13DAC08A5CB1}"/>
              </a:ext>
            </a:extLst>
          </p:cNvPr>
          <p:cNvSpPr>
            <a:spLocks noGrp="1"/>
          </p:cNvSpPr>
          <p:nvPr>
            <p:ph type="dt" sz="half" idx="10"/>
          </p:nvPr>
        </p:nvSpPr>
        <p:spPr/>
        <p:txBody>
          <a:bodyPr/>
          <a:lstStyle/>
          <a:p>
            <a:pPr rtl="0"/>
            <a:fld id="{508CD711-02CE-411D-9BB7-9CC6D0080C33}" type="datetime1">
              <a:rPr lang="es-ES" smtClean="0"/>
              <a:t>21/01/2025</a:t>
            </a:fld>
            <a:endParaRPr lang="en-US"/>
          </a:p>
        </p:txBody>
      </p:sp>
      <p:pic>
        <p:nvPicPr>
          <p:cNvPr id="4098" name="Picture 2" descr="Cita, Presentación, Lluvia De Ideas">
            <a:extLst>
              <a:ext uri="{FF2B5EF4-FFF2-40B4-BE49-F238E27FC236}">
                <a16:creationId xmlns:a16="http://schemas.microsoft.com/office/drawing/2014/main" id="{98F5CBFF-EFA2-48EF-E2A0-4664ABADC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2790" y="3170826"/>
            <a:ext cx="4311118" cy="3229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19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91F54-CC0F-BEDE-0483-013BC0D882E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AC261EA-2576-547E-6EEA-6E297DB9541D}"/>
              </a:ext>
            </a:extLst>
          </p:cNvPr>
          <p:cNvSpPr>
            <a:spLocks noGrp="1"/>
          </p:cNvSpPr>
          <p:nvPr>
            <p:ph type="title"/>
          </p:nvPr>
        </p:nvSpPr>
        <p:spPr>
          <a:xfrm>
            <a:off x="1066800" y="642594"/>
            <a:ext cx="10058400" cy="794320"/>
          </a:xfrm>
        </p:spPr>
        <p:txBody>
          <a:bodyPr>
            <a:normAutofit/>
          </a:bodyPr>
          <a:lstStyle/>
          <a:p>
            <a:r>
              <a:rPr lang="es-MX" sz="3200" dirty="0"/>
              <a:t>Proyectos destacados </a:t>
            </a:r>
          </a:p>
        </p:txBody>
      </p:sp>
      <p:sp>
        <p:nvSpPr>
          <p:cNvPr id="3" name="Marcador de contenido 2">
            <a:extLst>
              <a:ext uri="{FF2B5EF4-FFF2-40B4-BE49-F238E27FC236}">
                <a16:creationId xmlns:a16="http://schemas.microsoft.com/office/drawing/2014/main" id="{83CDBAF2-83A1-6ACE-FE54-370D3D1321CE}"/>
              </a:ext>
            </a:extLst>
          </p:cNvPr>
          <p:cNvSpPr>
            <a:spLocks noGrp="1"/>
          </p:cNvSpPr>
          <p:nvPr>
            <p:ph idx="1"/>
          </p:nvPr>
        </p:nvSpPr>
        <p:spPr>
          <a:xfrm>
            <a:off x="1066800" y="1743891"/>
            <a:ext cx="8362950" cy="1513660"/>
          </a:xfrm>
        </p:spPr>
        <p:txBody>
          <a:bodyPr>
            <a:normAutofit/>
          </a:bodyPr>
          <a:lstStyle/>
          <a:p>
            <a:pPr marL="0" indent="0" algn="just">
              <a:buNone/>
            </a:pPr>
            <a:r>
              <a:rPr lang="es-MX" b="1" dirty="0">
                <a:latin typeface="Lexend Deca"/>
              </a:rPr>
              <a:t>ZHOOSH</a:t>
            </a:r>
          </a:p>
          <a:p>
            <a:pPr marL="0" indent="0" algn="just">
              <a:buNone/>
            </a:pPr>
            <a:r>
              <a:rPr lang="es-MX" dirty="0">
                <a:latin typeface="Lexend Deca"/>
              </a:rPr>
              <a:t>La página de inicio de la agencia de diseño web y branding ZHOOSH está llena de animaciones dinámicas. Desde botones que se mueven y cambian de color hasta encabezados que se ponen en cursiva y hacen que aparezca una descripción al pasar el ratón por encima, esta página maneja a la perfección este moderno elemento de diseño web. </a:t>
            </a:r>
            <a:r>
              <a:rPr lang="es-MX" dirty="0" err="1">
                <a:latin typeface="Lexend Deca"/>
                <a:hlinkClick r:id="rId2"/>
              </a:rPr>
              <a:t>Award-Winning</a:t>
            </a:r>
            <a:r>
              <a:rPr lang="es-MX" dirty="0">
                <a:latin typeface="Lexend Deca"/>
                <a:hlinkClick r:id="rId2"/>
              </a:rPr>
              <a:t> Web </a:t>
            </a:r>
            <a:r>
              <a:rPr lang="es-MX" dirty="0" err="1">
                <a:latin typeface="Lexend Deca"/>
                <a:hlinkClick r:id="rId2"/>
              </a:rPr>
              <a:t>Designer</a:t>
            </a:r>
            <a:r>
              <a:rPr lang="es-MX" dirty="0">
                <a:latin typeface="Lexend Deca"/>
                <a:hlinkClick r:id="rId2"/>
              </a:rPr>
              <a:t> | ZHOOSH</a:t>
            </a:r>
            <a:endParaRPr lang="es-MX" dirty="0">
              <a:latin typeface="Lexend Deca"/>
            </a:endParaRPr>
          </a:p>
          <a:p>
            <a:pPr marL="0" indent="0" algn="just">
              <a:buNone/>
            </a:pPr>
            <a:endParaRPr lang="es-MX" dirty="0">
              <a:latin typeface="Lexend Deca"/>
            </a:endParaRPr>
          </a:p>
        </p:txBody>
      </p:sp>
      <p:sp>
        <p:nvSpPr>
          <p:cNvPr id="4" name="Marcador de fecha 3">
            <a:extLst>
              <a:ext uri="{FF2B5EF4-FFF2-40B4-BE49-F238E27FC236}">
                <a16:creationId xmlns:a16="http://schemas.microsoft.com/office/drawing/2014/main" id="{C600C7BB-C707-A3FE-1E3E-C584B05A30FA}"/>
              </a:ext>
            </a:extLst>
          </p:cNvPr>
          <p:cNvSpPr>
            <a:spLocks noGrp="1"/>
          </p:cNvSpPr>
          <p:nvPr>
            <p:ph type="dt" sz="half" idx="10"/>
          </p:nvPr>
        </p:nvSpPr>
        <p:spPr/>
        <p:txBody>
          <a:bodyPr/>
          <a:lstStyle/>
          <a:p>
            <a:pPr rtl="0"/>
            <a:fld id="{508CD711-02CE-411D-9BB7-9CC6D0080C33}" type="datetime1">
              <a:rPr lang="es-ES" smtClean="0"/>
              <a:t>21/01/2025</a:t>
            </a:fld>
            <a:endParaRPr lang="en-US"/>
          </a:p>
        </p:txBody>
      </p:sp>
      <p:sp>
        <p:nvSpPr>
          <p:cNvPr id="5" name="Marcador de contenido 2">
            <a:extLst>
              <a:ext uri="{FF2B5EF4-FFF2-40B4-BE49-F238E27FC236}">
                <a16:creationId xmlns:a16="http://schemas.microsoft.com/office/drawing/2014/main" id="{36EEF6B6-B923-D387-A809-4B8AC7E093BB}"/>
              </a:ext>
            </a:extLst>
          </p:cNvPr>
          <p:cNvSpPr txBox="1">
            <a:spLocks/>
          </p:cNvSpPr>
          <p:nvPr/>
        </p:nvSpPr>
        <p:spPr>
          <a:xfrm>
            <a:off x="3276600" y="3276056"/>
            <a:ext cx="8362950" cy="1513660"/>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s-MX" b="1" dirty="0">
                <a:latin typeface="Lexend Deca"/>
              </a:rPr>
              <a:t>DA Creative</a:t>
            </a:r>
          </a:p>
          <a:p>
            <a:pPr marL="0" indent="0" algn="just">
              <a:buFont typeface="Garamond" pitchFamily="18" charset="0"/>
              <a:buNone/>
            </a:pPr>
            <a:r>
              <a:rPr lang="es-MX" dirty="0">
                <a:latin typeface="Lexend Deca"/>
              </a:rPr>
              <a:t>Las casas inteligentes, los vehículos autónomos y la inteligencia artificial (IA) nos hacen sentir que vivimos en el futuro. Así que no es de extrañar que los elementos de diseño futuristas, como los avatares digitales, los motivos espaciales y el contenido generado por IA estén desempeñando un papel importante en el diseño de páginas web modernas en la actualidad. </a:t>
            </a:r>
            <a:r>
              <a:rPr lang="en-US" dirty="0">
                <a:latin typeface="Lexend Deca"/>
                <a:hlinkClick r:id="rId3"/>
              </a:rPr>
              <a:t>DA Creative | Web Design and Digital Agency | New York City</a:t>
            </a:r>
            <a:endParaRPr lang="es-MX" dirty="0">
              <a:latin typeface="Lexend Deca"/>
            </a:endParaRPr>
          </a:p>
        </p:txBody>
      </p:sp>
      <p:sp>
        <p:nvSpPr>
          <p:cNvPr id="6" name="Marcador de contenido 2">
            <a:extLst>
              <a:ext uri="{FF2B5EF4-FFF2-40B4-BE49-F238E27FC236}">
                <a16:creationId xmlns:a16="http://schemas.microsoft.com/office/drawing/2014/main" id="{6F4F4D47-9C36-26E5-C6CD-BBCE013AD938}"/>
              </a:ext>
            </a:extLst>
          </p:cNvPr>
          <p:cNvSpPr txBox="1">
            <a:spLocks/>
          </p:cNvSpPr>
          <p:nvPr/>
        </p:nvSpPr>
        <p:spPr>
          <a:xfrm>
            <a:off x="1066800" y="4789716"/>
            <a:ext cx="8362950" cy="1605369"/>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just">
              <a:buFont typeface="Garamond" pitchFamily="18" charset="0"/>
              <a:buNone/>
            </a:pPr>
            <a:r>
              <a:rPr lang="es-MX" b="1" dirty="0">
                <a:latin typeface="Lexend Deca"/>
              </a:rPr>
              <a:t>Dopple Press</a:t>
            </a:r>
          </a:p>
          <a:p>
            <a:pPr marL="0" indent="0" algn="just">
              <a:buFont typeface="Garamond" pitchFamily="18" charset="0"/>
              <a:buNone/>
            </a:pPr>
            <a:r>
              <a:rPr lang="es-MX" dirty="0">
                <a:latin typeface="Lexend Deca"/>
              </a:rPr>
              <a:t>A veces, el diseño de páginas web modernas se basa en lo nuevo. Otras veces, se inspira en el pasado.</a:t>
            </a:r>
          </a:p>
          <a:p>
            <a:pPr marL="0" indent="0" algn="l" fontAlgn="base">
              <a:buNone/>
            </a:pPr>
            <a:r>
              <a:rPr lang="es-MX" dirty="0">
                <a:solidFill>
                  <a:srgbClr val="000000"/>
                </a:solidFill>
                <a:effectLst/>
                <a:latin typeface="var(--ricos-custom-p-font-family,unset)"/>
              </a:rPr>
              <a:t>La onda retro ocupa un lugar central en la página web del estudio de impresión </a:t>
            </a:r>
            <a:r>
              <a:rPr lang="es-MX" dirty="0">
                <a:solidFill>
                  <a:srgbClr val="000000"/>
                </a:solidFill>
                <a:latin typeface="var(--ricos-custom-p-font-family,unset)"/>
              </a:rPr>
              <a:t>Dopple Press</a:t>
            </a:r>
            <a:r>
              <a:rPr lang="es-MX" dirty="0">
                <a:solidFill>
                  <a:srgbClr val="000000"/>
                </a:solidFill>
                <a:effectLst/>
                <a:latin typeface="var(--ricos-custom-p-font-family,unset)"/>
              </a:rPr>
              <a:t>. Un tema lúdico y antropomórfico que va desde el ícono del menú en forma de hombre en la luna hasta la mascota rosa y la impresora animada debajo del pliegue. Esta página web también presenta elementos de diseño de los años 60 y 70, como símbolos de la paz, fuentes gruesas y manchas amorfas.</a:t>
            </a:r>
            <a:r>
              <a:rPr lang="es-MX" dirty="0">
                <a:latin typeface="Lexend Deca"/>
              </a:rPr>
              <a:t> </a:t>
            </a:r>
            <a:r>
              <a:rPr lang="en-US" dirty="0" err="1">
                <a:latin typeface="Lexend Deca"/>
                <a:hlinkClick r:id="rId4"/>
              </a:rPr>
              <a:t>Dopple</a:t>
            </a:r>
            <a:r>
              <a:rPr lang="en-US" dirty="0">
                <a:latin typeface="Lexend Deca"/>
                <a:hlinkClick r:id="rId4"/>
              </a:rPr>
              <a:t> Press | Risograph Printing | Brighton</a:t>
            </a:r>
            <a:endParaRPr lang="es-MX" dirty="0">
              <a:latin typeface="Lexend Deca"/>
            </a:endParaRPr>
          </a:p>
        </p:txBody>
      </p:sp>
      <p:pic>
        <p:nvPicPr>
          <p:cNvPr id="5124" name="Picture 4" descr="Icono, Finanzas, Banco, Electrónico">
            <a:extLst>
              <a:ext uri="{FF2B5EF4-FFF2-40B4-BE49-F238E27FC236}">
                <a16:creationId xmlns:a16="http://schemas.microsoft.com/office/drawing/2014/main" id="{63E659A1-AFEB-A60D-FB3C-E47331BC6B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3274" y="530516"/>
            <a:ext cx="2336148" cy="2033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58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D693A-CF8A-83FC-1527-3D86F620972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C653EEE-D9FC-1340-B7FE-8E143A60E42B}"/>
              </a:ext>
            </a:extLst>
          </p:cNvPr>
          <p:cNvSpPr>
            <a:spLocks noGrp="1"/>
          </p:cNvSpPr>
          <p:nvPr>
            <p:ph type="title"/>
          </p:nvPr>
        </p:nvSpPr>
        <p:spPr>
          <a:xfrm>
            <a:off x="1617173" y="465110"/>
            <a:ext cx="10058400" cy="794320"/>
          </a:xfrm>
        </p:spPr>
        <p:txBody>
          <a:bodyPr>
            <a:normAutofit/>
          </a:bodyPr>
          <a:lstStyle/>
          <a:p>
            <a:r>
              <a:rPr lang="es-MX" sz="3200" dirty="0"/>
              <a:t>Aliados web</a:t>
            </a:r>
          </a:p>
        </p:txBody>
      </p:sp>
      <p:sp>
        <p:nvSpPr>
          <p:cNvPr id="4" name="Marcador de fecha 3">
            <a:extLst>
              <a:ext uri="{FF2B5EF4-FFF2-40B4-BE49-F238E27FC236}">
                <a16:creationId xmlns:a16="http://schemas.microsoft.com/office/drawing/2014/main" id="{C562CF9F-CA61-BD59-CC69-2BF138B0B046}"/>
              </a:ext>
            </a:extLst>
          </p:cNvPr>
          <p:cNvSpPr>
            <a:spLocks noGrp="1"/>
          </p:cNvSpPr>
          <p:nvPr>
            <p:ph type="dt" sz="half" idx="10"/>
          </p:nvPr>
        </p:nvSpPr>
        <p:spPr/>
        <p:txBody>
          <a:bodyPr/>
          <a:lstStyle/>
          <a:p>
            <a:pPr rtl="0"/>
            <a:fld id="{508CD711-02CE-411D-9BB7-9CC6D0080C33}" type="datetime1">
              <a:rPr lang="es-ES" smtClean="0"/>
              <a:t>21/01/2025</a:t>
            </a:fld>
            <a:endParaRPr lang="en-US"/>
          </a:p>
        </p:txBody>
      </p:sp>
      <p:pic>
        <p:nvPicPr>
          <p:cNvPr id="6146" name="Picture 2" descr="Servicio Al Cliente">
            <a:extLst>
              <a:ext uri="{FF2B5EF4-FFF2-40B4-BE49-F238E27FC236}">
                <a16:creationId xmlns:a16="http://schemas.microsoft.com/office/drawing/2014/main" id="{93C0BE0A-CBC6-B054-E9E8-EC786183F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6933" y="3918284"/>
            <a:ext cx="2482516" cy="248251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9754875-3B43-3F7C-4494-4791746B2ED0}"/>
              </a:ext>
            </a:extLst>
          </p:cNvPr>
          <p:cNvSpPr txBox="1"/>
          <p:nvPr/>
        </p:nvSpPr>
        <p:spPr>
          <a:xfrm>
            <a:off x="429988" y="1436914"/>
            <a:ext cx="5347606" cy="738664"/>
          </a:xfrm>
          <a:prstGeom prst="rect">
            <a:avLst/>
          </a:prstGeom>
          <a:noFill/>
        </p:spPr>
        <p:txBody>
          <a:bodyPr wrap="square" rtlCol="0">
            <a:spAutoFit/>
          </a:bodyPr>
          <a:lstStyle/>
          <a:p>
            <a:pPr marL="0" indent="0" algn="just">
              <a:buNone/>
            </a:pPr>
            <a:r>
              <a:rPr lang="es-MX" sz="1400" b="1" dirty="0">
                <a:latin typeface="Lexend Deca"/>
              </a:rPr>
              <a:t>Hostinger: </a:t>
            </a:r>
            <a:r>
              <a:rPr lang="es-MX" sz="1400" dirty="0">
                <a:latin typeface="Lexend Deca"/>
              </a:rPr>
              <a:t>En Hostinger se brinda un creador de sitios web con IA, instalador de WordPress de 1 clic, hospedaje ultrarrápido, tiempos de actividad del 99,9%.</a:t>
            </a:r>
          </a:p>
        </p:txBody>
      </p:sp>
      <p:sp>
        <p:nvSpPr>
          <p:cNvPr id="6" name="CuadroTexto 5">
            <a:extLst>
              <a:ext uri="{FF2B5EF4-FFF2-40B4-BE49-F238E27FC236}">
                <a16:creationId xmlns:a16="http://schemas.microsoft.com/office/drawing/2014/main" id="{02936FB6-4309-89AD-C648-8EF5F793BD24}"/>
              </a:ext>
            </a:extLst>
          </p:cNvPr>
          <p:cNvSpPr txBox="1"/>
          <p:nvPr/>
        </p:nvSpPr>
        <p:spPr>
          <a:xfrm>
            <a:off x="1162695" y="2385122"/>
            <a:ext cx="5347606" cy="1169551"/>
          </a:xfrm>
          <a:prstGeom prst="rect">
            <a:avLst/>
          </a:prstGeom>
          <a:noFill/>
        </p:spPr>
        <p:txBody>
          <a:bodyPr wrap="square" rtlCol="0">
            <a:spAutoFit/>
          </a:bodyPr>
          <a:lstStyle/>
          <a:p>
            <a:pPr marL="0" indent="0" algn="just">
              <a:buNone/>
            </a:pPr>
            <a:r>
              <a:rPr lang="es-MX" sz="1400" b="1" dirty="0" err="1">
                <a:latin typeface="Lexend Deca"/>
              </a:rPr>
              <a:t>DreamHost</a:t>
            </a:r>
            <a:r>
              <a:rPr lang="es-MX" sz="1400" b="1" dirty="0">
                <a:latin typeface="Lexend Deca"/>
              </a:rPr>
              <a:t>: </a:t>
            </a:r>
            <a:r>
              <a:rPr lang="es-MX" sz="1400" dirty="0">
                <a:latin typeface="Lexend Deca"/>
              </a:rPr>
              <a:t>empresa de hosting estadounidense que asegura que el sitio web de sus clientes sea siempre seguro y rápido.</a:t>
            </a:r>
          </a:p>
          <a:p>
            <a:pPr marL="0" indent="0" algn="just">
              <a:buNone/>
            </a:pPr>
            <a:r>
              <a:rPr lang="es-MX" sz="1400" dirty="0">
                <a:latin typeface="Lexend Deca"/>
              </a:rPr>
              <a:t>Cuenta con más de 700 servidores, actualmente tiene alojado más de 300,000 dominios, y se especializa en las migraciones de sitios web de WordPress de manera completamente gratuita.</a:t>
            </a:r>
          </a:p>
        </p:txBody>
      </p:sp>
      <p:sp>
        <p:nvSpPr>
          <p:cNvPr id="7" name="CuadroTexto 6">
            <a:extLst>
              <a:ext uri="{FF2B5EF4-FFF2-40B4-BE49-F238E27FC236}">
                <a16:creationId xmlns:a16="http://schemas.microsoft.com/office/drawing/2014/main" id="{4EEFCD6B-3D8C-70EF-CB04-44C83F6DFFE5}"/>
              </a:ext>
            </a:extLst>
          </p:cNvPr>
          <p:cNvSpPr txBox="1"/>
          <p:nvPr/>
        </p:nvSpPr>
        <p:spPr>
          <a:xfrm>
            <a:off x="6327967" y="706891"/>
            <a:ext cx="5347606" cy="1169551"/>
          </a:xfrm>
          <a:prstGeom prst="rect">
            <a:avLst/>
          </a:prstGeom>
          <a:noFill/>
        </p:spPr>
        <p:txBody>
          <a:bodyPr wrap="square" rtlCol="0">
            <a:spAutoFit/>
          </a:bodyPr>
          <a:lstStyle/>
          <a:p>
            <a:pPr marL="0" indent="0" algn="just">
              <a:buNone/>
            </a:pPr>
            <a:r>
              <a:rPr lang="es-MX" sz="1400" b="1" dirty="0">
                <a:latin typeface="Lexend Deca"/>
              </a:rPr>
              <a:t>GoDaddy: </a:t>
            </a:r>
            <a:r>
              <a:rPr lang="es-MX" sz="1400" dirty="0">
                <a:latin typeface="Lexend Deca"/>
              </a:rPr>
              <a:t>El registrador de dominios más grande del mundo con una enorme selección con más de 82 millones de dominios bajo nuestra administración, tenemos más experiencia que nadie. Nos aseguraremos de que encuentres el dominio correcto, y que este tenga un lugar seguro en línea.</a:t>
            </a:r>
          </a:p>
        </p:txBody>
      </p:sp>
      <p:sp>
        <p:nvSpPr>
          <p:cNvPr id="8" name="CuadroTexto 7">
            <a:extLst>
              <a:ext uri="{FF2B5EF4-FFF2-40B4-BE49-F238E27FC236}">
                <a16:creationId xmlns:a16="http://schemas.microsoft.com/office/drawing/2014/main" id="{91D68570-D89C-4E33-729B-E080289A13C2}"/>
              </a:ext>
            </a:extLst>
          </p:cNvPr>
          <p:cNvSpPr txBox="1"/>
          <p:nvPr/>
        </p:nvSpPr>
        <p:spPr>
          <a:xfrm>
            <a:off x="6844394" y="2083934"/>
            <a:ext cx="4593770" cy="1169551"/>
          </a:xfrm>
          <a:prstGeom prst="rect">
            <a:avLst/>
          </a:prstGeom>
          <a:noFill/>
        </p:spPr>
        <p:txBody>
          <a:bodyPr wrap="square" rtlCol="0">
            <a:spAutoFit/>
          </a:bodyPr>
          <a:lstStyle/>
          <a:p>
            <a:pPr marL="0" indent="0" algn="just">
              <a:buNone/>
            </a:pPr>
            <a:r>
              <a:rPr lang="es-MX" sz="1400" b="1" dirty="0">
                <a:latin typeface="Lexend Deca"/>
              </a:rPr>
              <a:t>Shopify: </a:t>
            </a:r>
            <a:r>
              <a:rPr lang="es-MX" sz="1400" dirty="0">
                <a:latin typeface="Lexend Deca"/>
              </a:rPr>
              <a:t>Shopify es el mejor registrador de dominios si quieres crear un </a:t>
            </a:r>
            <a:r>
              <a:rPr lang="es-MX" sz="1400" dirty="0" err="1">
                <a:latin typeface="Lexend Deca"/>
              </a:rPr>
              <a:t>ecommerce</a:t>
            </a:r>
            <a:r>
              <a:rPr lang="es-MX" sz="1400" dirty="0">
                <a:latin typeface="Lexend Deca"/>
              </a:rPr>
              <a:t>. Una de sus grandes ventajas es que, cuando estás haciendo un sitio web, te permite registrar tu dominio de forma natural y con una enorme comodidad.</a:t>
            </a:r>
          </a:p>
        </p:txBody>
      </p:sp>
      <p:sp>
        <p:nvSpPr>
          <p:cNvPr id="9" name="CuadroTexto 8">
            <a:extLst>
              <a:ext uri="{FF2B5EF4-FFF2-40B4-BE49-F238E27FC236}">
                <a16:creationId xmlns:a16="http://schemas.microsoft.com/office/drawing/2014/main" id="{368452FA-8BB0-DC5E-34A6-8C06A598FDA1}"/>
              </a:ext>
            </a:extLst>
          </p:cNvPr>
          <p:cNvSpPr txBox="1"/>
          <p:nvPr/>
        </p:nvSpPr>
        <p:spPr>
          <a:xfrm>
            <a:off x="945845" y="4054615"/>
            <a:ext cx="4593770" cy="1169551"/>
          </a:xfrm>
          <a:prstGeom prst="rect">
            <a:avLst/>
          </a:prstGeom>
          <a:noFill/>
        </p:spPr>
        <p:txBody>
          <a:bodyPr wrap="square" rtlCol="0">
            <a:spAutoFit/>
          </a:bodyPr>
          <a:lstStyle/>
          <a:p>
            <a:pPr marL="0" indent="0" algn="just">
              <a:buNone/>
            </a:pPr>
            <a:r>
              <a:rPr lang="es-MX" sz="1400" b="1" dirty="0" err="1">
                <a:latin typeface="Lexend Deca"/>
              </a:rPr>
              <a:t>Aloha</a:t>
            </a:r>
            <a:r>
              <a:rPr lang="es-MX" sz="1400" b="1" dirty="0">
                <a:latin typeface="Lexend Deca"/>
              </a:rPr>
              <a:t>! Agencia de marketing digital: </a:t>
            </a:r>
            <a:r>
              <a:rPr lang="es-MX" sz="1400" dirty="0">
                <a:latin typeface="Lexend Deca"/>
              </a:rPr>
              <a:t>La agencia —ubicada </a:t>
            </a:r>
            <a:r>
              <a:rPr lang="es-MX" sz="1400" dirty="0" err="1">
                <a:latin typeface="Lexend Deca"/>
              </a:rPr>
              <a:t>enMérida</a:t>
            </a:r>
            <a:r>
              <a:rPr lang="es-MX" sz="1400" dirty="0">
                <a:latin typeface="Lexend Deca"/>
              </a:rPr>
              <a:t>, Yucatán— cuenta con más de 10 años de experiencia, en los cuales han trabajado con empresas del sector inmobiliario, alimentario, médico, gubernamental, </a:t>
            </a:r>
            <a:r>
              <a:rPr lang="es-MX" sz="1400" dirty="0" err="1">
                <a:latin typeface="Lexend Deca"/>
              </a:rPr>
              <a:t>retail</a:t>
            </a:r>
            <a:r>
              <a:rPr lang="es-MX" sz="1400" dirty="0">
                <a:latin typeface="Lexend Deca"/>
              </a:rPr>
              <a:t>, franquicias, por mencionar algunos.</a:t>
            </a:r>
          </a:p>
        </p:txBody>
      </p:sp>
      <p:sp>
        <p:nvSpPr>
          <p:cNvPr id="10" name="CuadroTexto 9">
            <a:extLst>
              <a:ext uri="{FF2B5EF4-FFF2-40B4-BE49-F238E27FC236}">
                <a16:creationId xmlns:a16="http://schemas.microsoft.com/office/drawing/2014/main" id="{309E0886-C4ED-C452-101C-0D37096625F0}"/>
              </a:ext>
            </a:extLst>
          </p:cNvPr>
          <p:cNvSpPr txBox="1"/>
          <p:nvPr/>
        </p:nvSpPr>
        <p:spPr>
          <a:xfrm>
            <a:off x="5860744" y="3845815"/>
            <a:ext cx="3486189" cy="2246769"/>
          </a:xfrm>
          <a:prstGeom prst="rect">
            <a:avLst/>
          </a:prstGeom>
          <a:noFill/>
        </p:spPr>
        <p:txBody>
          <a:bodyPr wrap="square" rtlCol="0">
            <a:spAutoFit/>
          </a:bodyPr>
          <a:lstStyle/>
          <a:p>
            <a:pPr marL="0" indent="0" algn="just">
              <a:buNone/>
            </a:pPr>
            <a:r>
              <a:rPr lang="es-MX" sz="1400" b="1" dirty="0" err="1">
                <a:latin typeface="Lexend Deca"/>
              </a:rPr>
              <a:t>Cliento</a:t>
            </a:r>
            <a:r>
              <a:rPr lang="es-MX" sz="1400" b="1" dirty="0">
                <a:latin typeface="Lexend Deca"/>
              </a:rPr>
              <a:t>: </a:t>
            </a:r>
            <a:r>
              <a:rPr lang="es-MX" sz="1400" dirty="0">
                <a:latin typeface="Lexend Deca"/>
              </a:rPr>
              <a:t>es una agencia establecida en la Ciudad de México con un enfoque en la adquisición de leads mediante </a:t>
            </a:r>
            <a:r>
              <a:rPr lang="es-MX" sz="1400" dirty="0" err="1">
                <a:latin typeface="Lexend Deca"/>
              </a:rPr>
              <a:t>inbound</a:t>
            </a:r>
            <a:r>
              <a:rPr lang="es-MX" sz="1400" dirty="0">
                <a:latin typeface="Lexend Deca"/>
              </a:rPr>
              <a:t> marketing.</a:t>
            </a:r>
          </a:p>
          <a:p>
            <a:pPr marL="0" indent="0" algn="just">
              <a:buNone/>
            </a:pPr>
            <a:endParaRPr lang="es-MX" sz="1400" dirty="0">
              <a:latin typeface="Lexend Deca"/>
            </a:endParaRPr>
          </a:p>
          <a:p>
            <a:pPr marL="0" indent="0" algn="just">
              <a:buNone/>
            </a:pPr>
            <a:r>
              <a:rPr lang="es-MX" sz="1400" dirty="0">
                <a:latin typeface="Lexend Deca"/>
              </a:rPr>
              <a:t>Esta agencia, que tiene 10 años de experiencia, también ayuda a las empresas a mejorar sus procesos de ventas y la atención al cliente en cada una de las fases del embudo de ventas..</a:t>
            </a:r>
          </a:p>
        </p:txBody>
      </p:sp>
    </p:spTree>
    <p:extLst>
      <p:ext uri="{BB962C8B-B14F-4D97-AF65-F5344CB8AC3E}">
        <p14:creationId xmlns:p14="http://schemas.microsoft.com/office/powerpoint/2010/main" val="950077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321E2-CAF5-E41F-D968-5D3F34894F6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648B05A-1C92-E472-1D29-9F136163D938}"/>
              </a:ext>
            </a:extLst>
          </p:cNvPr>
          <p:cNvSpPr>
            <a:spLocks noGrp="1"/>
          </p:cNvSpPr>
          <p:nvPr>
            <p:ph type="title"/>
          </p:nvPr>
        </p:nvSpPr>
        <p:spPr>
          <a:xfrm>
            <a:off x="1066800" y="642594"/>
            <a:ext cx="10058400" cy="794320"/>
          </a:xfrm>
        </p:spPr>
        <p:txBody>
          <a:bodyPr>
            <a:normAutofit/>
          </a:bodyPr>
          <a:lstStyle/>
          <a:p>
            <a:r>
              <a:rPr lang="es-MX" sz="3200" dirty="0"/>
              <a:t>Selección particular de aliados web</a:t>
            </a:r>
          </a:p>
        </p:txBody>
      </p:sp>
      <p:sp>
        <p:nvSpPr>
          <p:cNvPr id="3" name="Marcador de contenido 2">
            <a:extLst>
              <a:ext uri="{FF2B5EF4-FFF2-40B4-BE49-F238E27FC236}">
                <a16:creationId xmlns:a16="http://schemas.microsoft.com/office/drawing/2014/main" id="{C8F54FFA-39E4-48E9-0494-1E5A91F7CC9E}"/>
              </a:ext>
            </a:extLst>
          </p:cNvPr>
          <p:cNvSpPr>
            <a:spLocks noGrp="1"/>
          </p:cNvSpPr>
          <p:nvPr>
            <p:ph idx="1"/>
          </p:nvPr>
        </p:nvSpPr>
        <p:spPr>
          <a:xfrm>
            <a:off x="1066800" y="1743890"/>
            <a:ext cx="7143549" cy="4471515"/>
          </a:xfrm>
        </p:spPr>
        <p:txBody>
          <a:bodyPr>
            <a:normAutofit/>
          </a:bodyPr>
          <a:lstStyle/>
          <a:p>
            <a:pPr marL="0" indent="0" algn="just">
              <a:buNone/>
            </a:pPr>
            <a:r>
              <a:rPr lang="es-MX" dirty="0">
                <a:latin typeface="Lexend Deca"/>
              </a:rPr>
              <a:t>El sector que yo atacaría al tener una empresa establecida que no particularmente se dedica a las ventas y nos encargamos en un porcentaje más alto de obras y portafolios industriales seria </a:t>
            </a:r>
          </a:p>
          <a:p>
            <a:pPr marL="0" indent="0" algn="just">
              <a:buNone/>
            </a:pPr>
            <a:endParaRPr lang="es-MX" dirty="0">
              <a:latin typeface="Lexend Deca"/>
            </a:endParaRPr>
          </a:p>
          <a:p>
            <a:pPr marL="342900" indent="-342900" algn="just">
              <a:buAutoNum type="arabicPeriod"/>
            </a:pPr>
            <a:r>
              <a:rPr lang="es-MX" dirty="0">
                <a:latin typeface="Lexend Deca"/>
              </a:rPr>
              <a:t>Hosting como plataforma de trabajo ya que las herramientas de gestión y desarrollo tienden a ser más amigables con el entorno de principiante y tiene una muy alta fiabilidad de servicio</a:t>
            </a:r>
          </a:p>
          <a:p>
            <a:pPr marL="342900" indent="-342900" algn="just">
              <a:buAutoNum type="arabicPeriod"/>
            </a:pPr>
            <a:r>
              <a:rPr lang="es-MX" dirty="0">
                <a:latin typeface="Lexend Deca"/>
              </a:rPr>
              <a:t>GoDaddy como compra/administración del dominio ya que su entorno es más fácil de manipular sus costos son más accesibles y ofrece una facilidad de migración de local a nube más rápida</a:t>
            </a:r>
          </a:p>
          <a:p>
            <a:pPr marL="342900" indent="-342900" algn="just">
              <a:buAutoNum type="arabicPeriod"/>
            </a:pPr>
            <a:r>
              <a:rPr lang="es-MX" dirty="0" err="1">
                <a:latin typeface="Lexend Deca"/>
              </a:rPr>
              <a:t>Cliento</a:t>
            </a:r>
            <a:r>
              <a:rPr lang="es-MX" dirty="0">
                <a:latin typeface="Lexend Deca"/>
              </a:rPr>
              <a:t> como nuestro aliado de marketing ya que se especializa en la atención a clientes y es parte fundamental del desarrollo de la empresa entablar una buena comunicación con las personas del otro lado del proyecto</a:t>
            </a:r>
          </a:p>
        </p:txBody>
      </p:sp>
      <p:sp>
        <p:nvSpPr>
          <p:cNvPr id="4" name="Marcador de fecha 3">
            <a:extLst>
              <a:ext uri="{FF2B5EF4-FFF2-40B4-BE49-F238E27FC236}">
                <a16:creationId xmlns:a16="http://schemas.microsoft.com/office/drawing/2014/main" id="{DC7E37E6-127E-9E00-74B1-465B06008DE5}"/>
              </a:ext>
            </a:extLst>
          </p:cNvPr>
          <p:cNvSpPr>
            <a:spLocks noGrp="1"/>
          </p:cNvSpPr>
          <p:nvPr>
            <p:ph type="dt" sz="half" idx="10"/>
          </p:nvPr>
        </p:nvSpPr>
        <p:spPr/>
        <p:txBody>
          <a:bodyPr/>
          <a:lstStyle/>
          <a:p>
            <a:pPr rtl="0"/>
            <a:fld id="{508CD711-02CE-411D-9BB7-9CC6D0080C33}" type="datetime1">
              <a:rPr lang="es-ES" smtClean="0"/>
              <a:t>21/01/2025</a:t>
            </a:fld>
            <a:endParaRPr lang="en-US"/>
          </a:p>
        </p:txBody>
      </p:sp>
      <p:pic>
        <p:nvPicPr>
          <p:cNvPr id="7170" name="Picture 2" descr="Diseño Web, Maqueta, Desarrollador Web">
            <a:extLst>
              <a:ext uri="{FF2B5EF4-FFF2-40B4-BE49-F238E27FC236}">
                <a16:creationId xmlns:a16="http://schemas.microsoft.com/office/drawing/2014/main" id="{82BED916-7619-CFAE-9DC5-D1EC1974E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124" y="3917483"/>
            <a:ext cx="3587591" cy="239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825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DC2D7-3977-00CD-6D69-D9C38190958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52FAB85-1FB0-1254-C2F3-004D063323A7}"/>
              </a:ext>
            </a:extLst>
          </p:cNvPr>
          <p:cNvSpPr>
            <a:spLocks noGrp="1"/>
          </p:cNvSpPr>
          <p:nvPr>
            <p:ph type="title"/>
          </p:nvPr>
        </p:nvSpPr>
        <p:spPr>
          <a:xfrm>
            <a:off x="1066800" y="642594"/>
            <a:ext cx="10058400" cy="794320"/>
          </a:xfrm>
        </p:spPr>
        <p:txBody>
          <a:bodyPr>
            <a:normAutofit/>
          </a:bodyPr>
          <a:lstStyle/>
          <a:p>
            <a:r>
              <a:rPr lang="es-MX" sz="3200" dirty="0"/>
              <a:t>Conclusiones</a:t>
            </a:r>
          </a:p>
        </p:txBody>
      </p:sp>
      <p:sp>
        <p:nvSpPr>
          <p:cNvPr id="3" name="Marcador de contenido 2">
            <a:extLst>
              <a:ext uri="{FF2B5EF4-FFF2-40B4-BE49-F238E27FC236}">
                <a16:creationId xmlns:a16="http://schemas.microsoft.com/office/drawing/2014/main" id="{6BA1F722-9747-1A0F-B131-B399EAEFDF9E}"/>
              </a:ext>
            </a:extLst>
          </p:cNvPr>
          <p:cNvSpPr>
            <a:spLocks noGrp="1"/>
          </p:cNvSpPr>
          <p:nvPr>
            <p:ph idx="1"/>
          </p:nvPr>
        </p:nvSpPr>
        <p:spPr>
          <a:xfrm>
            <a:off x="1066800" y="1743890"/>
            <a:ext cx="8362950" cy="4471515"/>
          </a:xfrm>
        </p:spPr>
        <p:txBody>
          <a:bodyPr>
            <a:normAutofit/>
          </a:bodyPr>
          <a:lstStyle/>
          <a:p>
            <a:pPr marL="0" indent="0" algn="just">
              <a:buNone/>
            </a:pPr>
            <a:r>
              <a:rPr lang="es-MX" dirty="0">
                <a:latin typeface="Lexend Deca"/>
              </a:rPr>
              <a:t>En el particular punto de vista del desarrollo web en México creo que se experimenta un crecimiento y una entrada al mundo digital en aumento, con más empresas y más consumidores que nunca recurriendo a servicios web en internet para todo, compras, bancos, servicios básicos, directorios, mapas incluso para seguir una dieta o consultar el clima o sus próximas vacaciones.</a:t>
            </a:r>
          </a:p>
          <a:p>
            <a:pPr marL="0" indent="0" algn="just">
              <a:buNone/>
            </a:pPr>
            <a:r>
              <a:rPr lang="es-MX" dirty="0">
                <a:latin typeface="Lexend Deca"/>
              </a:rPr>
              <a:t>Eso solo si nos referimos al día a día en la sociedad, aunado a esto podemos predecir un desarrollo industrial / web al alza ya que muchas empresas industriales están buscando cada vez más la adaptación a servicios en la nube y monitoreo remoto, así como adquisición de datos en campo para monitoreos claves.</a:t>
            </a:r>
          </a:p>
          <a:p>
            <a:pPr marL="0" indent="0" algn="just">
              <a:buNone/>
            </a:pPr>
            <a:r>
              <a:rPr lang="es-MX" dirty="0">
                <a:latin typeface="Lexend Deca"/>
              </a:rPr>
              <a:t>Esta apertura nos abre un panorama con distintos retos y dificultades dada la antigüedad de muchos procesos o lo rustico de los mismos, ante estos retos  lo que buscaríamos es adaptar procesos actuales entornos de desarrollo modernos y capacidades de manejo de información adelantadas para el abastecimiento de variables de campo que de una u otra manera podríamos adaptar a un entorno amigable y comprensible, esto, ayudándonos a hacer industrias mas armoniosas y fáciles de entender para los usuarios y cliente. </a:t>
            </a:r>
          </a:p>
        </p:txBody>
      </p:sp>
      <p:sp>
        <p:nvSpPr>
          <p:cNvPr id="4" name="Marcador de fecha 3">
            <a:extLst>
              <a:ext uri="{FF2B5EF4-FFF2-40B4-BE49-F238E27FC236}">
                <a16:creationId xmlns:a16="http://schemas.microsoft.com/office/drawing/2014/main" id="{295809F4-54D3-EA9E-26C9-765A48C579BF}"/>
              </a:ext>
            </a:extLst>
          </p:cNvPr>
          <p:cNvSpPr>
            <a:spLocks noGrp="1"/>
          </p:cNvSpPr>
          <p:nvPr>
            <p:ph type="dt" sz="half" idx="10"/>
          </p:nvPr>
        </p:nvSpPr>
        <p:spPr/>
        <p:txBody>
          <a:bodyPr/>
          <a:lstStyle/>
          <a:p>
            <a:pPr rtl="0"/>
            <a:fld id="{508CD711-02CE-411D-9BB7-9CC6D0080C33}" type="datetime1">
              <a:rPr lang="es-ES" smtClean="0"/>
              <a:t>21/01/2025</a:t>
            </a:fld>
            <a:endParaRPr lang="en-US"/>
          </a:p>
        </p:txBody>
      </p:sp>
    </p:spTree>
    <p:extLst>
      <p:ext uri="{BB962C8B-B14F-4D97-AF65-F5344CB8AC3E}">
        <p14:creationId xmlns:p14="http://schemas.microsoft.com/office/powerpoint/2010/main" val="250310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169_TF78438558" id="{FEC5A158-C6DA-491F-AAAA-5287B83C4431}" vid="{280D6CAE-901C-494E-B868-9F8008F9B3E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{333FD358-3C34-479F-A36B-8AE1683F9CD4}tf78438558_win32</Template>
  <TotalTime>127</TotalTime>
  <Words>1909</Words>
  <Application>Microsoft Office PowerPoint</Application>
  <PresentationFormat>Panorámica</PresentationFormat>
  <Paragraphs>77</Paragraphs>
  <Slides>10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Arial</vt:lpstr>
      <vt:lpstr>Calibri</vt:lpstr>
      <vt:lpstr>Century Gothic</vt:lpstr>
      <vt:lpstr>Garamond</vt:lpstr>
      <vt:lpstr>Lexend Deca</vt:lpstr>
      <vt:lpstr>var(--artdeco-reset-typography-font-family-sans)</vt:lpstr>
      <vt:lpstr>var(--ricos-custom-p-font-family,unset)</vt:lpstr>
      <vt:lpstr>SavonVTI</vt:lpstr>
      <vt:lpstr>Análisis del entorno profesional en la creación de soluciones digitales Web</vt:lpstr>
      <vt:lpstr>¿En qué consiste el desarrollo web?</vt:lpstr>
      <vt:lpstr>Características del diseño web</vt:lpstr>
      <vt:lpstr>Las diferencias entre página, sitio y portal web</vt:lpstr>
      <vt:lpstr>Tendencias web</vt:lpstr>
      <vt:lpstr>Proyectos destacados </vt:lpstr>
      <vt:lpstr>Aliados web</vt:lpstr>
      <vt:lpstr>Selección particular de aliados web</vt:lpstr>
      <vt:lpstr>Conclusiones</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Francisco Ochoa</dc:creator>
  <cp:lastModifiedBy>Francisco Ochoa</cp:lastModifiedBy>
  <cp:revision>1</cp:revision>
  <dcterms:created xsi:type="dcterms:W3CDTF">2025-01-22T00:05:42Z</dcterms:created>
  <dcterms:modified xsi:type="dcterms:W3CDTF">2025-01-22T02:13:39Z</dcterms:modified>
</cp:coreProperties>
</file>