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ko-KR"/>
    </a:defPPr>
    <a:lvl1pPr marL="0" algn="l" defTabSz="804551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75" algn="l" defTabSz="804551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51" algn="l" defTabSz="804551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26" algn="l" defTabSz="804551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02" algn="l" defTabSz="804551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377" algn="l" defTabSz="804551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53" algn="l" defTabSz="804551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28" algn="l" defTabSz="804551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04" algn="l" defTabSz="804551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34" y="655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3FFC-D37B-4E72-A237-F887DC02736D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DF3F-93EA-49E6-BDCE-C0B845C6D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2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3FFC-D37B-4E72-A237-F887DC02736D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DF3F-93EA-49E6-BDCE-C0B845C6D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86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3FFC-D37B-4E72-A237-F887DC02736D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DF3F-93EA-49E6-BDCE-C0B845C6D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9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3FFC-D37B-4E72-A237-F887DC02736D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DF3F-93EA-49E6-BDCE-C0B845C6D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4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3FFC-D37B-4E72-A237-F887DC02736D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DF3F-93EA-49E6-BDCE-C0B845C6D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6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3FFC-D37B-4E72-A237-F887DC02736D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DF3F-93EA-49E6-BDCE-C0B845C6D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57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3FFC-D37B-4E72-A237-F887DC02736D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DF3F-93EA-49E6-BDCE-C0B845C6D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23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3FFC-D37B-4E72-A237-F887DC02736D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DF3F-93EA-49E6-BDCE-C0B845C6D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5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3FFC-D37B-4E72-A237-F887DC02736D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DF3F-93EA-49E6-BDCE-C0B845C6D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13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3FFC-D37B-4E72-A237-F887DC02736D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DF3F-93EA-49E6-BDCE-C0B845C6D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8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3FFC-D37B-4E72-A237-F887DC02736D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DF3F-93EA-49E6-BDCE-C0B845C6D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8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A3FFC-D37B-4E72-A237-F887DC02736D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4DF3F-93EA-49E6-BDCE-C0B845C6D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9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librarySystem</a:t>
            </a:r>
            <a:endParaRPr lang="ko-KR" altLang="en-US" dirty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ko-KR" altLang="en-US" dirty="0" smtClean="0"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한민수</a:t>
            </a:r>
            <a:endParaRPr lang="ko-KR" altLang="en-US" dirty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46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33641"/>
              </p:ext>
            </p:extLst>
          </p:nvPr>
        </p:nvGraphicFramePr>
        <p:xfrm>
          <a:off x="435429" y="3074126"/>
          <a:ext cx="2145645" cy="3526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645"/>
              </a:tblGrid>
              <a:tr h="149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Book</a:t>
                      </a:r>
                      <a:endParaRPr lang="ko-KR" altLang="en-US" sz="1200" dirty="0"/>
                    </a:p>
                  </a:txBody>
                  <a:tcPr marL="17419" marR="17419" marT="8710" marB="8710"/>
                </a:tc>
              </a:tr>
              <a:tr h="838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dirty="0" err="1" smtClean="0"/>
                        <a:t>bookNumber</a:t>
                      </a:r>
                      <a:r>
                        <a:rPr lang="en-US" altLang="ko-KR" sz="1200" dirty="0" smtClean="0"/>
                        <a:t> String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dirty="0" err="1" smtClean="0"/>
                        <a:t>bookName</a:t>
                      </a:r>
                      <a:r>
                        <a:rPr lang="en-US" altLang="ko-KR" sz="1200" dirty="0" smtClean="0"/>
                        <a:t> String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-author String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dirty="0" err="1" smtClean="0"/>
                        <a:t>categoryName</a:t>
                      </a:r>
                      <a:r>
                        <a:rPr lang="en-US" altLang="ko-KR" sz="1200" baseline="0" dirty="0" smtClean="0"/>
                        <a:t> String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-</a:t>
                      </a:r>
                      <a:r>
                        <a:rPr lang="en-US" altLang="ko-KR" sz="1200" baseline="0" dirty="0" err="1" smtClean="0"/>
                        <a:t>rentPossible</a:t>
                      </a:r>
                      <a:r>
                        <a:rPr lang="en-US" altLang="ko-KR" sz="1200" baseline="0" dirty="0" smtClean="0"/>
                        <a:t> Boolean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-</a:t>
                      </a:r>
                      <a:r>
                        <a:rPr lang="en-US" altLang="ko-KR" sz="1200" baseline="0" dirty="0" err="1" smtClean="0"/>
                        <a:t>numberOfBorrowed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int</a:t>
                      </a:r>
                      <a:endParaRPr lang="ko-KR" altLang="en-US" sz="1200" dirty="0"/>
                    </a:p>
                  </a:txBody>
                  <a:tcPr marL="17419" marR="17419" marT="8710" marB="8710"/>
                </a:tc>
              </a:tr>
              <a:tr h="1664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getBookNumber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en-US" altLang="ko-KR" sz="1200" baseline="0" dirty="0" smtClean="0"/>
                        <a:t> String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+</a:t>
                      </a:r>
                      <a:r>
                        <a:rPr lang="en-US" altLang="ko-KR" sz="1200" baseline="0" dirty="0" err="1" smtClean="0"/>
                        <a:t>setBookNumber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+</a:t>
                      </a:r>
                      <a:r>
                        <a:rPr lang="en-US" altLang="ko-KR" sz="1200" baseline="0" dirty="0" err="1" smtClean="0"/>
                        <a:t>getBookName</a:t>
                      </a:r>
                      <a:r>
                        <a:rPr lang="en-US" altLang="ko-KR" sz="1200" baseline="0" dirty="0" smtClean="0"/>
                        <a:t>: String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+</a:t>
                      </a:r>
                      <a:r>
                        <a:rPr lang="en-US" altLang="ko-KR" sz="1200" baseline="0" dirty="0" err="1" smtClean="0"/>
                        <a:t>setBookName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+</a:t>
                      </a:r>
                      <a:r>
                        <a:rPr lang="en-US" altLang="ko-KR" sz="1200" baseline="0" dirty="0" err="1" smtClean="0"/>
                        <a:t>getAuthor</a:t>
                      </a:r>
                      <a:r>
                        <a:rPr lang="en-US" altLang="ko-KR" sz="1200" baseline="0" dirty="0" smtClean="0"/>
                        <a:t>: String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+</a:t>
                      </a:r>
                      <a:r>
                        <a:rPr lang="en-US" altLang="ko-KR" sz="1200" baseline="0" dirty="0" err="1" smtClean="0"/>
                        <a:t>setAuthor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+</a:t>
                      </a:r>
                      <a:r>
                        <a:rPr lang="en-US" altLang="ko-KR" sz="1200" baseline="0" dirty="0" err="1" smtClean="0"/>
                        <a:t>getCategoryName</a:t>
                      </a:r>
                      <a:r>
                        <a:rPr lang="en-US" altLang="ko-KR" sz="1200" baseline="0" dirty="0" smtClean="0"/>
                        <a:t>: String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+</a:t>
                      </a:r>
                      <a:r>
                        <a:rPr lang="en-US" altLang="ko-KR" sz="1200" baseline="0" dirty="0" err="1" smtClean="0"/>
                        <a:t>setCategoryName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+</a:t>
                      </a:r>
                      <a:r>
                        <a:rPr lang="en-US" altLang="ko-KR" sz="1200" baseline="0" dirty="0" err="1" smtClean="0"/>
                        <a:t>isRentPossible</a:t>
                      </a:r>
                      <a:r>
                        <a:rPr lang="en-US" altLang="ko-KR" sz="1200" baseline="0" dirty="0" smtClean="0"/>
                        <a:t>: Boolean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+</a:t>
                      </a:r>
                      <a:r>
                        <a:rPr lang="en-US" altLang="ko-KR" sz="1200" baseline="0" dirty="0" err="1" smtClean="0"/>
                        <a:t>setRentPosiible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+</a:t>
                      </a:r>
                      <a:r>
                        <a:rPr lang="en-US" altLang="ko-KR" sz="1200" baseline="0" dirty="0" err="1" smtClean="0"/>
                        <a:t>getNumerOfBorrowed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en-US" altLang="ko-KR" sz="1200" baseline="0" dirty="0" err="1" smtClean="0"/>
                        <a:t>int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en-US" altLang="ko-KR" sz="1200" baseline="0" dirty="0" smtClean="0"/>
                        <a:t>+</a:t>
                      </a:r>
                      <a:r>
                        <a:rPr lang="en-US" altLang="ko-KR" sz="1200" baseline="0" dirty="0" err="1" smtClean="0"/>
                        <a:t>setNumberOfBorrowed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/>
                    </a:p>
                  </a:txBody>
                  <a:tcPr marL="17419" marR="17419" marT="8710" marB="8710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36923"/>
              </p:ext>
            </p:extLst>
          </p:nvPr>
        </p:nvGraphicFramePr>
        <p:xfrm>
          <a:off x="435429" y="1691174"/>
          <a:ext cx="1064969" cy="825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4969"/>
              </a:tblGrid>
              <a:tr h="424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&lt;&lt;</a:t>
                      </a:r>
                      <a:r>
                        <a:rPr lang="en-US" altLang="ko-KR" sz="1200" dirty="0" err="1" smtClean="0"/>
                        <a:t>enum</a:t>
                      </a:r>
                      <a:r>
                        <a:rPr lang="en-US" altLang="ko-KR" sz="1200" dirty="0" smtClean="0"/>
                        <a:t>&gt;&gt;</a:t>
                      </a:r>
                    </a:p>
                    <a:p>
                      <a:pPr algn="ctr" latinLnBrk="1"/>
                      <a:r>
                        <a:rPr lang="en-US" altLang="ko-KR" sz="1200" dirty="0" err="1" smtClean="0"/>
                        <a:t>EnumCategory</a:t>
                      </a:r>
                      <a:endParaRPr lang="ko-KR" altLang="en-US" sz="1200" dirty="0"/>
                    </a:p>
                  </a:txBody>
                  <a:tcPr marL="17419" marR="17419" marT="8710" marB="8710"/>
                </a:tc>
              </a:tr>
              <a:tr h="1490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7419" marR="17419" marT="8710" marB="8710"/>
                </a:tc>
              </a:tr>
              <a:tr h="1490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7419" marR="17419" marT="8710" marB="8710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23551"/>
              </p:ext>
            </p:extLst>
          </p:nvPr>
        </p:nvGraphicFramePr>
        <p:xfrm>
          <a:off x="7786499" y="677647"/>
          <a:ext cx="1282293" cy="825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293"/>
              </a:tblGrid>
              <a:tr h="149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GeustMenu</a:t>
                      </a:r>
                      <a:endParaRPr lang="ko-KR" altLang="en-US" sz="1200" dirty="0"/>
                    </a:p>
                  </a:txBody>
                  <a:tcPr marL="17419" marR="17419" marT="8710" marB="8710"/>
                </a:tc>
              </a:tr>
              <a:tr h="1490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7419" marR="17419" marT="8710" marB="8710"/>
                </a:tc>
              </a:tr>
              <a:tr h="424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showMenu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selectMenu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en-US" altLang="ko-KR" sz="1200" baseline="0" dirty="0" smtClean="0"/>
                        <a:t> char</a:t>
                      </a:r>
                      <a:endParaRPr lang="ko-KR" altLang="en-US" sz="1200" dirty="0"/>
                    </a:p>
                  </a:txBody>
                  <a:tcPr marL="17419" marR="17419" marT="8710" marB="8710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427967"/>
              </p:ext>
            </p:extLst>
          </p:nvPr>
        </p:nvGraphicFramePr>
        <p:xfrm>
          <a:off x="5949044" y="3456074"/>
          <a:ext cx="3674910" cy="1421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4910"/>
              </a:tblGrid>
              <a:tr h="149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Search</a:t>
                      </a:r>
                      <a:endParaRPr lang="ko-KR" altLang="en-US" sz="1200" dirty="0"/>
                    </a:p>
                  </a:txBody>
                  <a:tcPr marL="17419" marR="17419" marT="8710" marB="8710"/>
                </a:tc>
              </a:tr>
              <a:tr h="286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-scanner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Scanner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en-US" altLang="ko-KR" sz="1200" baseline="0" dirty="0" smtClean="0"/>
                        <a:t>-processor </a:t>
                      </a:r>
                      <a:r>
                        <a:rPr lang="en-US" altLang="ko-KR" sz="1200" baseline="0" dirty="0" err="1" smtClean="0"/>
                        <a:t>Processor</a:t>
                      </a:r>
                      <a:endParaRPr lang="ko-KR" altLang="en-US" sz="1200" dirty="0"/>
                    </a:p>
                  </a:txBody>
                  <a:tcPr marL="17419" marR="17419" marT="8710" marB="8710"/>
                </a:tc>
              </a:tr>
              <a:tr h="838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bookNumber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ArrayList</a:t>
                      </a:r>
                      <a:r>
                        <a:rPr lang="en-US" altLang="ko-KR" sz="1200" dirty="0" smtClean="0"/>
                        <a:t>&lt;Book&gt; </a:t>
                      </a:r>
                      <a:r>
                        <a:rPr lang="en-US" altLang="ko-KR" sz="1200" dirty="0" err="1" smtClean="0"/>
                        <a:t>bookList</a:t>
                      </a:r>
                      <a:r>
                        <a:rPr lang="en-US" altLang="ko-KR" sz="1200" dirty="0" smtClean="0"/>
                        <a:t>) : Book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bookCategory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ArrayList</a:t>
                      </a:r>
                      <a:r>
                        <a:rPr lang="en-US" altLang="ko-KR" sz="1200" dirty="0" smtClean="0"/>
                        <a:t>&lt;Book&gt;</a:t>
                      </a:r>
                      <a:r>
                        <a:rPr lang="en-US" altLang="ko-KR" sz="1200" baseline="0" dirty="0" smtClean="0"/>
                        <a:t> booklist)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+</a:t>
                      </a:r>
                      <a:r>
                        <a:rPr lang="en-US" altLang="ko-KR" sz="1200" baseline="0" dirty="0" err="1" smtClean="0"/>
                        <a:t>bookName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ArrayList</a:t>
                      </a:r>
                      <a:r>
                        <a:rPr lang="en-US" altLang="ko-KR" sz="1200" baseline="0" dirty="0" smtClean="0"/>
                        <a:t>&lt;Book&gt; booklist)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+</a:t>
                      </a:r>
                      <a:r>
                        <a:rPr lang="en-US" altLang="ko-KR" sz="1200" baseline="0" dirty="0" err="1" smtClean="0"/>
                        <a:t>numberOfBorrowed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ArrayList</a:t>
                      </a:r>
                      <a:r>
                        <a:rPr lang="en-US" altLang="ko-KR" sz="1200" baseline="0" dirty="0" smtClean="0"/>
                        <a:t>&lt;Book&gt; booklist) : Book</a:t>
                      </a:r>
                      <a:endParaRPr lang="ko-KR" altLang="en-US" sz="1200" dirty="0"/>
                    </a:p>
                  </a:txBody>
                  <a:tcPr marL="17419" marR="17419" marT="8710" marB="8710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193190"/>
              </p:ext>
            </p:extLst>
          </p:nvPr>
        </p:nvGraphicFramePr>
        <p:xfrm>
          <a:off x="3202561" y="2016784"/>
          <a:ext cx="2574472" cy="1881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4472"/>
              </a:tblGrid>
              <a:tr h="149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BookStorage</a:t>
                      </a:r>
                      <a:endParaRPr lang="ko-KR" altLang="en-US" sz="1200" dirty="0"/>
                    </a:p>
                  </a:txBody>
                  <a:tcPr marL="17419" marR="17419" marT="8710" marB="8710"/>
                </a:tc>
              </a:tr>
              <a:tr h="562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dirty="0" err="1" smtClean="0"/>
                        <a:t>bookList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ArrayList</a:t>
                      </a:r>
                      <a:r>
                        <a:rPr lang="en-US" altLang="ko-KR" sz="1200" baseline="0" dirty="0" smtClean="0"/>
                        <a:t>&lt;Book&gt;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-</a:t>
                      </a:r>
                      <a:r>
                        <a:rPr lang="en-US" altLang="ko-KR" sz="1200" baseline="0" dirty="0" err="1" smtClean="0"/>
                        <a:t>dataFileLocation</a:t>
                      </a:r>
                      <a:r>
                        <a:rPr lang="en-US" altLang="ko-KR" sz="1200" baseline="0" dirty="0" smtClean="0"/>
                        <a:t> String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-</a:t>
                      </a:r>
                      <a:r>
                        <a:rPr lang="en-US" altLang="ko-KR" sz="1200" baseline="0" dirty="0" err="1" smtClean="0"/>
                        <a:t>bufferedReader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BufferedReader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en-US" altLang="ko-KR" sz="1200" baseline="0" dirty="0" smtClean="0"/>
                        <a:t>-</a:t>
                      </a:r>
                      <a:r>
                        <a:rPr lang="en-US" altLang="ko-KR" sz="1200" baseline="0" dirty="0" err="1" smtClean="0"/>
                        <a:t>bufferedWriter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BufferedWriter</a:t>
                      </a:r>
                      <a:endParaRPr lang="ko-KR" altLang="en-US" sz="1200" dirty="0"/>
                    </a:p>
                  </a:txBody>
                  <a:tcPr marL="17419" marR="17419" marT="8710" marB="8710"/>
                </a:tc>
              </a:tr>
              <a:tr h="700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setBookList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ArrayList</a:t>
                      </a:r>
                      <a:r>
                        <a:rPr lang="en-US" altLang="ko-KR" sz="1200" dirty="0" smtClean="0"/>
                        <a:t>&lt;Book&gt;</a:t>
                      </a:r>
                      <a:r>
                        <a:rPr lang="en-US" altLang="ko-KR" sz="1200" baseline="0" dirty="0" smtClean="0"/>
                        <a:t> booklist)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+</a:t>
                      </a:r>
                      <a:r>
                        <a:rPr lang="en-US" altLang="ko-KR" sz="1200" baseline="0" dirty="0" err="1" smtClean="0"/>
                        <a:t>getBookList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en-US" altLang="ko-KR" sz="1200" baseline="0" dirty="0" err="1" smtClean="0"/>
                        <a:t>ArrayList</a:t>
                      </a:r>
                      <a:r>
                        <a:rPr lang="en-US" altLang="ko-KR" sz="1200" baseline="0" dirty="0" smtClean="0"/>
                        <a:t>&lt;Book&gt;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+</a:t>
                      </a:r>
                      <a:r>
                        <a:rPr lang="en-US" altLang="ko-KR" sz="1200" baseline="0" dirty="0" err="1" smtClean="0"/>
                        <a:t>loadBookData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+</a:t>
                      </a:r>
                      <a:r>
                        <a:rPr lang="en-US" altLang="ko-KR" sz="1200" baseline="0" dirty="0" err="1" smtClean="0"/>
                        <a:t>saveBookData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+</a:t>
                      </a:r>
                      <a:r>
                        <a:rPr lang="en-US" altLang="ko-KR" sz="1200" baseline="0" dirty="0" err="1" smtClean="0"/>
                        <a:t>setDataFileLocation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/>
                    </a:p>
                  </a:txBody>
                  <a:tcPr marL="17419" marR="17419" marT="8710" marB="8710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971486"/>
              </p:ext>
            </p:extLst>
          </p:nvPr>
        </p:nvGraphicFramePr>
        <p:xfrm>
          <a:off x="3821966" y="337228"/>
          <a:ext cx="1783056" cy="1238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056"/>
              </a:tblGrid>
              <a:tr h="149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LibrarySystem</a:t>
                      </a:r>
                      <a:endParaRPr lang="ko-KR" altLang="en-US" sz="1200" dirty="0"/>
                    </a:p>
                  </a:txBody>
                  <a:tcPr marL="17419" marR="17419" marT="8710" marB="8710"/>
                </a:tc>
              </a:tr>
              <a:tr h="838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dirty="0" err="1" smtClean="0"/>
                        <a:t>guestMenu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GuestMenu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-processor </a:t>
                      </a:r>
                      <a:r>
                        <a:rPr lang="en-US" altLang="ko-KR" sz="1200" dirty="0" err="1" smtClean="0"/>
                        <a:t>Processor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-search </a:t>
                      </a:r>
                      <a:r>
                        <a:rPr lang="en-US" altLang="ko-KR" sz="1200" dirty="0" err="1" smtClean="0"/>
                        <a:t>Search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dirty="0" err="1" smtClean="0"/>
                        <a:t>bookStorage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BookStorage</a:t>
                      </a:r>
                      <a:endParaRPr lang="ko-KR" altLang="en-US" sz="1200" dirty="0"/>
                    </a:p>
                  </a:txBody>
                  <a:tcPr marL="17419" marR="17419" marT="8710" marB="8710"/>
                </a:tc>
              </a:tr>
              <a:tr h="185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+main()</a:t>
                      </a:r>
                      <a:endParaRPr lang="ko-KR" altLang="en-US" sz="1200" dirty="0"/>
                    </a:p>
                  </a:txBody>
                  <a:tcPr marL="17419" marR="17419" marT="8710" marB="8710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3840"/>
              </p:ext>
            </p:extLst>
          </p:nvPr>
        </p:nvGraphicFramePr>
        <p:xfrm>
          <a:off x="3068651" y="4877638"/>
          <a:ext cx="2536371" cy="1515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6371"/>
              </a:tblGrid>
              <a:tr h="149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Processor</a:t>
                      </a:r>
                      <a:endParaRPr lang="ko-KR" altLang="en-US" sz="1200" dirty="0"/>
                    </a:p>
                  </a:txBody>
                  <a:tcPr marL="17419" marR="17419" marT="8710" marB="8710"/>
                </a:tc>
              </a:tr>
              <a:tr h="1490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7419" marR="17419" marT="8710" marB="8710"/>
                </a:tc>
              </a:tr>
              <a:tr h="424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dataFormatting</a:t>
                      </a:r>
                      <a:r>
                        <a:rPr lang="en-US" altLang="ko-KR" sz="1200" dirty="0" smtClean="0"/>
                        <a:t>(Book</a:t>
                      </a:r>
                      <a:r>
                        <a:rPr lang="en-US" altLang="ko-KR" sz="1200" baseline="0" dirty="0" smtClean="0"/>
                        <a:t> book)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+</a:t>
                      </a:r>
                      <a:r>
                        <a:rPr lang="en-US" altLang="ko-KR" sz="1200" baseline="0" dirty="0" err="1" smtClean="0"/>
                        <a:t>showCategoryList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+</a:t>
                      </a:r>
                      <a:r>
                        <a:rPr lang="en-US" altLang="ko-KR" sz="1200" baseline="0" dirty="0" err="1" smtClean="0"/>
                        <a:t>rentBook</a:t>
                      </a:r>
                      <a:r>
                        <a:rPr lang="en-US" altLang="ko-KR" sz="1200" baseline="0" dirty="0" smtClean="0"/>
                        <a:t>(Book book)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+</a:t>
                      </a:r>
                      <a:r>
                        <a:rPr lang="en-US" altLang="ko-KR" sz="1200" baseline="0" dirty="0" err="1" smtClean="0"/>
                        <a:t>returnBook</a:t>
                      </a:r>
                      <a:r>
                        <a:rPr lang="en-US" altLang="ko-KR" sz="1200" baseline="0" dirty="0" smtClean="0"/>
                        <a:t>(Book book)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+</a:t>
                      </a:r>
                      <a:r>
                        <a:rPr lang="en-US" altLang="ko-KR" sz="1200" baseline="0" dirty="0" err="1" smtClean="0"/>
                        <a:t>showMostPopularBook</a:t>
                      </a:r>
                      <a:r>
                        <a:rPr lang="en-US" altLang="ko-KR" sz="1200" baseline="0" dirty="0" smtClean="0"/>
                        <a:t>(Book book)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+</a:t>
                      </a:r>
                      <a:r>
                        <a:rPr lang="en-US" altLang="ko-KR" sz="1200" baseline="0" dirty="0" err="1" smtClean="0"/>
                        <a:t>exitProgram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/>
                    </a:p>
                  </a:txBody>
                  <a:tcPr marL="17419" marR="17419" marT="8710" marB="8710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614791" y="300507"/>
            <a:ext cx="20264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Main</a:t>
            </a:r>
            <a:r>
              <a:rPr lang="ko-KR" altLang="en-US" sz="1400" dirty="0" smtClean="0">
                <a:latin typeface="+mn-ea"/>
              </a:rPr>
              <a:t>의 역할</a:t>
            </a:r>
            <a:endParaRPr lang="en-US" altLang="ko-KR" sz="14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+mn-ea"/>
              </a:rPr>
              <a:t>.</a:t>
            </a:r>
            <a:r>
              <a:rPr lang="en-US" altLang="ko-KR" sz="1400" dirty="0" err="1" smtClean="0">
                <a:latin typeface="+mn-ea"/>
              </a:rPr>
              <a:t>dat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파일 로드</a:t>
            </a:r>
            <a:endParaRPr lang="en-US" altLang="ko-KR" sz="14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+mn-ea"/>
              </a:rPr>
              <a:t>각 데이터 저장</a:t>
            </a:r>
            <a:endParaRPr lang="en-US" altLang="ko-KR" sz="14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+mn-ea"/>
              </a:rPr>
              <a:t>메뉴 보여주기</a:t>
            </a:r>
            <a:endParaRPr lang="en-US" altLang="ko-KR" sz="14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+mn-ea"/>
              </a:rPr>
              <a:t>메뉴 </a:t>
            </a:r>
            <a:r>
              <a:rPr lang="ko-KR" altLang="en-US" sz="1400" dirty="0" err="1" smtClean="0">
                <a:latin typeface="+mn-ea"/>
              </a:rPr>
              <a:t>선택받기</a:t>
            </a:r>
            <a:endParaRPr lang="en-US" altLang="ko-KR" sz="14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+mn-ea"/>
              </a:rPr>
              <a:t>선택된 메뉴 실행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98995" y="5654274"/>
            <a:ext cx="23181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Processor</a:t>
            </a:r>
            <a:r>
              <a:rPr lang="ko-KR" altLang="en-US" sz="1400" dirty="0" smtClean="0">
                <a:latin typeface="+mn-ea"/>
              </a:rPr>
              <a:t>의 역할</a:t>
            </a:r>
            <a:endParaRPr lang="en-US" altLang="ko-KR" sz="14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+mn-ea"/>
              </a:rPr>
              <a:t>입력데이터 </a:t>
            </a:r>
            <a:r>
              <a:rPr lang="ko-KR" altLang="en-US" sz="1400" dirty="0" err="1" smtClean="0">
                <a:latin typeface="+mn-ea"/>
              </a:rPr>
              <a:t>포맷팅</a:t>
            </a:r>
            <a:endParaRPr lang="en-US" altLang="ko-KR" sz="14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+mn-ea"/>
              </a:rPr>
              <a:t>각 기능 처리를 담당</a:t>
            </a:r>
            <a:endParaRPr lang="ko-KR" altLang="en-US" sz="1400" dirty="0"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365273"/>
              </p:ext>
            </p:extLst>
          </p:nvPr>
        </p:nvGraphicFramePr>
        <p:xfrm>
          <a:off x="6319273" y="2266804"/>
          <a:ext cx="1064969" cy="825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4969"/>
              </a:tblGrid>
              <a:tr h="424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&lt;&lt;.</a:t>
                      </a:r>
                      <a:r>
                        <a:rPr lang="en-US" altLang="ko-KR" sz="1200" dirty="0" err="1" smtClean="0"/>
                        <a:t>dat</a:t>
                      </a:r>
                      <a:r>
                        <a:rPr lang="en-US" altLang="ko-KR" sz="1200" dirty="0" smtClean="0"/>
                        <a:t>&gt;&gt;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err="1" smtClean="0"/>
                        <a:t>namoo_library</a:t>
                      </a:r>
                      <a:endParaRPr lang="ko-KR" altLang="en-US" sz="1200" dirty="0"/>
                    </a:p>
                  </a:txBody>
                  <a:tcPr marL="17419" marR="17419" marT="8710" marB="8710"/>
                </a:tc>
              </a:tr>
              <a:tr h="1490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7419" marR="17419" marT="8710" marB="8710"/>
                </a:tc>
              </a:tr>
              <a:tr h="1490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7419" marR="17419" marT="8710" marB="871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1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24255" y="162128"/>
            <a:ext cx="1393330" cy="6472136"/>
            <a:chOff x="324255" y="162128"/>
            <a:chExt cx="1393330" cy="6472136"/>
          </a:xfrm>
        </p:grpSpPr>
        <p:grpSp>
          <p:nvGrpSpPr>
            <p:cNvPr id="13" name="그룹 12"/>
            <p:cNvGrpSpPr/>
            <p:nvPr/>
          </p:nvGrpSpPr>
          <p:grpSpPr>
            <a:xfrm>
              <a:off x="324255" y="162128"/>
              <a:ext cx="1393330" cy="512323"/>
              <a:chOff x="324255" y="162128"/>
              <a:chExt cx="1393330" cy="51232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24255" y="162128"/>
                <a:ext cx="1393330" cy="5123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24255" y="279788"/>
                <a:ext cx="13933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err="1" smtClean="0">
                    <a:latin typeface="Bitstream Vera Sans Mono" panose="020B0609030804020204" pitchFamily="49" charset="-127"/>
                    <a:ea typeface="Bitstream Vera Sans Mono" panose="020B0609030804020204" pitchFamily="49" charset="-127"/>
                  </a:rPr>
                  <a:t>librarySystem</a:t>
                </a:r>
                <a:endParaRPr lang="ko-KR" altLang="en-US" sz="1200" dirty="0">
                  <a:latin typeface="Bitstream Vera Sans Mono" panose="020B0609030804020204" pitchFamily="49" charset="-127"/>
                  <a:ea typeface="Bitstream Vera Sans Mono" panose="020B0609030804020204" pitchFamily="49" charset="-127"/>
                </a:endParaRPr>
              </a:p>
            </p:txBody>
          </p:sp>
        </p:grpSp>
        <p:cxnSp>
          <p:nvCxnSpPr>
            <p:cNvPr id="31" name="직선 연결선 30"/>
            <p:cNvCxnSpPr>
              <a:stCxn id="4" idx="2"/>
            </p:cNvCxnSpPr>
            <p:nvPr/>
          </p:nvCxnSpPr>
          <p:spPr>
            <a:xfrm>
              <a:off x="1020920" y="674451"/>
              <a:ext cx="3727" cy="5959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2003898" y="155643"/>
            <a:ext cx="1393330" cy="6472132"/>
            <a:chOff x="2003898" y="155643"/>
            <a:chExt cx="1393330" cy="6472132"/>
          </a:xfrm>
        </p:grpSpPr>
        <p:grpSp>
          <p:nvGrpSpPr>
            <p:cNvPr id="29" name="그룹 28"/>
            <p:cNvGrpSpPr/>
            <p:nvPr/>
          </p:nvGrpSpPr>
          <p:grpSpPr>
            <a:xfrm>
              <a:off x="2003898" y="155643"/>
              <a:ext cx="1393330" cy="512323"/>
              <a:chOff x="2003898" y="155643"/>
              <a:chExt cx="1393330" cy="512323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003898" y="155643"/>
                <a:ext cx="1393330" cy="5123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003898" y="279786"/>
                <a:ext cx="1393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 smtClean="0">
                    <a:latin typeface="Bitstream Vera Sans Mono" panose="020B0609030804020204" pitchFamily="49" charset="-127"/>
                    <a:ea typeface="Bitstream Vera Sans Mono" panose="020B0609030804020204" pitchFamily="49" charset="-127"/>
                  </a:rPr>
                  <a:t>BookStorage</a:t>
                </a:r>
                <a:endParaRPr lang="ko-KR" altLang="en-US" sz="1200" dirty="0">
                  <a:latin typeface="Bitstream Vera Sans Mono" panose="020B0609030804020204" pitchFamily="49" charset="-127"/>
                  <a:ea typeface="Bitstream Vera Sans Mono" panose="020B0609030804020204" pitchFamily="49" charset="-127"/>
                </a:endParaRPr>
              </a:p>
            </p:txBody>
          </p:sp>
        </p:grpSp>
        <p:cxnSp>
          <p:nvCxnSpPr>
            <p:cNvPr id="32" name="직선 연결선 31"/>
            <p:cNvCxnSpPr/>
            <p:nvPr/>
          </p:nvCxnSpPr>
          <p:spPr>
            <a:xfrm>
              <a:off x="2695385" y="667962"/>
              <a:ext cx="3727" cy="5959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4468092" y="162125"/>
            <a:ext cx="589322" cy="6465650"/>
            <a:chOff x="3651115" y="162125"/>
            <a:chExt cx="1406299" cy="6465650"/>
          </a:xfrm>
        </p:grpSpPr>
        <p:grpSp>
          <p:nvGrpSpPr>
            <p:cNvPr id="17" name="그룹 16"/>
            <p:cNvGrpSpPr/>
            <p:nvPr/>
          </p:nvGrpSpPr>
          <p:grpSpPr>
            <a:xfrm>
              <a:off x="3651115" y="162125"/>
              <a:ext cx="1406299" cy="512323"/>
              <a:chOff x="324255" y="162128"/>
              <a:chExt cx="1406299" cy="512323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24255" y="162128"/>
                <a:ext cx="1393330" cy="5123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24255" y="279788"/>
                <a:ext cx="1406299" cy="277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Bitstream Vera Sans Mono" panose="020B0609030804020204" pitchFamily="49" charset="-127"/>
                    <a:ea typeface="Bitstream Vera Sans Mono" panose="020B0609030804020204" pitchFamily="49" charset="-127"/>
                  </a:rPr>
                  <a:t>Book</a:t>
                </a:r>
                <a:endParaRPr lang="ko-KR" altLang="en-US" sz="1200" dirty="0">
                  <a:latin typeface="Bitstream Vera Sans Mono" panose="020B0609030804020204" pitchFamily="49" charset="-127"/>
                  <a:ea typeface="Bitstream Vera Sans Mono" panose="020B0609030804020204" pitchFamily="49" charset="-127"/>
                </a:endParaRPr>
              </a:p>
            </p:txBody>
          </p:sp>
        </p:grpSp>
        <p:cxnSp>
          <p:nvCxnSpPr>
            <p:cNvPr id="33" name="직선 연결선 32"/>
            <p:cNvCxnSpPr/>
            <p:nvPr/>
          </p:nvCxnSpPr>
          <p:spPr>
            <a:xfrm>
              <a:off x="4350537" y="667962"/>
              <a:ext cx="3727" cy="5959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382638" y="162128"/>
            <a:ext cx="1393330" cy="6472136"/>
            <a:chOff x="5382638" y="162128"/>
            <a:chExt cx="1393330" cy="6472136"/>
          </a:xfrm>
        </p:grpSpPr>
        <p:grpSp>
          <p:nvGrpSpPr>
            <p:cNvPr id="20" name="그룹 19"/>
            <p:cNvGrpSpPr/>
            <p:nvPr/>
          </p:nvGrpSpPr>
          <p:grpSpPr>
            <a:xfrm>
              <a:off x="5382638" y="162128"/>
              <a:ext cx="1393330" cy="512323"/>
              <a:chOff x="324255" y="162128"/>
              <a:chExt cx="1393330" cy="512323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24255" y="162128"/>
                <a:ext cx="1393330" cy="5123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24255" y="279788"/>
                <a:ext cx="1393330" cy="276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 smtClean="0">
                    <a:latin typeface="Bitstream Vera Sans Mono" panose="020B0609030804020204" pitchFamily="49" charset="-127"/>
                    <a:ea typeface="Bitstream Vera Sans Mono" panose="020B0609030804020204" pitchFamily="49" charset="-127"/>
                  </a:rPr>
                  <a:t>GuestMenu</a:t>
                </a:r>
                <a:endParaRPr lang="ko-KR" altLang="en-US" sz="1200" dirty="0">
                  <a:latin typeface="Bitstream Vera Sans Mono" panose="020B0609030804020204" pitchFamily="49" charset="-127"/>
                  <a:ea typeface="Bitstream Vera Sans Mono" panose="020B0609030804020204" pitchFamily="49" charset="-127"/>
                </a:endParaRPr>
              </a:p>
            </p:txBody>
          </p:sp>
        </p:grpSp>
        <p:cxnSp>
          <p:nvCxnSpPr>
            <p:cNvPr id="34" name="직선 연결선 33"/>
            <p:cNvCxnSpPr/>
            <p:nvPr/>
          </p:nvCxnSpPr>
          <p:spPr>
            <a:xfrm>
              <a:off x="6082545" y="674451"/>
              <a:ext cx="3727" cy="5959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7101192" y="141738"/>
            <a:ext cx="1393330" cy="6472132"/>
            <a:chOff x="7101192" y="141738"/>
            <a:chExt cx="1393330" cy="6472132"/>
          </a:xfrm>
        </p:grpSpPr>
        <p:grpSp>
          <p:nvGrpSpPr>
            <p:cNvPr id="23" name="그룹 22"/>
            <p:cNvGrpSpPr/>
            <p:nvPr/>
          </p:nvGrpSpPr>
          <p:grpSpPr>
            <a:xfrm>
              <a:off x="7101192" y="141738"/>
              <a:ext cx="1393330" cy="512323"/>
              <a:chOff x="324255" y="162128"/>
              <a:chExt cx="1393330" cy="512323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24255" y="162128"/>
                <a:ext cx="1393330" cy="5123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24255" y="279788"/>
                <a:ext cx="1393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Bitstream Vera Sans Mono" panose="020B0609030804020204" pitchFamily="49" charset="-127"/>
                    <a:ea typeface="Bitstream Vera Sans Mono" panose="020B0609030804020204" pitchFamily="49" charset="-127"/>
                  </a:rPr>
                  <a:t>Search</a:t>
                </a:r>
                <a:endParaRPr lang="ko-KR" altLang="en-US" sz="1200" dirty="0">
                  <a:latin typeface="Bitstream Vera Sans Mono" panose="020B0609030804020204" pitchFamily="49" charset="-127"/>
                  <a:ea typeface="Bitstream Vera Sans Mono" panose="020B0609030804020204" pitchFamily="49" charset="-127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7793645" y="654057"/>
              <a:ext cx="3727" cy="5959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8657617" y="155640"/>
            <a:ext cx="1393330" cy="6478624"/>
            <a:chOff x="8657617" y="155640"/>
            <a:chExt cx="1393330" cy="6478624"/>
          </a:xfrm>
        </p:grpSpPr>
        <p:grpSp>
          <p:nvGrpSpPr>
            <p:cNvPr id="26" name="그룹 25"/>
            <p:cNvGrpSpPr/>
            <p:nvPr/>
          </p:nvGrpSpPr>
          <p:grpSpPr>
            <a:xfrm>
              <a:off x="8657617" y="155640"/>
              <a:ext cx="1393330" cy="512323"/>
              <a:chOff x="324255" y="162128"/>
              <a:chExt cx="1393330" cy="512323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324255" y="162128"/>
                <a:ext cx="1393330" cy="5123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24255" y="279788"/>
                <a:ext cx="1393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Bitstream Vera Sans Mono" panose="020B0609030804020204" pitchFamily="49" charset="-127"/>
                    <a:ea typeface="Bitstream Vera Sans Mono" panose="020B0609030804020204" pitchFamily="49" charset="-127"/>
                  </a:rPr>
                  <a:t>Process</a:t>
                </a:r>
                <a:endParaRPr lang="ko-KR" altLang="en-US" sz="1200" dirty="0">
                  <a:latin typeface="Bitstream Vera Sans Mono" panose="020B0609030804020204" pitchFamily="49" charset="-127"/>
                  <a:ea typeface="Bitstream Vera Sans Mono" panose="020B0609030804020204" pitchFamily="49" charset="-127"/>
                </a:endParaRPr>
              </a:p>
            </p:txBody>
          </p:sp>
        </p:grpSp>
        <p:cxnSp>
          <p:nvCxnSpPr>
            <p:cNvPr id="36" name="직선 연결선 35"/>
            <p:cNvCxnSpPr/>
            <p:nvPr/>
          </p:nvCxnSpPr>
          <p:spPr>
            <a:xfrm>
              <a:off x="9350555" y="674451"/>
              <a:ext cx="3727" cy="5959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3688284" y="141738"/>
            <a:ext cx="589322" cy="6465650"/>
            <a:chOff x="3651115" y="162125"/>
            <a:chExt cx="1406299" cy="6465650"/>
          </a:xfrm>
        </p:grpSpPr>
        <p:grpSp>
          <p:nvGrpSpPr>
            <p:cNvPr id="49" name="그룹 48"/>
            <p:cNvGrpSpPr/>
            <p:nvPr/>
          </p:nvGrpSpPr>
          <p:grpSpPr>
            <a:xfrm>
              <a:off x="3651115" y="162125"/>
              <a:ext cx="1406299" cy="512323"/>
              <a:chOff x="324255" y="162128"/>
              <a:chExt cx="1406299" cy="512323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24255" y="162128"/>
                <a:ext cx="1393330" cy="5123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24255" y="279788"/>
                <a:ext cx="14062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Bitstream Vera Sans Mono" panose="020B0609030804020204" pitchFamily="49" charset="-127"/>
                    <a:ea typeface="Bitstream Vera Sans Mono" panose="020B0609030804020204" pitchFamily="49" charset="-127"/>
                  </a:rPr>
                  <a:t>.</a:t>
                </a:r>
                <a:r>
                  <a:rPr lang="en-US" altLang="ko-KR" sz="1200" dirty="0" err="1" smtClean="0">
                    <a:latin typeface="Bitstream Vera Sans Mono" panose="020B0609030804020204" pitchFamily="49" charset="-127"/>
                    <a:ea typeface="Bitstream Vera Sans Mono" panose="020B0609030804020204" pitchFamily="49" charset="-127"/>
                  </a:rPr>
                  <a:t>dat</a:t>
                </a:r>
                <a:endParaRPr lang="ko-KR" altLang="en-US" sz="1200" dirty="0">
                  <a:latin typeface="Bitstream Vera Sans Mono" panose="020B0609030804020204" pitchFamily="49" charset="-127"/>
                  <a:ea typeface="Bitstream Vera Sans Mono" panose="020B0609030804020204" pitchFamily="49" charset="-127"/>
                </a:endParaRPr>
              </a:p>
            </p:txBody>
          </p:sp>
        </p:grpSp>
        <p:cxnSp>
          <p:nvCxnSpPr>
            <p:cNvPr id="50" name="직선 연결선 49"/>
            <p:cNvCxnSpPr/>
            <p:nvPr/>
          </p:nvCxnSpPr>
          <p:spPr>
            <a:xfrm>
              <a:off x="4350537" y="667962"/>
              <a:ext cx="3727" cy="5959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/>
          <p:cNvSpPr/>
          <p:nvPr/>
        </p:nvSpPr>
        <p:spPr>
          <a:xfrm>
            <a:off x="2587558" y="1712068"/>
            <a:ext cx="206070" cy="12354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900946" y="1887166"/>
            <a:ext cx="155488" cy="171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679004" y="2276272"/>
            <a:ext cx="102324" cy="217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6001966" y="3161490"/>
            <a:ext cx="107489" cy="2675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7714034" y="3399817"/>
            <a:ext cx="155643" cy="3210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933855" y="1391055"/>
            <a:ext cx="175583" cy="4348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6001966" y="3988341"/>
            <a:ext cx="107489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9278249" y="4255850"/>
            <a:ext cx="191455" cy="3728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0" y="1391055"/>
            <a:ext cx="1020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1020920" y="3161490"/>
            <a:ext cx="506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793627" y="1887166"/>
            <a:ext cx="118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2797354" y="2078476"/>
            <a:ext cx="11828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2851051" y="2276272"/>
            <a:ext cx="1910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2806940" y="2493524"/>
            <a:ext cx="1974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1109438" y="2804810"/>
            <a:ext cx="1478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6080272" y="3399817"/>
            <a:ext cx="1713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1109438" y="4635231"/>
            <a:ext cx="8250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1020920" y="3988341"/>
            <a:ext cx="506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6109455" y="4216941"/>
            <a:ext cx="324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>
            <a:off x="1022374" y="3720831"/>
            <a:ext cx="6771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9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err="1" smtClean="0">
            <a:latin typeface="Bitstream Vera Sans Mono" panose="020B0609030804020204" pitchFamily="49" charset="-127"/>
            <a:ea typeface="Bitstream Vera Sans Mono" panose="020B0609030804020204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216</Words>
  <Application>Microsoft Office PowerPoint</Application>
  <PresentationFormat>A4 용지(210x297mm)</PresentationFormat>
  <Paragraphs>75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Bitstream Vera Sans Mono</vt:lpstr>
      <vt:lpstr>맑은 고딕</vt:lpstr>
      <vt:lpstr>Arial</vt:lpstr>
      <vt:lpstr>Calibri</vt:lpstr>
      <vt:lpstr>Calibri Light</vt:lpstr>
      <vt:lpstr>Office 테마</vt:lpstr>
      <vt:lpstr>librarySystem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librarySystem</dc:title>
  <dc:creator>nulgraces</dc:creator>
  <cp:lastModifiedBy>nulgraces</cp:lastModifiedBy>
  <cp:revision>11</cp:revision>
  <dcterms:created xsi:type="dcterms:W3CDTF">2017-08-18T17:14:33Z</dcterms:created>
  <dcterms:modified xsi:type="dcterms:W3CDTF">2017-08-19T01:03:48Z</dcterms:modified>
</cp:coreProperties>
</file>