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400" r:id="rId2"/>
    <p:sldId id="410" r:id="rId3"/>
    <p:sldId id="402" r:id="rId4"/>
    <p:sldId id="401" r:id="rId5"/>
    <p:sldId id="411" r:id="rId6"/>
    <p:sldId id="412" r:id="rId7"/>
    <p:sldId id="409" r:id="rId8"/>
    <p:sldId id="413" r:id="rId9"/>
    <p:sldId id="407" r:id="rId10"/>
    <p:sldId id="408" r:id="rId11"/>
    <p:sldId id="414" r:id="rId12"/>
    <p:sldId id="416" r:id="rId13"/>
    <p:sldId id="41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344D-9B92-4557-A876-28648900D06E}" v="145" dt="2021-03-12T16:27:1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edsaad/Desktop/Assignments/Capstone%201/Hote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edsaad/Desktop/Assignments/Capstone%201/Hote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edsaad/Desktop/Assignments/Capstone%201/Hote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'Log Reg 1'!$AR$4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3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'Log Reg 1'!$AQ$5:$AQ$15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'Log Reg 1'!$AR$5:$AR$15</c:f>
              <c:numCache>
                <c:formatCode>General</c:formatCode>
                <c:ptCount val="11"/>
                <c:pt idx="0" formatCode="0.0%">
                  <c:v>0.75245832984337047</c:v>
                </c:pt>
                <c:pt idx="1">
                  <c:v>0.37041628277075134</c:v>
                </c:pt>
                <c:pt idx="2">
                  <c:v>0.53346176396683143</c:v>
                </c:pt>
                <c:pt idx="3">
                  <c:v>0.64198006533210483</c:v>
                </c:pt>
                <c:pt idx="4">
                  <c:v>0.72370382779127229</c:v>
                </c:pt>
                <c:pt idx="5">
                  <c:v>0.75245832984337047</c:v>
                </c:pt>
                <c:pt idx="6">
                  <c:v>0.75326241728788002</c:v>
                </c:pt>
                <c:pt idx="7">
                  <c:v>0.73951754753329424</c:v>
                </c:pt>
                <c:pt idx="8">
                  <c:v>0.7154200519306475</c:v>
                </c:pt>
                <c:pt idx="9">
                  <c:v>0.69238629700979981</c:v>
                </c:pt>
                <c:pt idx="10">
                  <c:v>0.66485467794622666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E9-684B-907E-C07C8742968E}"/>
            </c:ext>
          </c:extLst>
        </c:ser>
        <c:ser>
          <c:idx val="1"/>
          <c:order val="1"/>
          <c:tx>
            <c:strRef>
              <c:f>'Log Reg 1'!$AS$4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'Log Reg 1'!$AQ$5:$AQ$15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'Log Reg 1'!$AS$5:$AS$15</c:f>
              <c:numCache>
                <c:formatCode>General</c:formatCode>
                <c:ptCount val="11"/>
                <c:pt idx="0" formatCode="0.0%">
                  <c:v>0.6544210526315789</c:v>
                </c:pt>
                <c:pt idx="1">
                  <c:v>0.37041628277075134</c:v>
                </c:pt>
                <c:pt idx="2">
                  <c:v>0.4413436375531567</c:v>
                </c:pt>
                <c:pt idx="3">
                  <c:v>0.50917476691132713</c:v>
                </c:pt>
                <c:pt idx="4">
                  <c:v>0.59003284993189653</c:v>
                </c:pt>
                <c:pt idx="5">
                  <c:v>0.6544210526315789</c:v>
                </c:pt>
                <c:pt idx="6">
                  <c:v>0.70540284887602933</c:v>
                </c:pt>
                <c:pt idx="7">
                  <c:v>0.74966711051930757</c:v>
                </c:pt>
                <c:pt idx="8">
                  <c:v>0.77733275600779395</c:v>
                </c:pt>
                <c:pt idx="9">
                  <c:v>0.85636882129277569</c:v>
                </c:pt>
                <c:pt idx="10">
                  <c:v>0.95056708752407448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E9-684B-907E-C07C8742968E}"/>
            </c:ext>
          </c:extLst>
        </c:ser>
        <c:ser>
          <c:idx val="2"/>
          <c:order val="2"/>
          <c:tx>
            <c:strRef>
              <c:f>'Log Reg 1'!$AT$4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'Log Reg 1'!$AQ$5:$AQ$15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'Log Reg 1'!$AT$5:$AT$15</c:f>
              <c:numCache>
                <c:formatCode>General</c:formatCode>
                <c:ptCount val="11"/>
                <c:pt idx="0" formatCode="0.0%">
                  <c:v>0.70289887843704779</c:v>
                </c:pt>
                <c:pt idx="1">
                  <c:v>1</c:v>
                </c:pt>
                <c:pt idx="2">
                  <c:v>0.97625723589001445</c:v>
                </c:pt>
                <c:pt idx="3">
                  <c:v>0.92863603473227208</c:v>
                </c:pt>
                <c:pt idx="4">
                  <c:v>0.83260220694645437</c:v>
                </c:pt>
                <c:pt idx="5">
                  <c:v>0.70289887843704779</c:v>
                </c:pt>
                <c:pt idx="6">
                  <c:v>0.57333122286541249</c:v>
                </c:pt>
                <c:pt idx="7">
                  <c:v>0.44557253979739508</c:v>
                </c:pt>
                <c:pt idx="8">
                  <c:v>0.32475578871201155</c:v>
                </c:pt>
                <c:pt idx="9">
                  <c:v>0.20371291606367584</c:v>
                </c:pt>
                <c:pt idx="10">
                  <c:v>0.10044319826338639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E9-684B-907E-C07C87429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3887776"/>
        <c:axId val="756623632"/>
      </c:scatterChart>
      <c:valAx>
        <c:axId val="79388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623632"/>
        <c:crosses val="autoZero"/>
        <c:crossBetween val="midCat"/>
      </c:valAx>
      <c:valAx>
        <c:axId val="756623632"/>
        <c:scaling>
          <c:orientation val="minMax"/>
          <c:max val="1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887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0000"/>
                </a:solidFill>
              </a:rPr>
              <a:t>Lift and Gain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CC72-FE4F-B5B6-4B92224765A4}"/>
              </c:ext>
            </c:extLst>
          </c:dPt>
          <c:cat>
            <c:numRef>
              <c:f>Sheet1!$G$3:$G$12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Sheet1!$H$3:$H$12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72-FE4F-B5B6-4B92224765A4}"/>
            </c:ext>
          </c:extLst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Sheet1!$G$3:$G$12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Sheet1!$K$3:$K$12</c:f>
              <c:numCache>
                <c:formatCode>0%</c:formatCode>
                <c:ptCount val="10"/>
                <c:pt idx="0">
                  <c:v>0.22677731548480462</c:v>
                </c:pt>
                <c:pt idx="1">
                  <c:v>0.40663440665701883</c:v>
                </c:pt>
                <c:pt idx="2">
                  <c:v>0.57186143270622292</c:v>
                </c:pt>
                <c:pt idx="3">
                  <c:v>0.70565756150506509</c:v>
                </c:pt>
                <c:pt idx="4">
                  <c:v>0.81356277134587551</c:v>
                </c:pt>
                <c:pt idx="5">
                  <c:v>0.88779848046309695</c:v>
                </c:pt>
                <c:pt idx="6">
                  <c:v>0.93944464544138928</c:v>
                </c:pt>
                <c:pt idx="7">
                  <c:v>0.97173480463096962</c:v>
                </c:pt>
                <c:pt idx="8">
                  <c:v>0.98711107091172212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72-FE4F-B5B6-4B9222476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032208"/>
        <c:axId val="435087520"/>
      </c:lineChart>
      <c:catAx>
        <c:axId val="4350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87520"/>
        <c:crosses val="autoZero"/>
        <c:auto val="1"/>
        <c:lblAlgn val="ctr"/>
        <c:lblOffset val="100"/>
        <c:noMultiLvlLbl val="0"/>
      </c:catAx>
      <c:valAx>
        <c:axId val="43508752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3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'Log Reg 1'!$AY$4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  <a:lumOff val="2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3">
                    <a:lumMod val="75000"/>
                    <a:lumOff val="25000"/>
                  </a:schemeClr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6B-1447-951F-F3DC68859CAE}"/>
              </c:ext>
            </c:extLst>
          </c:dPt>
          <c:xVal>
            <c:numRef>
              <c:f>'Log Reg 1'!$AX$6:$AX$15</c:f>
              <c:numCache>
                <c:formatCode>General</c:formatCode>
                <c:ptCount val="10"/>
                <c:pt idx="0">
                  <c:v>1</c:v>
                </c:pt>
                <c:pt idx="1">
                  <c:v>0.7270574461857755</c:v>
                </c:pt>
                <c:pt idx="2">
                  <c:v>0.52667429422877365</c:v>
                </c:pt>
                <c:pt idx="3">
                  <c:v>0.34036665513663095</c:v>
                </c:pt>
                <c:pt idx="4">
                  <c:v>0.2183833116036506</c:v>
                </c:pt>
                <c:pt idx="5">
                  <c:v>0.1408748636351542</c:v>
                </c:pt>
                <c:pt idx="6">
                  <c:v>8.7539579065002787E-2</c:v>
                </c:pt>
                <c:pt idx="7">
                  <c:v>5.4732192746720594E-2</c:v>
                </c:pt>
                <c:pt idx="8">
                  <c:v>2.0102173855200491E-2</c:v>
                </c:pt>
                <c:pt idx="9">
                  <c:v>0</c:v>
                </c:pt>
              </c:numCache>
            </c:numRef>
          </c:xVal>
          <c:yVal>
            <c:numRef>
              <c:f>'Log Reg 1'!$AY$6:$AY$15</c:f>
              <c:numCache>
                <c:formatCode>General</c:formatCode>
                <c:ptCount val="10"/>
                <c:pt idx="0">
                  <c:v>1</c:v>
                </c:pt>
                <c:pt idx="1">
                  <c:v>0.97625723589001445</c:v>
                </c:pt>
                <c:pt idx="2">
                  <c:v>0.92863603473227208</c:v>
                </c:pt>
                <c:pt idx="3">
                  <c:v>0.83260220694645437</c:v>
                </c:pt>
                <c:pt idx="4">
                  <c:v>0.70289887843704779</c:v>
                </c:pt>
                <c:pt idx="5">
                  <c:v>0.57333122286541249</c:v>
                </c:pt>
                <c:pt idx="6">
                  <c:v>0.44557253979739508</c:v>
                </c:pt>
                <c:pt idx="7">
                  <c:v>0.32475578871201155</c:v>
                </c:pt>
                <c:pt idx="8">
                  <c:v>0.20371291606367584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6B-1447-951F-F3DC68859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83840"/>
        <c:axId val="798685488"/>
      </c:scatterChart>
      <c:valAx>
        <c:axId val="79868384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FP Rate</a:t>
                </a:r>
              </a:p>
            </c:rich>
          </c:tx>
          <c:overlay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85488"/>
        <c:crosses val="autoZero"/>
        <c:crossBetween val="midCat"/>
      </c:valAx>
      <c:valAx>
        <c:axId val="7986854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TP Rate</a:t>
                </a:r>
              </a:p>
            </c:rich>
          </c:tx>
          <c:layout>
            <c:manualLayout>
              <c:xMode val="edge"/>
              <c:yMode val="edge"/>
              <c:x val="1.2644889357218124E-2"/>
              <c:y val="0.363296269784458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68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43" y="54178"/>
            <a:ext cx="8460286" cy="735927"/>
          </a:xfrm>
        </p:spPr>
        <p:txBody>
          <a:bodyPr/>
          <a:lstStyle/>
          <a:p>
            <a:pPr algn="just"/>
            <a:r>
              <a:rPr lang="en-AU" sz="1200" dirty="0"/>
              <a:t>Using Logistic Regression to build a predictive model for Hotel cancellations, we concluded that the most significant factors influencing cancellations are Lead-time, Days in Waiting, Booking Changes, Room Charges, Weeknights Reservations, Duration of Stay, Babies in Reservations, Guest Country, Market Segment, Agent ID, and lastly the Distribution Channel.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38005" y="851065"/>
            <a:ext cx="861056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7814BD-8229-744F-B9B4-47A2C9511D7D}"/>
              </a:ext>
            </a:extLst>
          </p:cNvPr>
          <p:cNvSpPr txBox="1"/>
          <p:nvPr/>
        </p:nvSpPr>
        <p:spPr>
          <a:xfrm>
            <a:off x="465195" y="912024"/>
            <a:ext cx="8460285" cy="677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u="sng" dirty="0"/>
              <a:t>Key Insights:</a:t>
            </a:r>
          </a:p>
          <a:p>
            <a:endParaRPr lang="en-US" sz="1224" b="1" u="sng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AU" sz="1100" b="1" dirty="0"/>
              <a:t>Lead-time: </a:t>
            </a:r>
            <a:r>
              <a:rPr lang="en-AU" sz="1100" dirty="0"/>
              <a:t>Cancelled bookings have a longer Lead-time than Non-cancelled Bookings, indicating that bookings with a longer lead-time are more likely to get cancelled.</a:t>
            </a:r>
          </a:p>
          <a:p>
            <a:endParaRPr lang="en-AU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AU" sz="1100" b="1" dirty="0"/>
              <a:t>Days in Waiting: </a:t>
            </a:r>
            <a:r>
              <a:rPr lang="en-AU" sz="1100" dirty="0"/>
              <a:t>Cancelled bookings have </a:t>
            </a:r>
            <a:r>
              <a:rPr lang="en-US" sz="1100" dirty="0"/>
              <a:t>a longer average wait-list time </a:t>
            </a:r>
            <a:r>
              <a:rPr lang="en-US" sz="1100" b="1" dirty="0"/>
              <a:t>(3.6) </a:t>
            </a:r>
            <a:r>
              <a:rPr lang="en-US" sz="1100" dirty="0"/>
              <a:t>days than Non-cancelled bookings </a:t>
            </a:r>
            <a:r>
              <a:rPr lang="en-US" sz="1100" b="1" dirty="0"/>
              <a:t>(1.6) </a:t>
            </a:r>
            <a:r>
              <a:rPr lang="en-US" sz="1100" dirty="0"/>
              <a:t>days, indicating that bookings that stay longer on the wait-list are more likely to get cancelled</a:t>
            </a:r>
          </a:p>
          <a:p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Booking Changes: </a:t>
            </a:r>
            <a:r>
              <a:rPr lang="en-US" sz="1100" dirty="0"/>
              <a:t>Cancelled bookings tend to have a lower percentage in booking changes  </a:t>
            </a:r>
            <a:r>
              <a:rPr lang="en-US" sz="1100" b="1" dirty="0"/>
              <a:t>(9.3%) </a:t>
            </a:r>
            <a:r>
              <a:rPr lang="en-US" sz="1100" dirty="0"/>
              <a:t>than non-cancelled bookings </a:t>
            </a:r>
            <a:r>
              <a:rPr lang="en-US" sz="1100" b="1" dirty="0"/>
              <a:t>(29.3%)</a:t>
            </a:r>
            <a:r>
              <a:rPr lang="en-US" sz="1100" dirty="0"/>
              <a:t>,</a:t>
            </a:r>
            <a:r>
              <a:rPr lang="en-US" sz="1100" b="1" dirty="0"/>
              <a:t> </a:t>
            </a:r>
            <a:r>
              <a:rPr lang="en-US" sz="1100" dirty="0"/>
              <a:t>indicating that bookings with no to few changes are more likely to get cancelled.</a:t>
            </a:r>
          </a:p>
          <a:p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Room Charges</a:t>
            </a:r>
            <a:r>
              <a:rPr lang="en-US" sz="1100" dirty="0"/>
              <a:t>: Cancelled bookings tend to have a slightly higher average charge </a:t>
            </a:r>
            <a:r>
              <a:rPr lang="en-US" sz="1100" b="1" dirty="0"/>
              <a:t>($104.9) </a:t>
            </a:r>
            <a:r>
              <a:rPr lang="en-US" sz="1100" dirty="0"/>
              <a:t>than non-cancelled bookings </a:t>
            </a:r>
            <a:r>
              <a:rPr lang="en-US" sz="1100" b="1" dirty="0"/>
              <a:t>($99.9)</a:t>
            </a:r>
            <a:r>
              <a:rPr lang="en-US" sz="1100" dirty="0"/>
              <a:t>,</a:t>
            </a:r>
            <a:r>
              <a:rPr lang="en-US" sz="1100" b="1" dirty="0"/>
              <a:t> </a:t>
            </a:r>
            <a:r>
              <a:rPr lang="en-US" sz="1100" dirty="0"/>
              <a:t>indicating that cheaper bookings are less likely to get cancelled.</a:t>
            </a:r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Weeknights Reservations: </a:t>
            </a:r>
            <a:r>
              <a:rPr lang="en-US" sz="1100" dirty="0"/>
              <a:t>Cancelled bookings tend to have a slightly higher % of weeknights bookings </a:t>
            </a:r>
            <a:r>
              <a:rPr lang="en-US" sz="1100" b="1" dirty="0"/>
              <a:t>(73.5) </a:t>
            </a:r>
            <a:r>
              <a:rPr lang="en-US" sz="1100" dirty="0"/>
              <a:t>than non-cancelled bookings </a:t>
            </a:r>
            <a:r>
              <a:rPr lang="en-US" sz="1100" b="1" dirty="0"/>
              <a:t>(72.6%)</a:t>
            </a:r>
            <a:r>
              <a:rPr lang="en-US" sz="1100" dirty="0"/>
              <a:t>, indicating that Weeknight's bookings are more likely to get cancelled than Weekend bookings.</a:t>
            </a:r>
          </a:p>
          <a:p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AU" sz="1100" b="1" dirty="0"/>
              <a:t>Duration of Stay: </a:t>
            </a:r>
            <a:r>
              <a:rPr lang="en-AU" sz="1100" dirty="0"/>
              <a:t>Cancelled bookings have </a:t>
            </a:r>
            <a:r>
              <a:rPr lang="en-US" sz="1100" dirty="0"/>
              <a:t>a longer average stay </a:t>
            </a:r>
            <a:r>
              <a:rPr lang="en-US" sz="1100" b="1" dirty="0"/>
              <a:t>(3.5) </a:t>
            </a:r>
            <a:r>
              <a:rPr lang="en-US" sz="1100" dirty="0"/>
              <a:t>days than Non-cancelled bookings (3.4) days, indicating that bookings that long stay bookings are more likely to get cancelled than short stay bookings.</a:t>
            </a:r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Babies in Reservations: </a:t>
            </a:r>
            <a:r>
              <a:rPr lang="en-US" sz="1100" dirty="0"/>
              <a:t>Cancelled bookings tend to lower % of babies in the reservation  </a:t>
            </a:r>
            <a:r>
              <a:rPr lang="en-US" sz="1100" b="1" dirty="0"/>
              <a:t>(0.3%) </a:t>
            </a:r>
            <a:r>
              <a:rPr lang="en-US" sz="1100" dirty="0"/>
              <a:t>than non-cancelled bookings </a:t>
            </a:r>
            <a:r>
              <a:rPr lang="en-US" sz="1100" b="1" dirty="0"/>
              <a:t>(1%), </a:t>
            </a:r>
            <a:r>
              <a:rPr lang="en-US" sz="1100" dirty="0"/>
              <a:t>indicating that bookings with babies are less likely to get cancelled.</a:t>
            </a:r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Guest Country: </a:t>
            </a:r>
            <a:r>
              <a:rPr lang="en-US" sz="1100" dirty="0"/>
              <a:t>Portugal have the highest % of Cancellations </a:t>
            </a:r>
            <a:r>
              <a:rPr lang="en-US" sz="1100" b="1" dirty="0"/>
              <a:t>(56.6%), </a:t>
            </a:r>
            <a:r>
              <a:rPr lang="en-US" sz="1100" dirty="0"/>
              <a:t>indicating that Domestic bookings are more likely to get cancelled than International bookings.</a:t>
            </a:r>
          </a:p>
          <a:p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Market Segment: </a:t>
            </a:r>
            <a:r>
              <a:rPr lang="en-US" sz="1100" dirty="0"/>
              <a:t>Group bookings have the highest % of Cancelled bookings</a:t>
            </a:r>
            <a:r>
              <a:rPr lang="en-US" sz="1100" b="1" dirty="0"/>
              <a:t>(61%), </a:t>
            </a:r>
            <a:r>
              <a:rPr lang="en-US" sz="1100" dirty="0"/>
              <a:t>indicating that Group bookings that are more likely to get cancelled than any other types of bookings.</a:t>
            </a:r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Agent ID: </a:t>
            </a:r>
            <a:r>
              <a:rPr lang="en-US" sz="1100" dirty="0"/>
              <a:t>Agent 1 and Agent 9 have the highest % of Cancelled bookings at </a:t>
            </a:r>
            <a:r>
              <a:rPr lang="en-US" sz="1100" b="1" dirty="0"/>
              <a:t>(73.4%) </a:t>
            </a:r>
            <a:r>
              <a:rPr lang="en-US" sz="1100" dirty="0"/>
              <a:t>and </a:t>
            </a:r>
            <a:r>
              <a:rPr lang="en-US" sz="1100" b="1" dirty="0"/>
              <a:t>(41.5%) </a:t>
            </a:r>
            <a:r>
              <a:rPr lang="en-US" sz="1100" dirty="0"/>
              <a:t>respectively, indicating that bookings by agent 1 or 9 are more likely to get cancelled than bookings by other agents.</a:t>
            </a:r>
          </a:p>
          <a:p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100" b="1" dirty="0"/>
              <a:t>Distribution Channel: </a:t>
            </a:r>
            <a:r>
              <a:rPr lang="en-US" sz="1100" dirty="0"/>
              <a:t>TA/TO bookings have the highest % of Cancelled bookings </a:t>
            </a:r>
            <a:r>
              <a:rPr lang="en-US" sz="1100" b="1" dirty="0"/>
              <a:t>(41%), </a:t>
            </a:r>
            <a:r>
              <a:rPr lang="en-US" sz="1100" dirty="0"/>
              <a:t>indicating that bookings through TA/TO are more likely to get cancelled than any other types of bookings.</a:t>
            </a:r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4930" indent="-174930">
              <a:buFont typeface="Arial" panose="020B0604020202020204" pitchFamily="34" charset="0"/>
              <a:buChar char="•"/>
            </a:pPr>
            <a:endParaRPr lang="en-US" sz="1428" dirty="0"/>
          </a:p>
        </p:txBody>
      </p:sp>
    </p:spTree>
    <p:extLst>
      <p:ext uri="{BB962C8B-B14F-4D97-AF65-F5344CB8AC3E}">
        <p14:creationId xmlns:p14="http://schemas.microsoft.com/office/powerpoint/2010/main" val="10694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8A6D-70BD-D345-A40F-BE34644C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 Channel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94E23EE-06AB-0448-A548-51D409F1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14" y="187365"/>
            <a:ext cx="4286886" cy="5522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B4822A-13D5-1C48-A37A-49DB6045E55F}"/>
              </a:ext>
            </a:extLst>
          </p:cNvPr>
          <p:cNvSpPr txBox="1"/>
          <p:nvPr/>
        </p:nvSpPr>
        <p:spPr>
          <a:xfrm>
            <a:off x="1" y="671306"/>
            <a:ext cx="49575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Distribution Channel has an IV of </a:t>
            </a:r>
            <a:r>
              <a:rPr lang="en-US" sz="1600" b="1" dirty="0">
                <a:latin typeface="+mn-lt"/>
              </a:rPr>
              <a:t>0.16</a:t>
            </a:r>
            <a:r>
              <a:rPr lang="en-US" sz="1600" dirty="0">
                <a:latin typeface="+mn-lt"/>
              </a:rPr>
              <a:t> indicating that it could be a medium predictor for cancellations.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TA/TO bookings have the highest % of Cancelled bookings </a:t>
            </a:r>
            <a:r>
              <a:rPr lang="en-US" sz="1600" b="1" dirty="0">
                <a:latin typeface="+mn-lt"/>
              </a:rPr>
              <a:t>(41%), </a:t>
            </a:r>
            <a:r>
              <a:rPr lang="en-US" sz="1600" dirty="0">
                <a:latin typeface="+mn-lt"/>
              </a:rPr>
              <a:t>indicating that bookings through TA/TO are more likely to get cancelled than any other types of bookings.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788-62B1-1D4E-937B-366DC7D6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365E-11C0-E14B-BB7C-9335CD3D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41020"/>
              </p:ext>
            </p:extLst>
          </p:nvPr>
        </p:nvGraphicFramePr>
        <p:xfrm>
          <a:off x="174945" y="775717"/>
          <a:ext cx="3555546" cy="11384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49833">
                  <a:extLst>
                    <a:ext uri="{9D8B030D-6E8A-4147-A177-3AD203B41FA5}">
                      <a16:colId xmlns:a16="http://schemas.microsoft.com/office/drawing/2014/main" val="2495627424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1534907070"/>
                    </a:ext>
                  </a:extLst>
                </a:gridCol>
                <a:gridCol w="1041972">
                  <a:extLst>
                    <a:ext uri="{9D8B030D-6E8A-4147-A177-3AD203B41FA5}">
                      <a16:colId xmlns:a16="http://schemas.microsoft.com/office/drawing/2014/main" val="3840199048"/>
                    </a:ext>
                  </a:extLst>
                </a:gridCol>
                <a:gridCol w="731062">
                  <a:extLst>
                    <a:ext uri="{9D8B030D-6E8A-4147-A177-3AD203B41FA5}">
                      <a16:colId xmlns:a16="http://schemas.microsoft.com/office/drawing/2014/main" val="2138498188"/>
                    </a:ext>
                  </a:extLst>
                </a:gridCol>
                <a:gridCol w="731062">
                  <a:extLst>
                    <a:ext uri="{9D8B030D-6E8A-4147-A177-3AD203B41FA5}">
                      <a16:colId xmlns:a16="http://schemas.microsoft.com/office/drawing/2014/main" val="3498210790"/>
                    </a:ext>
                  </a:extLst>
                </a:gridCol>
              </a:tblGrid>
              <a:tr h="218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292313"/>
                  </a:ext>
                </a:extLst>
              </a:tr>
              <a:tr h="23008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 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extLst>
                  <a:ext uri="{0D108BD9-81ED-4DB2-BD59-A6C34878D82A}">
                    <a16:rowId xmlns:a16="http://schemas.microsoft.com/office/drawing/2014/main" val="3117376281"/>
                  </a:ext>
                </a:extLst>
              </a:tr>
              <a:tr h="230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58751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16415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75166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extLst>
                  <a:ext uri="{0D108BD9-81ED-4DB2-BD59-A6C34878D82A}">
                    <a16:rowId xmlns:a16="http://schemas.microsoft.com/office/drawing/2014/main" val="418282084"/>
                  </a:ext>
                </a:extLst>
              </a:tr>
              <a:tr h="230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13139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31085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44224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extLst>
                  <a:ext uri="{0D108BD9-81ED-4DB2-BD59-A6C34878D82A}">
                    <a16:rowId xmlns:a16="http://schemas.microsoft.com/office/drawing/2014/main" val="389190958"/>
                  </a:ext>
                </a:extLst>
              </a:tr>
              <a:tr h="23008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71890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47500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119390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b"/>
                </a:tc>
                <a:extLst>
                  <a:ext uri="{0D108BD9-81ED-4DB2-BD59-A6C34878D82A}">
                    <a16:rowId xmlns:a16="http://schemas.microsoft.com/office/drawing/2014/main" val="23776485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9840D-09F5-1E44-B094-D69D87D1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04491"/>
              </p:ext>
            </p:extLst>
          </p:nvPr>
        </p:nvGraphicFramePr>
        <p:xfrm>
          <a:off x="182562" y="2156676"/>
          <a:ext cx="2560638" cy="123596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504829">
                  <a:extLst>
                    <a:ext uri="{9D8B030D-6E8A-4147-A177-3AD203B41FA5}">
                      <a16:colId xmlns:a16="http://schemas.microsoft.com/office/drawing/2014/main" val="2878583350"/>
                    </a:ext>
                  </a:extLst>
                </a:gridCol>
                <a:gridCol w="1055809">
                  <a:extLst>
                    <a:ext uri="{9D8B030D-6E8A-4147-A177-3AD203B41FA5}">
                      <a16:colId xmlns:a16="http://schemas.microsoft.com/office/drawing/2014/main" val="1483010320"/>
                    </a:ext>
                  </a:extLst>
                </a:gridCol>
              </a:tblGrid>
              <a:tr h="24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75.2%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243846"/>
                  </a:ext>
                </a:extLst>
              </a:tr>
              <a:tr h="24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Precision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65.4%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387698"/>
                  </a:ext>
                </a:extLst>
              </a:tr>
              <a:tr h="24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70.3%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343560"/>
                  </a:ext>
                </a:extLst>
              </a:tr>
              <a:tr h="24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TP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0.7029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056162"/>
                  </a:ext>
                </a:extLst>
              </a:tr>
              <a:tr h="24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93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84955-876E-1640-BA75-D01083D5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09966"/>
              </p:ext>
            </p:extLst>
          </p:nvPr>
        </p:nvGraphicFramePr>
        <p:xfrm>
          <a:off x="182562" y="3749550"/>
          <a:ext cx="3682304" cy="255370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20576">
                  <a:extLst>
                    <a:ext uri="{9D8B030D-6E8A-4147-A177-3AD203B41FA5}">
                      <a16:colId xmlns:a16="http://schemas.microsoft.com/office/drawing/2014/main" val="2381156071"/>
                    </a:ext>
                  </a:extLst>
                </a:gridCol>
                <a:gridCol w="920576">
                  <a:extLst>
                    <a:ext uri="{9D8B030D-6E8A-4147-A177-3AD203B41FA5}">
                      <a16:colId xmlns:a16="http://schemas.microsoft.com/office/drawing/2014/main" val="2078421631"/>
                    </a:ext>
                  </a:extLst>
                </a:gridCol>
                <a:gridCol w="920576">
                  <a:extLst>
                    <a:ext uri="{9D8B030D-6E8A-4147-A177-3AD203B41FA5}">
                      <a16:colId xmlns:a16="http://schemas.microsoft.com/office/drawing/2014/main" val="1900890332"/>
                    </a:ext>
                  </a:extLst>
                </a:gridCol>
                <a:gridCol w="920576">
                  <a:extLst>
                    <a:ext uri="{9D8B030D-6E8A-4147-A177-3AD203B41FA5}">
                      <a16:colId xmlns:a16="http://schemas.microsoft.com/office/drawing/2014/main" val="1684282037"/>
                    </a:ext>
                  </a:extLst>
                </a:gridCol>
              </a:tblGrid>
              <a:tr h="212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Cut-off</a:t>
                      </a:r>
                      <a:endParaRPr lang="en-US" sz="1200" b="1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Recall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336719804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75.2%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65.4%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70.3%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3670629541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0.37041628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0.37041628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977820589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0.1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0.53346176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0.44134364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0.97625724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795819897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0.2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0.64198007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0.50917477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0.92863603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1473456456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0.3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0.72370383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0.59003285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0.83260221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2280142091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0.4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0.75245833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0.65442105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0.70289888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1439461635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0.5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0.75326242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0.70540285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0.57333122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1490320188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0.6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0.73951755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0.74966711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0.44557254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1343528621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0.7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0.71542005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0.77733276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0.32475579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3573633568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0.8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0.6923863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0.85636882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0.20371292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200938320"/>
                  </a:ext>
                </a:extLst>
              </a:tr>
              <a:tr h="2128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0.9</a:t>
                      </a:r>
                      <a:endParaRPr lang="en-US" sz="1200" b="1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0.66485468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0.95056709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0.1004432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4911" marR="4911" marT="4911" marB="0" anchor="b"/>
                </a:tc>
                <a:extLst>
                  <a:ext uri="{0D108BD9-81ED-4DB2-BD59-A6C34878D82A}">
                    <a16:rowId xmlns:a16="http://schemas.microsoft.com/office/drawing/2014/main" val="422933548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444CCF-A5B6-5744-A0CB-F5F92AB76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813315"/>
              </p:ext>
            </p:extLst>
          </p:nvPr>
        </p:nvGraphicFramePr>
        <p:xfrm>
          <a:off x="4166014" y="1177041"/>
          <a:ext cx="4909119" cy="514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602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788-62B1-1D4E-937B-366DC7D6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Predictive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ACC931-6B07-EA4C-81FE-D74E8F3D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168"/>
              </p:ext>
            </p:extLst>
          </p:nvPr>
        </p:nvGraphicFramePr>
        <p:xfrm>
          <a:off x="174944" y="710743"/>
          <a:ext cx="5945440" cy="26650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9088">
                  <a:extLst>
                    <a:ext uri="{9D8B030D-6E8A-4147-A177-3AD203B41FA5}">
                      <a16:colId xmlns:a16="http://schemas.microsoft.com/office/drawing/2014/main" val="2381156071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2078421631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1900890332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1684282037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2252974152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Baseline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Cancellations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198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2954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82058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81989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45645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4772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81%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4209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46163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32018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52862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63356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3832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4383F5-0FB1-5148-B66C-ED9086C92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45837"/>
              </p:ext>
            </p:extLst>
          </p:nvPr>
        </p:nvGraphicFramePr>
        <p:xfrm>
          <a:off x="260288" y="3429000"/>
          <a:ext cx="5945440" cy="324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4F6C24-DAF8-5545-ABCC-6B5CCBBF334C}"/>
              </a:ext>
            </a:extLst>
          </p:cNvPr>
          <p:cNvSpPr txBox="1"/>
          <p:nvPr/>
        </p:nvSpPr>
        <p:spPr>
          <a:xfrm>
            <a:off x="6120384" y="852070"/>
            <a:ext cx="29382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If the reservations team had the budget and bandwidth to follow-up with </a:t>
            </a:r>
            <a:r>
              <a:rPr lang="en-US" sz="1600" b="1" dirty="0">
                <a:latin typeface="+mn-lt"/>
              </a:rPr>
              <a:t>50%</a:t>
            </a:r>
            <a:r>
              <a:rPr lang="en-US" sz="1600" dirty="0">
                <a:latin typeface="+mn-lt"/>
              </a:rPr>
              <a:t> of reservations, they would be able to recall </a:t>
            </a:r>
            <a:r>
              <a:rPr lang="en-US" sz="1600" b="1" dirty="0">
                <a:latin typeface="+mn-lt"/>
              </a:rPr>
              <a:t>50%</a:t>
            </a:r>
            <a:r>
              <a:rPr lang="en-US" sz="1600" dirty="0">
                <a:latin typeface="+mn-lt"/>
              </a:rPr>
              <a:t> of cancellations while our model would be able to recall </a:t>
            </a:r>
            <a:r>
              <a:rPr lang="en-US" sz="1600" b="1" dirty="0">
                <a:latin typeface="+mn-lt"/>
              </a:rPr>
              <a:t>81%</a:t>
            </a:r>
            <a:r>
              <a:rPr lang="en-US" sz="1600" dirty="0">
                <a:latin typeface="+mn-lt"/>
              </a:rPr>
              <a:t> of cancellations.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1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788-62B1-1D4E-937B-366DC7D6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84955-876E-1640-BA75-D01083D5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98513"/>
              </p:ext>
            </p:extLst>
          </p:nvPr>
        </p:nvGraphicFramePr>
        <p:xfrm>
          <a:off x="174945" y="908434"/>
          <a:ext cx="2580447" cy="252056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60149">
                  <a:extLst>
                    <a:ext uri="{9D8B030D-6E8A-4147-A177-3AD203B41FA5}">
                      <a16:colId xmlns:a16="http://schemas.microsoft.com/office/drawing/2014/main" val="2381156071"/>
                    </a:ext>
                  </a:extLst>
                </a:gridCol>
                <a:gridCol w="860149">
                  <a:extLst>
                    <a:ext uri="{9D8B030D-6E8A-4147-A177-3AD203B41FA5}">
                      <a16:colId xmlns:a16="http://schemas.microsoft.com/office/drawing/2014/main" val="2078421631"/>
                    </a:ext>
                  </a:extLst>
                </a:gridCol>
                <a:gridCol w="860149">
                  <a:extLst>
                    <a:ext uri="{9D8B030D-6E8A-4147-A177-3AD203B41FA5}">
                      <a16:colId xmlns:a16="http://schemas.microsoft.com/office/drawing/2014/main" val="1900890332"/>
                    </a:ext>
                  </a:extLst>
                </a:gridCol>
              </a:tblGrid>
              <a:tr h="210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Cut-off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19804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0.2184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0.70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29541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820589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0.72705745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0.97625724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819897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0.52667429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0.92863603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456456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0.34036666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0.83260221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0142091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0.21838331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0.70289888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461635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0.14087486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0.57333122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320188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0.08753958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0.44557254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528621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0.05473219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0.32475579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633568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0.02010217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0.20371292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38320"/>
                  </a:ext>
                </a:extLst>
              </a:tr>
              <a:tr h="21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3F3F3F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3F3F3F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33548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A033FF-565D-DC49-9686-3F43000E3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006753"/>
              </p:ext>
            </p:extLst>
          </p:nvPr>
        </p:nvGraphicFramePr>
        <p:xfrm>
          <a:off x="2755392" y="1145095"/>
          <a:ext cx="6388608" cy="454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57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298327"/>
          </a:xfrm>
        </p:spPr>
        <p:txBody>
          <a:bodyPr/>
          <a:lstStyle/>
          <a:p>
            <a:pPr algn="ctr"/>
            <a:r>
              <a:rPr lang="en-US" sz="3600" dirty="0"/>
              <a:t>Numerical Variables</a:t>
            </a:r>
            <a:br>
              <a:rPr lang="en-US" sz="3600" dirty="0"/>
            </a:br>
            <a:r>
              <a:rPr lang="en-US" sz="2800" dirty="0"/>
              <a:t>T-test</a:t>
            </a:r>
            <a:br>
              <a:rPr lang="en-US" sz="2800" dirty="0"/>
            </a:br>
            <a:r>
              <a:rPr lang="en-US" sz="2800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8889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3B5F-AE3C-B14A-837E-96B2F199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Lead-time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F4DE65-A3FD-A145-9C8B-F49AE7BB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88" y="384026"/>
            <a:ext cx="3814011" cy="608994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844167-C4D5-BB4E-BD93-C0873A05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70933"/>
              </p:ext>
            </p:extLst>
          </p:nvPr>
        </p:nvGraphicFramePr>
        <p:xfrm>
          <a:off x="174945" y="728930"/>
          <a:ext cx="5056290" cy="3566344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685430">
                  <a:extLst>
                    <a:ext uri="{9D8B030D-6E8A-4147-A177-3AD203B41FA5}">
                      <a16:colId xmlns:a16="http://schemas.microsoft.com/office/drawing/2014/main" val="1300655279"/>
                    </a:ext>
                  </a:extLst>
                </a:gridCol>
                <a:gridCol w="1685430">
                  <a:extLst>
                    <a:ext uri="{9D8B030D-6E8A-4147-A177-3AD203B41FA5}">
                      <a16:colId xmlns:a16="http://schemas.microsoft.com/office/drawing/2014/main" val="3846724646"/>
                    </a:ext>
                  </a:extLst>
                </a:gridCol>
                <a:gridCol w="1685430">
                  <a:extLst>
                    <a:ext uri="{9D8B030D-6E8A-4147-A177-3AD203B41FA5}">
                      <a16:colId xmlns:a16="http://schemas.microsoft.com/office/drawing/2014/main" val="1059382393"/>
                    </a:ext>
                  </a:extLst>
                </a:gridCol>
              </a:tblGrid>
              <a:tr h="50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 (Non-cancelled)</a:t>
                      </a:r>
                      <a:endParaRPr lang="en-US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(Cancelled)</a:t>
                      </a:r>
                      <a:endParaRPr lang="en-US" sz="14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4117059478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79.9846872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144.848815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3696362469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8301.01166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14071.85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578363658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44224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3662036885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Pooled 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10438.6116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1555146788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Hypothesized Mean Difference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1034272149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119388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1453099380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 Stat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-105.93488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3023862299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P(T&lt;=t) one-tail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4042379378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 Critical one-tail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1.64486639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3001827046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P(T&lt;=t) two-tail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2460659230"/>
                  </a:ext>
                </a:extLst>
              </a:tr>
              <a:tr h="25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 Critical two-tail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1.95998386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0" marR="3130" marT="3130" marB="0" anchor="b"/>
                </a:tc>
                <a:extLst>
                  <a:ext uri="{0D108BD9-81ED-4DB2-BD59-A6C34878D82A}">
                    <a16:rowId xmlns:a16="http://schemas.microsoft.com/office/drawing/2014/main" val="1953575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A406C0-5338-E24B-B3C7-D9E71F432381}"/>
              </a:ext>
            </a:extLst>
          </p:cNvPr>
          <p:cNvSpPr txBox="1"/>
          <p:nvPr/>
        </p:nvSpPr>
        <p:spPr>
          <a:xfrm>
            <a:off x="174945" y="4653367"/>
            <a:ext cx="49575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&gt; t critical at </a:t>
            </a:r>
            <a:r>
              <a:rPr lang="en-US" sz="1600" b="1" dirty="0">
                <a:latin typeface="+mn-lt"/>
              </a:rPr>
              <a:t>-105.9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lead-time in predicting cancellations.</a:t>
            </a: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Lead-time for </a:t>
            </a:r>
            <a:r>
              <a:rPr lang="en-AU" sz="1600" dirty="0">
                <a:latin typeface="+mn-lt"/>
              </a:rPr>
              <a:t>Cancelled bookings is longer than Non-cancelled Bookings, indicating that bookings with a longer lead-time are more likely to get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9AAF-5106-E843-8A52-A4473C8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Days in Waiting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EC7D1-BC49-8E42-BB9E-527C7D73C561}"/>
              </a:ext>
            </a:extLst>
          </p:cNvPr>
          <p:cNvSpPr txBox="1"/>
          <p:nvPr/>
        </p:nvSpPr>
        <p:spPr>
          <a:xfrm>
            <a:off x="0" y="809345"/>
            <a:ext cx="535958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-18.8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Days in Waiting list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Average wait-list time for cancelled bookings </a:t>
            </a:r>
            <a:r>
              <a:rPr lang="en-US" sz="1600" b="1" dirty="0">
                <a:latin typeface="+mn-lt"/>
              </a:rPr>
              <a:t>(3.6) </a:t>
            </a:r>
            <a:r>
              <a:rPr lang="en-US" sz="1600" dirty="0">
                <a:latin typeface="+mn-lt"/>
              </a:rPr>
              <a:t>days longer than Non-cancelled bookings </a:t>
            </a:r>
            <a:r>
              <a:rPr lang="en-US" sz="1600" b="1" dirty="0">
                <a:latin typeface="+mn-lt"/>
              </a:rPr>
              <a:t>(1.6) </a:t>
            </a:r>
            <a:r>
              <a:rPr lang="en-US" sz="1600" dirty="0">
                <a:latin typeface="+mn-lt"/>
              </a:rPr>
              <a:t>days, indicating that bookings that stay longer on the wait-list are more likely to get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4B898-D90D-394A-BB3B-234E0EBC8251}"/>
              </a:ext>
            </a:extLst>
          </p:cNvPr>
          <p:cNvSpPr txBox="1"/>
          <p:nvPr/>
        </p:nvSpPr>
        <p:spPr>
          <a:xfrm>
            <a:off x="0" y="3839717"/>
            <a:ext cx="535958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50.4</a:t>
            </a:r>
            <a:r>
              <a:rPr lang="en-US" sz="1600" dirty="0">
                <a:latin typeface="+mn-lt"/>
              </a:rPr>
              <a:t> 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Booking Changes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Percentage of booking changes for </a:t>
            </a:r>
            <a:r>
              <a:rPr lang="en-US" sz="1600" dirty="0"/>
              <a:t>Cancelled bookings </a:t>
            </a:r>
            <a:r>
              <a:rPr lang="en-US" sz="1600" b="1" dirty="0"/>
              <a:t>(9.3%) </a:t>
            </a:r>
            <a:r>
              <a:rPr lang="en-US" sz="1600" dirty="0"/>
              <a:t>is lower than non-cancelled bookings </a:t>
            </a:r>
            <a:r>
              <a:rPr lang="en-US" sz="1600" b="1" dirty="0"/>
              <a:t>(29.3%), </a:t>
            </a:r>
            <a:r>
              <a:rPr lang="en-US" sz="1600" dirty="0"/>
              <a:t>indicating that bookings with no to few changes are more likely to get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30779-A8E2-0E40-B30E-BB39C7024142}"/>
              </a:ext>
            </a:extLst>
          </p:cNvPr>
          <p:cNvSpPr/>
          <p:nvPr/>
        </p:nvSpPr>
        <p:spPr>
          <a:xfrm>
            <a:off x="174945" y="30478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+mj-lt"/>
              </a:rPr>
              <a:t>Booking Changes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05EEC50-C4D3-DB4C-8E74-FE0EB5F8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97" y="3391732"/>
            <a:ext cx="2980808" cy="323217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C1D46C0-0496-9642-8377-705C6323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98" y="295"/>
            <a:ext cx="2904026" cy="32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9AAF-5106-E843-8A52-A4473C8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Room Charges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30779-A8E2-0E40-B30E-BB39C7024142}"/>
              </a:ext>
            </a:extLst>
          </p:cNvPr>
          <p:cNvSpPr/>
          <p:nvPr/>
        </p:nvSpPr>
        <p:spPr>
          <a:xfrm>
            <a:off x="174945" y="3047806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Weeknights Reservations</a:t>
            </a:r>
            <a:endParaRPr lang="en-US" sz="1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B8591-59C4-BB4F-8CFE-7EB30171A47F}"/>
              </a:ext>
            </a:extLst>
          </p:cNvPr>
          <p:cNvSpPr txBox="1"/>
          <p:nvPr/>
        </p:nvSpPr>
        <p:spPr>
          <a:xfrm>
            <a:off x="0" y="711732"/>
            <a:ext cx="535958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-16.5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Booking Changes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Average room charges for Cancelled bookings ($104.9) is slightly higher than non-cancelled bookings ($99.9), indicating that cheaper bookings are less likely to get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27AB9-1368-2242-AFB7-7984F75E0A73}"/>
              </a:ext>
            </a:extLst>
          </p:cNvPr>
          <p:cNvSpPr txBox="1"/>
          <p:nvPr/>
        </p:nvSpPr>
        <p:spPr>
          <a:xfrm>
            <a:off x="0" y="3698772"/>
            <a:ext cx="53595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-8.6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Booking Changes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Percentage of weeknights bookings for Cancelled bookings </a:t>
            </a:r>
            <a:r>
              <a:rPr lang="en-US" sz="1600" b="1" dirty="0">
                <a:latin typeface="+mn-lt"/>
              </a:rPr>
              <a:t>(73.5%) </a:t>
            </a:r>
            <a:r>
              <a:rPr lang="en-US" sz="1600" dirty="0">
                <a:latin typeface="+mn-lt"/>
              </a:rPr>
              <a:t>is slightly higher than non-cancelled bookings </a:t>
            </a:r>
            <a:r>
              <a:rPr lang="en-US" sz="1600" b="1" dirty="0">
                <a:latin typeface="+mn-lt"/>
              </a:rPr>
              <a:t>(72.6%), </a:t>
            </a:r>
            <a:r>
              <a:rPr lang="en-US" sz="1600" dirty="0">
                <a:latin typeface="+mn-lt"/>
              </a:rPr>
              <a:t>indicating that Weeknight's bookings are more likely to get cancelled than Weekend bookings.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B615CB0-36B9-4F4A-86E9-FF200990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8" y="3339320"/>
            <a:ext cx="2993127" cy="349751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8B9DE2C-13DC-0F47-B983-53860CA4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28" y="128015"/>
            <a:ext cx="2993127" cy="3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9AAF-5106-E843-8A52-A4473C8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Babies in Reservations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30779-A8E2-0E40-B30E-BB39C7024142}"/>
              </a:ext>
            </a:extLst>
          </p:cNvPr>
          <p:cNvSpPr/>
          <p:nvPr/>
        </p:nvSpPr>
        <p:spPr>
          <a:xfrm>
            <a:off x="174945" y="304780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Duration of Stay</a:t>
            </a:r>
            <a:endParaRPr lang="en-US" sz="1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27AB9-1368-2242-AFB7-7984F75E0A73}"/>
              </a:ext>
            </a:extLst>
          </p:cNvPr>
          <p:cNvSpPr txBox="1"/>
          <p:nvPr/>
        </p:nvSpPr>
        <p:spPr>
          <a:xfrm>
            <a:off x="0" y="3698772"/>
            <a:ext cx="53595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-8.6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Booking Changes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Average total stay for Cancelled bookings </a:t>
            </a:r>
            <a:r>
              <a:rPr lang="en-US" sz="1600" b="1" dirty="0">
                <a:latin typeface="+mn-lt"/>
              </a:rPr>
              <a:t>(3.5) </a:t>
            </a:r>
            <a:r>
              <a:rPr lang="en-US" sz="1600" dirty="0">
                <a:latin typeface="+mn-lt"/>
              </a:rPr>
              <a:t>days is slightly higher than non-cancelled bookings </a:t>
            </a:r>
            <a:r>
              <a:rPr lang="en-US" sz="1600" b="1" dirty="0">
                <a:latin typeface="+mn-lt"/>
              </a:rPr>
              <a:t>(3.4), </a:t>
            </a:r>
            <a:r>
              <a:rPr lang="en-US" sz="1600" dirty="0">
                <a:latin typeface="+mn-lt"/>
              </a:rPr>
              <a:t>indicating that long stay bookings are more likely to get cancelled than short stay bookings.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CB27E-2FD6-6E4C-A941-7DE7FC0FEFBD}"/>
              </a:ext>
            </a:extLst>
          </p:cNvPr>
          <p:cNvSpPr txBox="1"/>
          <p:nvPr/>
        </p:nvSpPr>
        <p:spPr>
          <a:xfrm>
            <a:off x="-1" y="664796"/>
            <a:ext cx="535958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 Stat is </a:t>
            </a:r>
            <a:r>
              <a:rPr lang="en-US" sz="1600" b="1" dirty="0">
                <a:latin typeface="+mn-lt"/>
              </a:rPr>
              <a:t>11.2 </a:t>
            </a:r>
            <a:r>
              <a:rPr lang="en-US" sz="1600" dirty="0">
                <a:latin typeface="+mn-lt"/>
              </a:rPr>
              <a:t>and p-value is </a:t>
            </a:r>
            <a:r>
              <a:rPr lang="en-US" sz="1600" b="1" dirty="0">
                <a:latin typeface="+mn-lt"/>
              </a:rPr>
              <a:t>&lt; 0.05 </a:t>
            </a:r>
            <a:r>
              <a:rPr lang="en-US" sz="1600" dirty="0">
                <a:latin typeface="+mn-lt"/>
              </a:rPr>
              <a:t>indicating significance of Booking Changes in predicting cancellations.</a:t>
            </a:r>
          </a:p>
          <a:p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Percentage of bookings having babies for Cancelled bookings </a:t>
            </a:r>
            <a:r>
              <a:rPr lang="en-US" sz="1600" b="1" dirty="0">
                <a:latin typeface="+mn-lt"/>
              </a:rPr>
              <a:t>(0.3%)</a:t>
            </a:r>
            <a:r>
              <a:rPr lang="en-US" sz="1600" dirty="0">
                <a:latin typeface="+mn-lt"/>
              </a:rPr>
              <a:t> lower than non-cancelled bookings </a:t>
            </a:r>
            <a:r>
              <a:rPr lang="en-US" sz="1600" b="1" dirty="0">
                <a:latin typeface="+mn-lt"/>
              </a:rPr>
              <a:t>(1%), </a:t>
            </a:r>
            <a:r>
              <a:rPr lang="en-US" sz="1600" dirty="0">
                <a:latin typeface="+mn-lt"/>
              </a:rPr>
              <a:t>indicating that bookings with babies are less likely to get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DF6802-0C71-9C44-8F49-F7993A21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44" y="73244"/>
            <a:ext cx="2787711" cy="315922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AD1EEA1-E89C-1740-8EFD-9935FB02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3232472"/>
            <a:ext cx="2787711" cy="35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298327"/>
          </a:xfrm>
        </p:spPr>
        <p:txBody>
          <a:bodyPr/>
          <a:lstStyle/>
          <a:p>
            <a:pPr algn="ctr"/>
            <a:r>
              <a:rPr lang="en-US" sz="3600" dirty="0"/>
              <a:t>Categorical Variables</a:t>
            </a:r>
            <a:br>
              <a:rPr lang="en-US" sz="3600" dirty="0"/>
            </a:br>
            <a:r>
              <a:rPr lang="en-US" sz="2800" dirty="0"/>
              <a:t>Information Value</a:t>
            </a:r>
          </a:p>
        </p:txBody>
      </p:sp>
    </p:spTree>
    <p:extLst>
      <p:ext uri="{BB962C8B-B14F-4D97-AF65-F5344CB8AC3E}">
        <p14:creationId xmlns:p14="http://schemas.microsoft.com/office/powerpoint/2010/main" val="156992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8A6D-70BD-D345-A40F-BE34644C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Guest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4822A-13D5-1C48-A37A-49DB6045E55F}"/>
              </a:ext>
            </a:extLst>
          </p:cNvPr>
          <p:cNvSpPr txBox="1"/>
          <p:nvPr/>
        </p:nvSpPr>
        <p:spPr>
          <a:xfrm>
            <a:off x="1" y="4048490"/>
            <a:ext cx="45017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Guest Country has an IV of </a:t>
            </a:r>
            <a:r>
              <a:rPr lang="en-US" sz="1600" b="1" dirty="0">
                <a:latin typeface="+mn-lt"/>
              </a:rPr>
              <a:t>0.5</a:t>
            </a:r>
            <a:r>
              <a:rPr lang="en-US" sz="1600" dirty="0">
                <a:latin typeface="+mn-lt"/>
              </a:rPr>
              <a:t> indicating that it could be a strong predictor for cancellations.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174930" indent="-174930">
              <a:buFont typeface="Arial" panose="020B0604020202020204" pitchFamily="34" charset="0"/>
              <a:buChar char="•"/>
            </a:pPr>
            <a:r>
              <a:rPr lang="en-US" sz="1600" dirty="0"/>
              <a:t>Portugal have the highest % of Cancellations </a:t>
            </a:r>
            <a:r>
              <a:rPr lang="en-US" sz="1600" b="1" dirty="0"/>
              <a:t>(56.6%), </a:t>
            </a:r>
            <a:r>
              <a:rPr lang="en-US" sz="1600" dirty="0"/>
              <a:t>indicating that Domestic bookings are more likely to get cancelled than International bookings.</a:t>
            </a:r>
          </a:p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5239BFE-8622-D84E-9351-53C1D936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32" y="287423"/>
            <a:ext cx="4501768" cy="603861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CFD6CF-CE21-8C4D-9395-3C42C3CFD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98124"/>
              </p:ext>
            </p:extLst>
          </p:nvPr>
        </p:nvGraphicFramePr>
        <p:xfrm>
          <a:off x="283230" y="691214"/>
          <a:ext cx="3504410" cy="2831696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3846724646"/>
                    </a:ext>
                  </a:extLst>
                </a:gridCol>
                <a:gridCol w="1869285">
                  <a:extLst>
                    <a:ext uri="{9D8B030D-6E8A-4147-A177-3AD203B41FA5}">
                      <a16:colId xmlns:a16="http://schemas.microsoft.com/office/drawing/2014/main" val="1059382393"/>
                    </a:ext>
                  </a:extLst>
                </a:gridCol>
              </a:tblGrid>
              <a:tr h="430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Guest Country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Information Value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059478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62469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363658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036885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GBR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146788"/>
                  </a:ext>
                </a:extLst>
              </a:tr>
              <a:tr h="37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272149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099380"/>
                  </a:ext>
                </a:extLst>
              </a:tr>
              <a:tr h="223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862299"/>
                  </a:ext>
                </a:extLst>
              </a:tr>
              <a:tr h="233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IV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827046"/>
                  </a:ext>
                </a:extLst>
              </a:tr>
              <a:tr h="233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Strong Predictor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57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8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3250-5E22-5D4E-B6CF-610B089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Market Segment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CAF88B9-D050-6A40-A1F8-1A896F35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72" y="66806"/>
            <a:ext cx="3287584" cy="3526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40FCE-0C98-0A41-BD3F-ED6C70D4F6A8}"/>
              </a:ext>
            </a:extLst>
          </p:cNvPr>
          <p:cNvSpPr txBox="1"/>
          <p:nvPr/>
        </p:nvSpPr>
        <p:spPr>
          <a:xfrm>
            <a:off x="174945" y="905231"/>
            <a:ext cx="49575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Market Segment has an information value of </a:t>
            </a:r>
            <a:r>
              <a:rPr lang="en-US" sz="1600" b="1" dirty="0">
                <a:latin typeface="+mn-lt"/>
              </a:rPr>
              <a:t>0.3 </a:t>
            </a:r>
            <a:r>
              <a:rPr lang="en-US" sz="1600" dirty="0">
                <a:latin typeface="+mn-lt"/>
              </a:rPr>
              <a:t>indicating that it could be a strong predictor for cancellations.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bookings have the highest % of Cancelled bookings</a:t>
            </a:r>
            <a:r>
              <a:rPr lang="en-US" sz="1600" b="1" dirty="0"/>
              <a:t>(61%), </a:t>
            </a:r>
            <a:r>
              <a:rPr lang="en-US" sz="1600" dirty="0"/>
              <a:t>indicating that Group bookings that are more likely to get cancelled than any other types of bookings.</a:t>
            </a:r>
          </a:p>
          <a:p>
            <a:endParaRPr lang="en-US" sz="16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ABE23-4DED-4349-BFE7-5F6E06AEAB13}"/>
              </a:ext>
            </a:extLst>
          </p:cNvPr>
          <p:cNvSpPr txBox="1"/>
          <p:nvPr/>
        </p:nvSpPr>
        <p:spPr>
          <a:xfrm>
            <a:off x="0" y="3970703"/>
            <a:ext cx="56814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Agent ID has an IV of </a:t>
            </a:r>
            <a:r>
              <a:rPr lang="en-US" sz="1600" b="1" dirty="0">
                <a:latin typeface="+mn-lt"/>
              </a:rPr>
              <a:t>0.2</a:t>
            </a:r>
            <a:r>
              <a:rPr lang="en-US" sz="1600" dirty="0">
                <a:latin typeface="+mn-lt"/>
              </a:rPr>
              <a:t> indicating that it could be a medium predictor for cancellations.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174930" lvl="2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Agent 1 and Agent 9 have the highest % of Cancelled bookings at </a:t>
            </a:r>
            <a:r>
              <a:rPr lang="en-US" sz="1600" b="1" dirty="0">
                <a:latin typeface="+mn-lt"/>
              </a:rPr>
              <a:t>73.4% and 41.5% </a:t>
            </a:r>
            <a:r>
              <a:rPr lang="en-US" sz="1600" dirty="0">
                <a:latin typeface="+mn-lt"/>
              </a:rPr>
              <a:t>respectively, indicating that bookings by agent 1 or 9 are more likely to get cancelled than bookings by other agents.</a:t>
            </a:r>
          </a:p>
          <a:p>
            <a:pPr lvl="2"/>
            <a:endParaRPr lang="en-US" sz="1600" dirty="0">
              <a:latin typeface="+mn-lt"/>
            </a:endParaRPr>
          </a:p>
          <a:p>
            <a:pPr marL="174930" lvl="2" indent="-17493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It’s imperative to mention than Agent 1 had </a:t>
            </a:r>
            <a:r>
              <a:rPr lang="en-US" sz="1600" b="1" dirty="0">
                <a:latin typeface="+mn-lt"/>
              </a:rPr>
              <a:t>7,191</a:t>
            </a:r>
            <a:r>
              <a:rPr lang="en-US" sz="1600" dirty="0">
                <a:latin typeface="+mn-lt"/>
              </a:rPr>
              <a:t> bookings  while agent 9 had </a:t>
            </a:r>
            <a:r>
              <a:rPr lang="en-US" sz="1600" b="1" dirty="0">
                <a:latin typeface="+mn-lt"/>
              </a:rPr>
              <a:t>31,961</a:t>
            </a:r>
            <a:r>
              <a:rPr lang="en-US" sz="1600" dirty="0">
                <a:latin typeface="+mn-lt"/>
              </a:rPr>
              <a:t> total bookings.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A8F29-985B-DC4F-824D-18901A4DEE4C}"/>
              </a:ext>
            </a:extLst>
          </p:cNvPr>
          <p:cNvSpPr/>
          <p:nvPr/>
        </p:nvSpPr>
        <p:spPr>
          <a:xfrm>
            <a:off x="174945" y="3493263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+mj-lt"/>
              </a:rPr>
              <a:t>Agent ID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3FCEB86-A57E-9A43-A163-B46E330C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72" y="3625148"/>
            <a:ext cx="3287584" cy="3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200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65539</TotalTime>
  <Words>1408</Words>
  <Application>Microsoft Macintosh PowerPoint</Application>
  <PresentationFormat>On-screen Show (4:3)</PresentationFormat>
  <Paragraphs>303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Synergy_CF_YNR002</vt:lpstr>
      <vt:lpstr>Using Logistic Regression to build a predictive model for Hotel cancellations, we concluded that the most significant factors influencing cancellations are Lead-time, Days in Waiting, Booking Changes, Room Charges, Weeknights Reservations, Duration of Stay, Babies in Reservations, Guest Country, Market Segment, Agent ID, and lastly the Distribution Channel.</vt:lpstr>
      <vt:lpstr>Numerical Variables T-test P-value</vt:lpstr>
      <vt:lpstr>Lead-time</vt:lpstr>
      <vt:lpstr>Days in Waiting</vt:lpstr>
      <vt:lpstr>Room Charges</vt:lpstr>
      <vt:lpstr>Babies in Reservations</vt:lpstr>
      <vt:lpstr>Categorical Variables Information Value</vt:lpstr>
      <vt:lpstr>Guest Country</vt:lpstr>
      <vt:lpstr>Market Segment</vt:lpstr>
      <vt:lpstr>Distribution Channel</vt:lpstr>
      <vt:lpstr>Logistic Regression</vt:lpstr>
      <vt:lpstr>Value of Predictive Model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MOHAMED.SAAD@baruchmail.cuny.edu</cp:lastModifiedBy>
  <cp:revision>87</cp:revision>
  <dcterms:modified xsi:type="dcterms:W3CDTF">2021-07-02T16:56:04Z</dcterms:modified>
</cp:coreProperties>
</file>