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8"/>
  </p:notesMasterIdLst>
  <p:sldIdLst>
    <p:sldId id="413" r:id="rId2"/>
    <p:sldId id="417" r:id="rId3"/>
    <p:sldId id="418" r:id="rId4"/>
    <p:sldId id="415" r:id="rId5"/>
    <p:sldId id="416" r:id="rId6"/>
    <p:sldId id="419" r:id="rId7"/>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A95"/>
    <a:srgbClr val="AABFD6"/>
    <a:srgbClr val="000000"/>
    <a:srgbClr val="FF9300"/>
    <a:srgbClr val="8497B0"/>
    <a:srgbClr val="FDE6B8"/>
    <a:srgbClr val="002C46"/>
    <a:srgbClr val="FFFFFF"/>
    <a:srgbClr val="FBC14E"/>
    <a:srgbClr val="EBEE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87" autoAdjust="0"/>
    <p:restoredTop sz="92736" autoAdjust="0"/>
  </p:normalViewPr>
  <p:slideViewPr>
    <p:cSldViewPr snapToGrid="0">
      <p:cViewPr varScale="1">
        <p:scale>
          <a:sx n="105" d="100"/>
          <a:sy n="105" d="100"/>
        </p:scale>
        <p:origin x="14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ohamedsaad/Desktop/Assignments/SQL%20-%20AEMR/Annual%20Outage%20Ranking.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mohamedsaad/Desktop/Participants.csv"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Users/mohamedsaad/Desktop/all%20approved%20energy%20los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ohamedsaad/Desktop/Assignments/SQL%20-%20AEMR/Avg%20MW%20LOSS-%20Participant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ohamedsaad/Desktop/Assignments/SQL%20-%20AEMR/MW%20loss%20forced.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mohamedsaad/Downloads/Seasonality%20-%20Forced.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mohamedsaad/Desktop/Forced%20Outages%20monthly.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mohamedsaad/Desktop/Total%20Energy%20lost%20and%20Avg%20MW%20Loss%20-%20Monthly.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mohamedsaad/Desktop/Total%20Energy%20lost%20and%20Avg%20MW%20Loss%20-%20Monthly.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mohamedsaad/Desktop/Participants.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Percentage of Forced outages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2-A367-8544-9E7C-AAD98A4C1194}"/>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A367-8544-9E7C-AAD98A4C1194}"/>
              </c:ext>
            </c:extLst>
          </c:dPt>
          <c:dLbls>
            <c:dLbl>
              <c:idx val="0"/>
              <c:tx>
                <c:rich>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r>
                      <a:rPr lang="en-US" dirty="0"/>
                      <a:t>65%</a:t>
                    </a:r>
                  </a:p>
                </c:rich>
              </c:tx>
              <c:numFmt formatCode="0.0%" sourceLinked="0"/>
              <c:spPr>
                <a:no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367-8544-9E7C-AAD98A4C1194}"/>
                </c:ext>
              </c:extLst>
            </c:dLbl>
            <c:dLbl>
              <c:idx val="1"/>
              <c:tx>
                <c:rich>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r>
                      <a:rPr lang="en-US" dirty="0"/>
                      <a:t>75%</a:t>
                    </a:r>
                  </a:p>
                </c:rich>
              </c:tx>
              <c:numFmt formatCode="0.0%" sourceLinked="0"/>
              <c:spPr>
                <a:no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367-8544-9E7C-AAD98A4C1194}"/>
                </c:ext>
              </c:extLst>
            </c:dLbl>
            <c:spPr>
              <a:no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4">
                    <a:lumMod val="75000"/>
                  </a:schemeClr>
                </a:solidFill>
                <a:prstDash val="solid"/>
              </a:ln>
              <a:effectLst/>
            </c:spPr>
            <c:trendlineType val="linear"/>
            <c:dispRSqr val="0"/>
            <c:dispEq val="0"/>
          </c:trendline>
          <c:cat>
            <c:numRef>
              <c:f>'query-6'!$P$30:$Q$30</c:f>
              <c:numCache>
                <c:formatCode>General</c:formatCode>
                <c:ptCount val="2"/>
                <c:pt idx="0">
                  <c:v>2016</c:v>
                </c:pt>
                <c:pt idx="1">
                  <c:v>2017</c:v>
                </c:pt>
              </c:numCache>
            </c:numRef>
          </c:cat>
          <c:val>
            <c:numRef>
              <c:f>'query-6'!$P$31:$Q$31</c:f>
              <c:numCache>
                <c:formatCode>0.00%</c:formatCode>
                <c:ptCount val="2"/>
                <c:pt idx="0">
                  <c:v>0.65500000000000003</c:v>
                </c:pt>
                <c:pt idx="1">
                  <c:v>0.747</c:v>
                </c:pt>
              </c:numCache>
            </c:numRef>
          </c:val>
          <c:extLst>
            <c:ext xmlns:c16="http://schemas.microsoft.com/office/drawing/2014/chart" uri="{C3380CC4-5D6E-409C-BE32-E72D297353CC}">
              <c16:uniqueId val="{00000001-A367-8544-9E7C-AAD98A4C1194}"/>
            </c:ext>
          </c:extLst>
        </c:ser>
        <c:dLbls>
          <c:showLegendKey val="0"/>
          <c:showVal val="0"/>
          <c:showCatName val="0"/>
          <c:showSerName val="0"/>
          <c:showPercent val="0"/>
          <c:showBubbleSize val="0"/>
        </c:dLbls>
        <c:gapWidth val="219"/>
        <c:overlap val="-27"/>
        <c:axId val="1795898352"/>
        <c:axId val="1795945088"/>
      </c:barChart>
      <c:catAx>
        <c:axId val="17958983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5945088"/>
        <c:crosses val="autoZero"/>
        <c:auto val="1"/>
        <c:lblAlgn val="ctr"/>
        <c:lblOffset val="100"/>
        <c:noMultiLvlLbl val="0"/>
      </c:catAx>
      <c:valAx>
        <c:axId val="1795945088"/>
        <c:scaling>
          <c:orientation val="minMax"/>
          <c:max val="1"/>
        </c:scaling>
        <c:delete val="0"/>
        <c:axPos val="l"/>
        <c:numFmt formatCode="0%" sourceLinked="0"/>
        <c:majorTickMark val="none"/>
        <c:minorTickMark val="none"/>
        <c:tickLblPos val="nextTo"/>
        <c:spPr>
          <a:noFill/>
          <a:ln>
            <a:solidFill>
              <a:schemeClr val="accent3"/>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5898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0" i="0" baseline="0" dirty="0">
                <a:effectLst/>
              </a:rPr>
              <a:t>Avg MW Loss </a:t>
            </a:r>
            <a:endParaRPr lang="en-US" sz="1200" dirty="0">
              <a:effectLst/>
            </a:endParaRPr>
          </a:p>
          <a:p>
            <a:pPr>
              <a:defRPr sz="1200"/>
            </a:pPr>
            <a:r>
              <a:rPr lang="en-US" sz="1200" b="0" i="0" baseline="0" dirty="0">
                <a:effectLst/>
              </a:rPr>
              <a:t>(Forced Outages 2017)</a:t>
            </a:r>
            <a:endParaRPr lang="en-US" sz="1200" dirty="0">
              <a:effectLst/>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graphs!$A$12</c:f>
              <c:strCache>
                <c:ptCount val="1"/>
                <c:pt idx="0">
                  <c:v>AURICON</c:v>
                </c:pt>
              </c:strCache>
            </c:strRef>
          </c:tx>
          <c:spPr>
            <a:ln w="28575" cap="rnd">
              <a:solidFill>
                <a:srgbClr val="0070C0"/>
              </a:solidFill>
              <a:round/>
            </a:ln>
            <a:effectLst/>
          </c:spPr>
          <c:marker>
            <c:symbol val="none"/>
          </c:marker>
          <c:cat>
            <c:strRef>
              <c:f>graphs!$B$11:$M$11</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graphs!$B$12:$M$12</c:f>
              <c:numCache>
                <c:formatCode>General</c:formatCode>
                <c:ptCount val="12"/>
                <c:pt idx="0">
                  <c:v>32.770000000000003</c:v>
                </c:pt>
                <c:pt idx="1">
                  <c:v>62.73</c:v>
                </c:pt>
                <c:pt idx="2">
                  <c:v>90.33</c:v>
                </c:pt>
                <c:pt idx="3">
                  <c:v>68.73</c:v>
                </c:pt>
                <c:pt idx="4">
                  <c:v>37.57</c:v>
                </c:pt>
                <c:pt idx="5">
                  <c:v>16.48</c:v>
                </c:pt>
                <c:pt idx="6">
                  <c:v>34.79</c:v>
                </c:pt>
                <c:pt idx="7">
                  <c:v>119.48</c:v>
                </c:pt>
                <c:pt idx="8">
                  <c:v>32.65</c:v>
                </c:pt>
                <c:pt idx="9">
                  <c:v>19.170000000000002</c:v>
                </c:pt>
                <c:pt idx="10">
                  <c:v>26.59</c:v>
                </c:pt>
                <c:pt idx="11">
                  <c:v>77.31</c:v>
                </c:pt>
              </c:numCache>
            </c:numRef>
          </c:val>
          <c:smooth val="0"/>
          <c:extLst>
            <c:ext xmlns:c16="http://schemas.microsoft.com/office/drawing/2014/chart" uri="{C3380CC4-5D6E-409C-BE32-E72D297353CC}">
              <c16:uniqueId val="{00000000-2A8A-454E-A4DC-C0D572AB0E65}"/>
            </c:ext>
          </c:extLst>
        </c:ser>
        <c:ser>
          <c:idx val="1"/>
          <c:order val="1"/>
          <c:tx>
            <c:strRef>
              <c:f>graphs!$A$13</c:f>
              <c:strCache>
                <c:ptCount val="1"/>
                <c:pt idx="0">
                  <c:v>GW</c:v>
                </c:pt>
              </c:strCache>
            </c:strRef>
          </c:tx>
          <c:spPr>
            <a:ln w="28575" cap="rnd">
              <a:solidFill>
                <a:schemeClr val="tx2">
                  <a:lumMod val="75000"/>
                </a:schemeClr>
              </a:solidFill>
              <a:round/>
            </a:ln>
            <a:effectLst/>
          </c:spPr>
          <c:marker>
            <c:symbol val="none"/>
          </c:marker>
          <c:cat>
            <c:strRef>
              <c:f>graphs!$B$11:$M$11</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graphs!$B$13:$M$13</c:f>
              <c:numCache>
                <c:formatCode>General</c:formatCode>
                <c:ptCount val="12"/>
                <c:pt idx="0">
                  <c:v>82.34</c:v>
                </c:pt>
                <c:pt idx="1">
                  <c:v>138.24</c:v>
                </c:pt>
                <c:pt idx="2">
                  <c:v>122.24</c:v>
                </c:pt>
                <c:pt idx="3">
                  <c:v>108.51</c:v>
                </c:pt>
                <c:pt idx="4">
                  <c:v>100.26</c:v>
                </c:pt>
                <c:pt idx="5">
                  <c:v>134.54</c:v>
                </c:pt>
                <c:pt idx="6">
                  <c:v>89.3</c:v>
                </c:pt>
                <c:pt idx="7">
                  <c:v>56.55</c:v>
                </c:pt>
                <c:pt idx="8">
                  <c:v>39.86</c:v>
                </c:pt>
                <c:pt idx="9">
                  <c:v>20.72</c:v>
                </c:pt>
                <c:pt idx="10">
                  <c:v>53.95</c:v>
                </c:pt>
                <c:pt idx="11">
                  <c:v>0</c:v>
                </c:pt>
              </c:numCache>
            </c:numRef>
          </c:val>
          <c:smooth val="0"/>
          <c:extLst>
            <c:ext xmlns:c16="http://schemas.microsoft.com/office/drawing/2014/chart" uri="{C3380CC4-5D6E-409C-BE32-E72D297353CC}">
              <c16:uniqueId val="{00000001-2A8A-454E-A4DC-C0D572AB0E65}"/>
            </c:ext>
          </c:extLst>
        </c:ser>
        <c:ser>
          <c:idx val="2"/>
          <c:order val="2"/>
          <c:tx>
            <c:strRef>
              <c:f>graphs!$A$14</c:f>
              <c:strCache>
                <c:ptCount val="1"/>
                <c:pt idx="0">
                  <c:v>MELK</c:v>
                </c:pt>
              </c:strCache>
            </c:strRef>
          </c:tx>
          <c:spPr>
            <a:ln w="28575" cap="rnd">
              <a:solidFill>
                <a:schemeClr val="accent5">
                  <a:lumMod val="60000"/>
                  <a:lumOff val="40000"/>
                </a:schemeClr>
              </a:solidFill>
              <a:round/>
            </a:ln>
            <a:effectLst/>
          </c:spPr>
          <c:marker>
            <c:symbol val="none"/>
          </c:marker>
          <c:cat>
            <c:strRef>
              <c:f>graphs!$B$11:$M$11</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graphs!$B$14:$M$14</c:f>
              <c:numCache>
                <c:formatCode>General</c:formatCode>
                <c:ptCount val="12"/>
                <c:pt idx="0">
                  <c:v>143.93</c:v>
                </c:pt>
                <c:pt idx="1">
                  <c:v>125.24</c:v>
                </c:pt>
                <c:pt idx="2">
                  <c:v>0</c:v>
                </c:pt>
                <c:pt idx="3">
                  <c:v>44.93</c:v>
                </c:pt>
                <c:pt idx="4">
                  <c:v>45.68</c:v>
                </c:pt>
                <c:pt idx="5">
                  <c:v>62.92</c:v>
                </c:pt>
                <c:pt idx="6">
                  <c:v>22.41</c:v>
                </c:pt>
                <c:pt idx="7">
                  <c:v>39.68</c:v>
                </c:pt>
                <c:pt idx="8">
                  <c:v>69.48</c:v>
                </c:pt>
                <c:pt idx="9">
                  <c:v>48.63</c:v>
                </c:pt>
                <c:pt idx="10">
                  <c:v>76.64</c:v>
                </c:pt>
                <c:pt idx="11">
                  <c:v>73.13</c:v>
                </c:pt>
              </c:numCache>
            </c:numRef>
          </c:val>
          <c:smooth val="0"/>
          <c:extLst>
            <c:ext xmlns:c16="http://schemas.microsoft.com/office/drawing/2014/chart" uri="{C3380CC4-5D6E-409C-BE32-E72D297353CC}">
              <c16:uniqueId val="{00000002-2A8A-454E-A4DC-C0D572AB0E65}"/>
            </c:ext>
          </c:extLst>
        </c:ser>
        <c:dLbls>
          <c:showLegendKey val="0"/>
          <c:showVal val="0"/>
          <c:showCatName val="0"/>
          <c:showSerName val="0"/>
          <c:showPercent val="0"/>
          <c:showBubbleSize val="0"/>
        </c:dLbls>
        <c:smooth val="0"/>
        <c:axId val="848237167"/>
        <c:axId val="847626031"/>
      </c:lineChart>
      <c:catAx>
        <c:axId val="848237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7626031"/>
        <c:crosses val="autoZero"/>
        <c:auto val="1"/>
        <c:lblAlgn val="ctr"/>
        <c:lblOffset val="100"/>
        <c:noMultiLvlLbl val="0"/>
      </c:catAx>
      <c:valAx>
        <c:axId val="8476260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237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Percentage</a:t>
            </a:r>
            <a:r>
              <a:rPr lang="en-US" baseline="0" dirty="0"/>
              <a:t> of total energy lost due to forced outages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2-67DB-9A4E-98B0-0480DC7848DC}"/>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67DB-9A4E-98B0-0480DC7848DC}"/>
              </c:ext>
            </c:extLst>
          </c:dPt>
          <c:dLbls>
            <c:spPr>
              <a:noFill/>
              <a:ln>
                <a:solidFill>
                  <a:schemeClr val="tx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4">
                    <a:lumMod val="75000"/>
                  </a:schemeClr>
                </a:solidFill>
                <a:prstDash val="solid"/>
              </a:ln>
              <a:effectLst/>
            </c:spPr>
            <c:trendlineType val="linear"/>
            <c:dispRSqr val="0"/>
            <c:dispEq val="0"/>
          </c:trendline>
          <c:cat>
            <c:numRef>
              <c:f>'all approved energy lost'!$I$11:$J$11</c:f>
              <c:numCache>
                <c:formatCode>General</c:formatCode>
                <c:ptCount val="2"/>
                <c:pt idx="0">
                  <c:v>2016</c:v>
                </c:pt>
                <c:pt idx="1">
                  <c:v>2017</c:v>
                </c:pt>
              </c:numCache>
            </c:numRef>
          </c:cat>
          <c:val>
            <c:numRef>
              <c:f>'all approved energy lost'!$I$12:$J$12</c:f>
              <c:numCache>
                <c:formatCode>0%</c:formatCode>
                <c:ptCount val="2"/>
                <c:pt idx="0">
                  <c:v>0.55000000000000004</c:v>
                </c:pt>
                <c:pt idx="1">
                  <c:v>0.66</c:v>
                </c:pt>
              </c:numCache>
            </c:numRef>
          </c:val>
          <c:extLst>
            <c:ext xmlns:c16="http://schemas.microsoft.com/office/drawing/2014/chart" uri="{C3380CC4-5D6E-409C-BE32-E72D297353CC}">
              <c16:uniqueId val="{00000001-67DB-9A4E-98B0-0480DC7848DC}"/>
            </c:ext>
          </c:extLst>
        </c:ser>
        <c:dLbls>
          <c:showLegendKey val="0"/>
          <c:showVal val="0"/>
          <c:showCatName val="0"/>
          <c:showSerName val="0"/>
          <c:showPercent val="0"/>
          <c:showBubbleSize val="0"/>
        </c:dLbls>
        <c:gapWidth val="219"/>
        <c:overlap val="-27"/>
        <c:axId val="1152990207"/>
        <c:axId val="1158562991"/>
      </c:barChart>
      <c:catAx>
        <c:axId val="1152990207"/>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8562991"/>
        <c:crosses val="autoZero"/>
        <c:auto val="1"/>
        <c:lblAlgn val="ctr"/>
        <c:lblOffset val="100"/>
        <c:noMultiLvlLbl val="0"/>
      </c:catAx>
      <c:valAx>
        <c:axId val="1158562991"/>
        <c:scaling>
          <c:orientation val="minMax"/>
          <c:max val="1"/>
        </c:scaling>
        <c:delete val="0"/>
        <c:axPos val="l"/>
        <c:numFmt formatCode="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29902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200" dirty="0"/>
              <a:t>Average Duration- Forced Outage (days)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3">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50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8509-5449-81D5-0D3FD347F699}"/>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accent4"/>
                </a:solidFill>
              </a:ln>
              <a:effectLst/>
            </c:spPr>
            <c:trendlineType val="linear"/>
            <c:dispRSqr val="0"/>
            <c:dispEq val="0"/>
          </c:trendline>
          <c:cat>
            <c:numRef>
              <c:f>'Avg MW LOSS- Participants'!$N$5:$O$5</c:f>
              <c:numCache>
                <c:formatCode>General</c:formatCode>
                <c:ptCount val="2"/>
                <c:pt idx="0">
                  <c:v>2016</c:v>
                </c:pt>
                <c:pt idx="1">
                  <c:v>2017</c:v>
                </c:pt>
              </c:numCache>
            </c:numRef>
          </c:cat>
          <c:val>
            <c:numRef>
              <c:f>'Avg MW LOSS- Participants'!$N$6:$O$6</c:f>
              <c:numCache>
                <c:formatCode>General</c:formatCode>
                <c:ptCount val="2"/>
                <c:pt idx="0">
                  <c:v>0.56000000000000005</c:v>
                </c:pt>
                <c:pt idx="1">
                  <c:v>0.79</c:v>
                </c:pt>
              </c:numCache>
            </c:numRef>
          </c:val>
          <c:extLst>
            <c:ext xmlns:c16="http://schemas.microsoft.com/office/drawing/2014/chart" uri="{C3380CC4-5D6E-409C-BE32-E72D297353CC}">
              <c16:uniqueId val="{00000001-8509-5449-81D5-0D3FD347F699}"/>
            </c:ext>
          </c:extLst>
        </c:ser>
        <c:dLbls>
          <c:dLblPos val="inEnd"/>
          <c:showLegendKey val="0"/>
          <c:showVal val="1"/>
          <c:showCatName val="0"/>
          <c:showSerName val="0"/>
          <c:showPercent val="0"/>
          <c:showBubbleSize val="0"/>
        </c:dLbls>
        <c:gapWidth val="65"/>
        <c:axId val="1138378559"/>
        <c:axId val="1138380207"/>
      </c:barChart>
      <c:catAx>
        <c:axId val="113837855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138380207"/>
        <c:crosses val="autoZero"/>
        <c:auto val="1"/>
        <c:lblAlgn val="ctr"/>
        <c:lblOffset val="100"/>
        <c:noMultiLvlLbl val="0"/>
      </c:catAx>
      <c:valAx>
        <c:axId val="1138380207"/>
        <c:scaling>
          <c:orientation val="minMax"/>
          <c:max val="1"/>
        </c:scaling>
        <c:delete val="1"/>
        <c:axPos val="l"/>
        <c:numFmt formatCode="General" sourceLinked="1"/>
        <c:majorTickMark val="none"/>
        <c:minorTickMark val="none"/>
        <c:tickLblPos val="nextTo"/>
        <c:crossAx val="113837855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200" dirty="0"/>
              <a:t>Avg Outage MW loss</a:t>
            </a:r>
          </a:p>
          <a:p>
            <a:pPr>
              <a:defRPr/>
            </a:pPr>
            <a:endParaRPr lang="en-US" sz="1800"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50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C32B-AC48-838C-1CB0AECF28C7}"/>
              </c:ext>
            </c:extLst>
          </c:dPt>
          <c:dPt>
            <c:idx val="1"/>
            <c:invertIfNegative val="0"/>
            <c:bubble3D val="0"/>
            <c:spPr>
              <a:solidFill>
                <a:schemeClr val="accent3">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C32B-AC48-838C-1CB0AECF28C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tx2"/>
                </a:solidFill>
                <a:prstDash val="solid"/>
              </a:ln>
              <a:effectLst/>
            </c:spPr>
            <c:trendlineType val="linear"/>
            <c:dispRSqr val="0"/>
            <c:dispEq val="0"/>
          </c:trendline>
          <c:cat>
            <c:numRef>
              <c:f>'MW loss forced'!$D$11:$D$12</c:f>
              <c:numCache>
                <c:formatCode>General</c:formatCode>
                <c:ptCount val="2"/>
                <c:pt idx="0">
                  <c:v>2016</c:v>
                </c:pt>
                <c:pt idx="1">
                  <c:v>2017</c:v>
                </c:pt>
              </c:numCache>
            </c:numRef>
          </c:cat>
          <c:val>
            <c:numRef>
              <c:f>'MW loss forced'!$E$11:$E$12</c:f>
              <c:numCache>
                <c:formatCode>General</c:formatCode>
                <c:ptCount val="2"/>
                <c:pt idx="0">
                  <c:v>55.62</c:v>
                </c:pt>
                <c:pt idx="1">
                  <c:v>50.56</c:v>
                </c:pt>
              </c:numCache>
            </c:numRef>
          </c:val>
          <c:extLst>
            <c:ext xmlns:c16="http://schemas.microsoft.com/office/drawing/2014/chart" uri="{C3380CC4-5D6E-409C-BE32-E72D297353CC}">
              <c16:uniqueId val="{00000005-C32B-AC48-838C-1CB0AECF28C7}"/>
            </c:ext>
          </c:extLst>
        </c:ser>
        <c:dLbls>
          <c:dLblPos val="inEnd"/>
          <c:showLegendKey val="0"/>
          <c:showVal val="1"/>
          <c:showCatName val="0"/>
          <c:showSerName val="0"/>
          <c:showPercent val="0"/>
          <c:showBubbleSize val="0"/>
        </c:dLbls>
        <c:gapWidth val="65"/>
        <c:axId val="631955343"/>
        <c:axId val="607667471"/>
      </c:barChart>
      <c:catAx>
        <c:axId val="631955343"/>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607667471"/>
        <c:crosses val="autoZero"/>
        <c:auto val="1"/>
        <c:lblAlgn val="ctr"/>
        <c:lblOffset val="100"/>
        <c:noMultiLvlLbl val="0"/>
      </c:catAx>
      <c:valAx>
        <c:axId val="607667471"/>
        <c:scaling>
          <c:orientation val="minMax"/>
        </c:scaling>
        <c:delete val="1"/>
        <c:axPos val="l"/>
        <c:numFmt formatCode="General" sourceLinked="1"/>
        <c:majorTickMark val="none"/>
        <c:minorTickMark val="none"/>
        <c:tickLblPos val="nextTo"/>
        <c:crossAx val="631955343"/>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Forced Outages</a:t>
            </a:r>
          </a:p>
          <a:p>
            <a:pPr>
              <a:defRPr/>
            </a:pPr>
            <a:r>
              <a:rPr lang="en-US" sz="1200" dirty="0"/>
              <a:t>2017</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'Participants annual'!$E$49</c:f>
              <c:strCache>
                <c:ptCount val="1"/>
                <c:pt idx="0">
                  <c:v>AURICON</c:v>
                </c:pt>
              </c:strCache>
            </c:strRef>
          </c:tx>
          <c:spPr>
            <a:ln w="28575" cap="rnd">
              <a:solidFill>
                <a:schemeClr val="accent3">
                  <a:lumMod val="75000"/>
                  <a:lumOff val="25000"/>
                </a:schemeClr>
              </a:solidFill>
              <a:round/>
            </a:ln>
            <a:effectLst/>
          </c:spPr>
          <c:marker>
            <c:symbol val="none"/>
          </c:marker>
          <c:cat>
            <c:strRef>
              <c:f>'Participants annual'!$F$48:$Q$48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'Participants annual'!$F$49:$Q$49</c:f>
              <c:numCache>
                <c:formatCode>General</c:formatCode>
                <c:ptCount val="12"/>
                <c:pt idx="0">
                  <c:v>24</c:v>
                </c:pt>
                <c:pt idx="1">
                  <c:v>32</c:v>
                </c:pt>
                <c:pt idx="2">
                  <c:v>3</c:v>
                </c:pt>
                <c:pt idx="3">
                  <c:v>17</c:v>
                </c:pt>
                <c:pt idx="4">
                  <c:v>27</c:v>
                </c:pt>
                <c:pt idx="5">
                  <c:v>76</c:v>
                </c:pt>
                <c:pt idx="6">
                  <c:v>19</c:v>
                </c:pt>
                <c:pt idx="7">
                  <c:v>28</c:v>
                </c:pt>
                <c:pt idx="8">
                  <c:v>18</c:v>
                </c:pt>
                <c:pt idx="9">
                  <c:v>103</c:v>
                </c:pt>
                <c:pt idx="10">
                  <c:v>49</c:v>
                </c:pt>
                <c:pt idx="11">
                  <c:v>94</c:v>
                </c:pt>
              </c:numCache>
            </c:numRef>
          </c:val>
          <c:smooth val="0"/>
          <c:extLst>
            <c:ext xmlns:c16="http://schemas.microsoft.com/office/drawing/2014/chart" uri="{C3380CC4-5D6E-409C-BE32-E72D297353CC}">
              <c16:uniqueId val="{00000000-7E8A-7A4C-B64D-76A41A88D724}"/>
            </c:ext>
          </c:extLst>
        </c:ser>
        <c:ser>
          <c:idx val="1"/>
          <c:order val="1"/>
          <c:tx>
            <c:strRef>
              <c:f>'Participants annual'!$E$50</c:f>
              <c:strCache>
                <c:ptCount val="1"/>
                <c:pt idx="0">
                  <c:v>GW</c:v>
                </c:pt>
              </c:strCache>
            </c:strRef>
          </c:tx>
          <c:spPr>
            <a:ln w="28575" cap="rnd">
              <a:solidFill>
                <a:schemeClr val="accent4">
                  <a:lumMod val="75000"/>
                </a:schemeClr>
              </a:solidFill>
              <a:round/>
            </a:ln>
            <a:effectLst/>
          </c:spPr>
          <c:marker>
            <c:symbol val="none"/>
          </c:marker>
          <c:cat>
            <c:strRef>
              <c:f>'Participants annual'!$F$48:$Q$48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'Participants annual'!$F$50:$Q$50</c:f>
              <c:numCache>
                <c:formatCode>General</c:formatCode>
                <c:ptCount val="12"/>
                <c:pt idx="0">
                  <c:v>12</c:v>
                </c:pt>
                <c:pt idx="1">
                  <c:v>12</c:v>
                </c:pt>
                <c:pt idx="2">
                  <c:v>18</c:v>
                </c:pt>
                <c:pt idx="3">
                  <c:v>19</c:v>
                </c:pt>
                <c:pt idx="4">
                  <c:v>10</c:v>
                </c:pt>
                <c:pt idx="5">
                  <c:v>13</c:v>
                </c:pt>
                <c:pt idx="6">
                  <c:v>67</c:v>
                </c:pt>
                <c:pt idx="7">
                  <c:v>47</c:v>
                </c:pt>
                <c:pt idx="8">
                  <c:v>10</c:v>
                </c:pt>
                <c:pt idx="9">
                  <c:v>12</c:v>
                </c:pt>
                <c:pt idx="10">
                  <c:v>7</c:v>
                </c:pt>
                <c:pt idx="11">
                  <c:v>0</c:v>
                </c:pt>
              </c:numCache>
            </c:numRef>
          </c:val>
          <c:smooth val="0"/>
          <c:extLst>
            <c:ext xmlns:c16="http://schemas.microsoft.com/office/drawing/2014/chart" uri="{C3380CC4-5D6E-409C-BE32-E72D297353CC}">
              <c16:uniqueId val="{00000001-7E8A-7A4C-B64D-76A41A88D724}"/>
            </c:ext>
          </c:extLst>
        </c:ser>
        <c:ser>
          <c:idx val="2"/>
          <c:order val="2"/>
          <c:tx>
            <c:strRef>
              <c:f>'Participants annual'!$E$51</c:f>
              <c:strCache>
                <c:ptCount val="1"/>
                <c:pt idx="0">
                  <c:v>MELK</c:v>
                </c:pt>
              </c:strCache>
            </c:strRef>
          </c:tx>
          <c:spPr>
            <a:ln w="28575" cap="rnd">
              <a:solidFill>
                <a:schemeClr val="accent5">
                  <a:lumMod val="60000"/>
                  <a:lumOff val="40000"/>
                </a:schemeClr>
              </a:solidFill>
              <a:round/>
            </a:ln>
            <a:effectLst/>
          </c:spPr>
          <c:marker>
            <c:symbol val="none"/>
          </c:marker>
          <c:cat>
            <c:strRef>
              <c:f>'Participants annual'!$F$48:$Q$48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'Participants annual'!$F$51:$Q$51</c:f>
              <c:numCache>
                <c:formatCode>General</c:formatCode>
                <c:ptCount val="12"/>
                <c:pt idx="0">
                  <c:v>9</c:v>
                </c:pt>
                <c:pt idx="1">
                  <c:v>6</c:v>
                </c:pt>
                <c:pt idx="2">
                  <c:v>0</c:v>
                </c:pt>
                <c:pt idx="3">
                  <c:v>10</c:v>
                </c:pt>
                <c:pt idx="4">
                  <c:v>13</c:v>
                </c:pt>
                <c:pt idx="5">
                  <c:v>8</c:v>
                </c:pt>
                <c:pt idx="6">
                  <c:v>21</c:v>
                </c:pt>
                <c:pt idx="7">
                  <c:v>36</c:v>
                </c:pt>
                <c:pt idx="8">
                  <c:v>18</c:v>
                </c:pt>
                <c:pt idx="9">
                  <c:v>24</c:v>
                </c:pt>
                <c:pt idx="10">
                  <c:v>10</c:v>
                </c:pt>
                <c:pt idx="11">
                  <c:v>22</c:v>
                </c:pt>
              </c:numCache>
            </c:numRef>
          </c:val>
          <c:smooth val="0"/>
          <c:extLst>
            <c:ext xmlns:c16="http://schemas.microsoft.com/office/drawing/2014/chart" uri="{C3380CC4-5D6E-409C-BE32-E72D297353CC}">
              <c16:uniqueId val="{00000002-7E8A-7A4C-B64D-76A41A88D724}"/>
            </c:ext>
          </c:extLst>
        </c:ser>
        <c:dLbls>
          <c:showLegendKey val="0"/>
          <c:showVal val="0"/>
          <c:showCatName val="0"/>
          <c:showSerName val="0"/>
          <c:showPercent val="0"/>
          <c:showBubbleSize val="0"/>
        </c:dLbls>
        <c:smooth val="0"/>
        <c:axId val="586033807"/>
        <c:axId val="585133583"/>
      </c:lineChart>
      <c:catAx>
        <c:axId val="586033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133583"/>
        <c:crosses val="autoZero"/>
        <c:auto val="1"/>
        <c:lblAlgn val="ctr"/>
        <c:lblOffset val="100"/>
        <c:noMultiLvlLbl val="0"/>
      </c:catAx>
      <c:valAx>
        <c:axId val="5851335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0338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Number of Forced Outages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2016</c:v>
          </c:tx>
          <c:spPr>
            <a:ln w="28575" cap="rnd">
              <a:solidFill>
                <a:schemeClr val="bg1">
                  <a:lumMod val="50000"/>
                </a:schemeClr>
              </a:solidFill>
              <a:round/>
            </a:ln>
            <a:effectLst/>
          </c:spPr>
          <c:marker>
            <c:symbol val="none"/>
          </c:marker>
          <c:cat>
            <c:strRef>
              <c:f>'Forced Outages monthly'!$H$3:$H$14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'Forced Outages monthly'!$I$3:$I$14</c:f>
              <c:numCache>
                <c:formatCode>General</c:formatCode>
                <c:ptCount val="12"/>
                <c:pt idx="0">
                  <c:v>134</c:v>
                </c:pt>
                <c:pt idx="1">
                  <c:v>149</c:v>
                </c:pt>
                <c:pt idx="2">
                  <c:v>94</c:v>
                </c:pt>
                <c:pt idx="3">
                  <c:v>87</c:v>
                </c:pt>
                <c:pt idx="4">
                  <c:v>100</c:v>
                </c:pt>
                <c:pt idx="5">
                  <c:v>113</c:v>
                </c:pt>
                <c:pt idx="6">
                  <c:v>79</c:v>
                </c:pt>
                <c:pt idx="7">
                  <c:v>152</c:v>
                </c:pt>
                <c:pt idx="8">
                  <c:v>96</c:v>
                </c:pt>
                <c:pt idx="9">
                  <c:v>67</c:v>
                </c:pt>
                <c:pt idx="10">
                  <c:v>127</c:v>
                </c:pt>
                <c:pt idx="11">
                  <c:v>66</c:v>
                </c:pt>
              </c:numCache>
            </c:numRef>
          </c:val>
          <c:smooth val="0"/>
          <c:extLst>
            <c:ext xmlns:c16="http://schemas.microsoft.com/office/drawing/2014/chart" uri="{C3380CC4-5D6E-409C-BE32-E72D297353CC}">
              <c16:uniqueId val="{00000000-866E-2A4F-BB85-0232361577E9}"/>
            </c:ext>
          </c:extLst>
        </c:ser>
        <c:ser>
          <c:idx val="1"/>
          <c:order val="1"/>
          <c:tx>
            <c:v>2017</c:v>
          </c:tx>
          <c:spPr>
            <a:ln w="28575" cap="rnd">
              <a:solidFill>
                <a:schemeClr val="accent3"/>
              </a:solidFill>
              <a:round/>
            </a:ln>
            <a:effectLst/>
          </c:spPr>
          <c:marker>
            <c:symbol val="none"/>
          </c:marker>
          <c:cat>
            <c:strRef>
              <c:f>'Forced Outages monthly'!$H$3:$H$14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'Forced Outages monthly'!$J$3:$J$14</c:f>
              <c:numCache>
                <c:formatCode>General</c:formatCode>
                <c:ptCount val="12"/>
                <c:pt idx="0">
                  <c:v>70</c:v>
                </c:pt>
                <c:pt idx="1">
                  <c:v>97</c:v>
                </c:pt>
                <c:pt idx="2">
                  <c:v>53</c:v>
                </c:pt>
                <c:pt idx="3">
                  <c:v>73</c:v>
                </c:pt>
                <c:pt idx="4">
                  <c:v>109</c:v>
                </c:pt>
                <c:pt idx="5">
                  <c:v>168</c:v>
                </c:pt>
                <c:pt idx="6">
                  <c:v>183</c:v>
                </c:pt>
                <c:pt idx="7">
                  <c:v>173</c:v>
                </c:pt>
                <c:pt idx="8">
                  <c:v>133</c:v>
                </c:pt>
                <c:pt idx="9">
                  <c:v>207</c:v>
                </c:pt>
                <c:pt idx="10">
                  <c:v>146</c:v>
                </c:pt>
                <c:pt idx="11">
                  <c:v>210</c:v>
                </c:pt>
              </c:numCache>
            </c:numRef>
          </c:val>
          <c:smooth val="0"/>
          <c:extLst>
            <c:ext xmlns:c16="http://schemas.microsoft.com/office/drawing/2014/chart" uri="{C3380CC4-5D6E-409C-BE32-E72D297353CC}">
              <c16:uniqueId val="{00000001-866E-2A4F-BB85-0232361577E9}"/>
            </c:ext>
          </c:extLst>
        </c:ser>
        <c:dLbls>
          <c:showLegendKey val="0"/>
          <c:showVal val="0"/>
          <c:showCatName val="0"/>
          <c:showSerName val="0"/>
          <c:showPercent val="0"/>
          <c:showBubbleSize val="0"/>
        </c:dLbls>
        <c:smooth val="0"/>
        <c:axId val="849165327"/>
        <c:axId val="849138703"/>
      </c:lineChart>
      <c:catAx>
        <c:axId val="849165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138703"/>
        <c:crosses val="autoZero"/>
        <c:auto val="1"/>
        <c:lblAlgn val="ctr"/>
        <c:lblOffset val="100"/>
        <c:noMultiLvlLbl val="0"/>
      </c:catAx>
      <c:valAx>
        <c:axId val="84913870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165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Total energy lost</a:t>
            </a:r>
          </a:p>
          <a:p>
            <a:pPr>
              <a:defRPr sz="1200"/>
            </a:pPr>
            <a:r>
              <a:rPr lang="en-US" sz="1200"/>
              <a:t>(Forced Outages)</a:t>
            </a:r>
          </a:p>
        </c:rich>
      </c:tx>
      <c:layout>
        <c:manualLayout>
          <c:xMode val="edge"/>
          <c:yMode val="edge"/>
          <c:x val="0.32310906362765851"/>
          <c:y val="4.8733434349684454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2016</c:v>
          </c:tx>
          <c:spPr>
            <a:ln w="28575" cap="rnd">
              <a:solidFill>
                <a:schemeClr val="bg1">
                  <a:lumMod val="50000"/>
                </a:schemeClr>
              </a:solidFill>
              <a:round/>
            </a:ln>
            <a:effectLst/>
          </c:spPr>
          <c:marker>
            <c:symbol val="none"/>
          </c:marker>
          <c:cat>
            <c:strRef>
              <c:f>'Total Energy lost and Avg MW Lo'!$H$18:$H$29</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'Total Energy lost and Avg MW Lo'!$I$18:$I$29</c:f>
              <c:numCache>
                <c:formatCode>General</c:formatCode>
                <c:ptCount val="12"/>
                <c:pt idx="0">
                  <c:v>9361.65</c:v>
                </c:pt>
                <c:pt idx="1">
                  <c:v>8038.62</c:v>
                </c:pt>
                <c:pt idx="2">
                  <c:v>5617.39</c:v>
                </c:pt>
                <c:pt idx="3">
                  <c:v>5232.28</c:v>
                </c:pt>
                <c:pt idx="4">
                  <c:v>4383.3</c:v>
                </c:pt>
                <c:pt idx="5">
                  <c:v>5538.5</c:v>
                </c:pt>
                <c:pt idx="6">
                  <c:v>4099.08</c:v>
                </c:pt>
                <c:pt idx="7">
                  <c:v>6434.68</c:v>
                </c:pt>
                <c:pt idx="8">
                  <c:v>6959.25</c:v>
                </c:pt>
                <c:pt idx="9">
                  <c:v>4018.39</c:v>
                </c:pt>
                <c:pt idx="10">
                  <c:v>6734.09</c:v>
                </c:pt>
                <c:pt idx="11">
                  <c:v>3883.57</c:v>
                </c:pt>
              </c:numCache>
            </c:numRef>
          </c:val>
          <c:smooth val="0"/>
          <c:extLst>
            <c:ext xmlns:c16="http://schemas.microsoft.com/office/drawing/2014/chart" uri="{C3380CC4-5D6E-409C-BE32-E72D297353CC}">
              <c16:uniqueId val="{00000000-D7DC-D644-B875-AE132854699F}"/>
            </c:ext>
          </c:extLst>
        </c:ser>
        <c:ser>
          <c:idx val="1"/>
          <c:order val="1"/>
          <c:tx>
            <c:v>2017</c:v>
          </c:tx>
          <c:spPr>
            <a:ln w="28575" cap="rnd">
              <a:solidFill>
                <a:schemeClr val="accent3"/>
              </a:solidFill>
              <a:round/>
            </a:ln>
            <a:effectLst/>
          </c:spPr>
          <c:marker>
            <c:symbol val="none"/>
          </c:marker>
          <c:cat>
            <c:strRef>
              <c:f>'Total Energy lost and Avg MW Lo'!$H$18:$H$29</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'Total Energy lost and Avg MW Lo'!$J$18:$J$29</c:f>
              <c:numCache>
                <c:formatCode>General</c:formatCode>
                <c:ptCount val="12"/>
                <c:pt idx="0">
                  <c:v>3826.34</c:v>
                </c:pt>
                <c:pt idx="1">
                  <c:v>6437.5</c:v>
                </c:pt>
                <c:pt idx="2">
                  <c:v>4314.29</c:v>
                </c:pt>
                <c:pt idx="3">
                  <c:v>5574.1</c:v>
                </c:pt>
                <c:pt idx="4">
                  <c:v>4362.49</c:v>
                </c:pt>
                <c:pt idx="5">
                  <c:v>7659.39</c:v>
                </c:pt>
                <c:pt idx="6">
                  <c:v>9526.76</c:v>
                </c:pt>
                <c:pt idx="7">
                  <c:v>10440.74</c:v>
                </c:pt>
                <c:pt idx="8">
                  <c:v>5593.03</c:v>
                </c:pt>
                <c:pt idx="9">
                  <c:v>5549.84</c:v>
                </c:pt>
                <c:pt idx="10">
                  <c:v>5563.58</c:v>
                </c:pt>
                <c:pt idx="11">
                  <c:v>13159.32</c:v>
                </c:pt>
              </c:numCache>
            </c:numRef>
          </c:val>
          <c:smooth val="0"/>
          <c:extLst>
            <c:ext xmlns:c16="http://schemas.microsoft.com/office/drawing/2014/chart" uri="{C3380CC4-5D6E-409C-BE32-E72D297353CC}">
              <c16:uniqueId val="{00000001-D7DC-D644-B875-AE132854699F}"/>
            </c:ext>
          </c:extLst>
        </c:ser>
        <c:dLbls>
          <c:showLegendKey val="0"/>
          <c:showVal val="0"/>
          <c:showCatName val="0"/>
          <c:showSerName val="0"/>
          <c:showPercent val="0"/>
          <c:showBubbleSize val="0"/>
        </c:dLbls>
        <c:smooth val="0"/>
        <c:axId val="809683343"/>
        <c:axId val="810079519"/>
      </c:lineChart>
      <c:catAx>
        <c:axId val="809683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0079519"/>
        <c:crosses val="autoZero"/>
        <c:auto val="1"/>
        <c:lblAlgn val="ctr"/>
        <c:lblOffset val="100"/>
        <c:noMultiLvlLbl val="0"/>
      </c:catAx>
      <c:valAx>
        <c:axId val="81007951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683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t>Avg MW Loss </a:t>
            </a:r>
          </a:p>
          <a:p>
            <a:pPr>
              <a:defRPr sz="1200"/>
            </a:pPr>
            <a:r>
              <a:rPr lang="en-US" sz="1200" dirty="0"/>
              <a:t>(Forced</a:t>
            </a:r>
            <a:r>
              <a:rPr lang="en-US" sz="1200" baseline="0" dirty="0"/>
              <a:t> Outages)</a:t>
            </a:r>
            <a:endParaRPr lang="en-US" sz="1200"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2016</c:v>
          </c:tx>
          <c:spPr>
            <a:ln w="28575" cap="rnd">
              <a:solidFill>
                <a:schemeClr val="bg1">
                  <a:lumMod val="50000"/>
                </a:schemeClr>
              </a:solidFill>
              <a:round/>
            </a:ln>
            <a:effectLst/>
          </c:spPr>
          <c:marker>
            <c:symbol val="none"/>
          </c:marker>
          <c:cat>
            <c:strRef>
              <c:f>'Total Energy lost and Avg MW Lo'!$H$2:$H$13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'Total Energy lost and Avg MW Lo'!$I$2:$I$13</c:f>
              <c:numCache>
                <c:formatCode>General</c:formatCode>
                <c:ptCount val="12"/>
                <c:pt idx="0">
                  <c:v>69.86</c:v>
                </c:pt>
                <c:pt idx="1">
                  <c:v>53.95</c:v>
                </c:pt>
                <c:pt idx="2">
                  <c:v>59.76</c:v>
                </c:pt>
                <c:pt idx="3">
                  <c:v>60.14</c:v>
                </c:pt>
                <c:pt idx="4">
                  <c:v>43.83</c:v>
                </c:pt>
                <c:pt idx="5">
                  <c:v>49.01</c:v>
                </c:pt>
                <c:pt idx="6">
                  <c:v>51.89</c:v>
                </c:pt>
                <c:pt idx="7">
                  <c:v>42.33</c:v>
                </c:pt>
                <c:pt idx="8">
                  <c:v>72.489999999999995</c:v>
                </c:pt>
                <c:pt idx="9">
                  <c:v>59.98</c:v>
                </c:pt>
                <c:pt idx="10">
                  <c:v>53.02</c:v>
                </c:pt>
                <c:pt idx="11">
                  <c:v>58.84</c:v>
                </c:pt>
              </c:numCache>
            </c:numRef>
          </c:val>
          <c:smooth val="0"/>
          <c:extLst>
            <c:ext xmlns:c16="http://schemas.microsoft.com/office/drawing/2014/chart" uri="{C3380CC4-5D6E-409C-BE32-E72D297353CC}">
              <c16:uniqueId val="{00000000-37E5-3E4F-8214-DC08080F16DC}"/>
            </c:ext>
          </c:extLst>
        </c:ser>
        <c:ser>
          <c:idx val="1"/>
          <c:order val="1"/>
          <c:tx>
            <c:v>2017</c:v>
          </c:tx>
          <c:spPr>
            <a:ln w="28575" cap="rnd">
              <a:solidFill>
                <a:schemeClr val="accent3"/>
              </a:solidFill>
              <a:round/>
            </a:ln>
            <a:effectLst/>
          </c:spPr>
          <c:marker>
            <c:symbol val="none"/>
          </c:marker>
          <c:cat>
            <c:strRef>
              <c:f>'Total Energy lost and Avg MW Lo'!$H$2:$H$13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'Total Energy lost and Avg MW Lo'!$J$2:$J$13</c:f>
              <c:numCache>
                <c:formatCode>General</c:formatCode>
                <c:ptCount val="12"/>
                <c:pt idx="0">
                  <c:v>54.66</c:v>
                </c:pt>
                <c:pt idx="1">
                  <c:v>66.37</c:v>
                </c:pt>
                <c:pt idx="2">
                  <c:v>81.400000000000006</c:v>
                </c:pt>
                <c:pt idx="3">
                  <c:v>76.36</c:v>
                </c:pt>
                <c:pt idx="4">
                  <c:v>40.020000000000003</c:v>
                </c:pt>
                <c:pt idx="5">
                  <c:v>45.59</c:v>
                </c:pt>
                <c:pt idx="6">
                  <c:v>52.06</c:v>
                </c:pt>
                <c:pt idx="7">
                  <c:v>60.35</c:v>
                </c:pt>
                <c:pt idx="8">
                  <c:v>42.05</c:v>
                </c:pt>
                <c:pt idx="9">
                  <c:v>26.81</c:v>
                </c:pt>
                <c:pt idx="10">
                  <c:v>38.11</c:v>
                </c:pt>
                <c:pt idx="11">
                  <c:v>62.66</c:v>
                </c:pt>
              </c:numCache>
            </c:numRef>
          </c:val>
          <c:smooth val="0"/>
          <c:extLst>
            <c:ext xmlns:c16="http://schemas.microsoft.com/office/drawing/2014/chart" uri="{C3380CC4-5D6E-409C-BE32-E72D297353CC}">
              <c16:uniqueId val="{00000001-37E5-3E4F-8214-DC08080F16DC}"/>
            </c:ext>
          </c:extLst>
        </c:ser>
        <c:dLbls>
          <c:showLegendKey val="0"/>
          <c:showVal val="0"/>
          <c:showCatName val="0"/>
          <c:showSerName val="0"/>
          <c:showPercent val="0"/>
          <c:showBubbleSize val="0"/>
        </c:dLbls>
        <c:smooth val="0"/>
        <c:axId val="809565007"/>
        <c:axId val="809876351"/>
      </c:lineChart>
      <c:catAx>
        <c:axId val="80956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876351"/>
        <c:crosses val="autoZero"/>
        <c:auto val="1"/>
        <c:lblAlgn val="ctr"/>
        <c:lblOffset val="100"/>
        <c:noMultiLvlLbl val="0"/>
      </c:catAx>
      <c:valAx>
        <c:axId val="8098763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565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t>Total Energy lost</a:t>
            </a:r>
          </a:p>
          <a:p>
            <a:pPr>
              <a:defRPr sz="1200"/>
            </a:pPr>
            <a:r>
              <a:rPr lang="en-US" sz="1200" dirty="0"/>
              <a:t> (Forced Outages 2017)</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graphs!$A$2</c:f>
              <c:strCache>
                <c:ptCount val="1"/>
                <c:pt idx="0">
                  <c:v>AURICON</c:v>
                </c:pt>
              </c:strCache>
            </c:strRef>
          </c:tx>
          <c:spPr>
            <a:ln w="28575" cap="rnd">
              <a:solidFill>
                <a:schemeClr val="accent3">
                  <a:lumMod val="75000"/>
                  <a:lumOff val="25000"/>
                </a:schemeClr>
              </a:solidFill>
              <a:round/>
            </a:ln>
            <a:effectLst/>
          </c:spPr>
          <c:marker>
            <c:symbol val="none"/>
          </c:marker>
          <c:cat>
            <c:strRef>
              <c:f>graphs!$B$1:$M$1</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graphs!$B$2:$M$2</c:f>
              <c:numCache>
                <c:formatCode>General</c:formatCode>
                <c:ptCount val="12"/>
                <c:pt idx="0">
                  <c:v>786.37</c:v>
                </c:pt>
                <c:pt idx="1">
                  <c:v>2007.46</c:v>
                </c:pt>
                <c:pt idx="2">
                  <c:v>270.99</c:v>
                </c:pt>
                <c:pt idx="3">
                  <c:v>1168.3699999999999</c:v>
                </c:pt>
                <c:pt idx="4">
                  <c:v>1014.52</c:v>
                </c:pt>
                <c:pt idx="5">
                  <c:v>1252.5999999999999</c:v>
                </c:pt>
                <c:pt idx="6">
                  <c:v>661.04</c:v>
                </c:pt>
                <c:pt idx="7">
                  <c:v>3345.41</c:v>
                </c:pt>
                <c:pt idx="8">
                  <c:v>587.71</c:v>
                </c:pt>
                <c:pt idx="9">
                  <c:v>1974.73</c:v>
                </c:pt>
                <c:pt idx="10">
                  <c:v>1303.02</c:v>
                </c:pt>
                <c:pt idx="11">
                  <c:v>7267.33</c:v>
                </c:pt>
              </c:numCache>
            </c:numRef>
          </c:val>
          <c:smooth val="0"/>
          <c:extLst>
            <c:ext xmlns:c16="http://schemas.microsoft.com/office/drawing/2014/chart" uri="{C3380CC4-5D6E-409C-BE32-E72D297353CC}">
              <c16:uniqueId val="{00000000-496C-6E46-B0E6-2501454B2968}"/>
            </c:ext>
          </c:extLst>
        </c:ser>
        <c:ser>
          <c:idx val="1"/>
          <c:order val="1"/>
          <c:tx>
            <c:strRef>
              <c:f>graphs!$A$3</c:f>
              <c:strCache>
                <c:ptCount val="1"/>
                <c:pt idx="0">
                  <c:v>GW</c:v>
                </c:pt>
              </c:strCache>
            </c:strRef>
          </c:tx>
          <c:spPr>
            <a:ln w="28575" cap="rnd">
              <a:solidFill>
                <a:schemeClr val="tx2">
                  <a:lumMod val="75000"/>
                </a:schemeClr>
              </a:solidFill>
              <a:round/>
            </a:ln>
            <a:effectLst/>
          </c:spPr>
          <c:marker>
            <c:symbol val="none"/>
          </c:marker>
          <c:cat>
            <c:strRef>
              <c:f>graphs!$B$1:$M$1</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graphs!$B$3:$M$3</c:f>
              <c:numCache>
                <c:formatCode>General</c:formatCode>
                <c:ptCount val="12"/>
                <c:pt idx="0">
                  <c:v>988.13</c:v>
                </c:pt>
                <c:pt idx="1">
                  <c:v>1658.82</c:v>
                </c:pt>
                <c:pt idx="2">
                  <c:v>2200.27</c:v>
                </c:pt>
                <c:pt idx="3">
                  <c:v>2061.6</c:v>
                </c:pt>
                <c:pt idx="4">
                  <c:v>1002.62</c:v>
                </c:pt>
                <c:pt idx="5">
                  <c:v>1749</c:v>
                </c:pt>
                <c:pt idx="6">
                  <c:v>5983.3</c:v>
                </c:pt>
                <c:pt idx="7">
                  <c:v>2657.86</c:v>
                </c:pt>
                <c:pt idx="8">
                  <c:v>398.65</c:v>
                </c:pt>
                <c:pt idx="9">
                  <c:v>248.68</c:v>
                </c:pt>
                <c:pt idx="10">
                  <c:v>377.64</c:v>
                </c:pt>
                <c:pt idx="11">
                  <c:v>0</c:v>
                </c:pt>
              </c:numCache>
            </c:numRef>
          </c:val>
          <c:smooth val="0"/>
          <c:extLst>
            <c:ext xmlns:c16="http://schemas.microsoft.com/office/drawing/2014/chart" uri="{C3380CC4-5D6E-409C-BE32-E72D297353CC}">
              <c16:uniqueId val="{00000001-496C-6E46-B0E6-2501454B2968}"/>
            </c:ext>
          </c:extLst>
        </c:ser>
        <c:ser>
          <c:idx val="2"/>
          <c:order val="2"/>
          <c:tx>
            <c:strRef>
              <c:f>graphs!$A$4</c:f>
              <c:strCache>
                <c:ptCount val="1"/>
                <c:pt idx="0">
                  <c:v>MELK</c:v>
                </c:pt>
              </c:strCache>
            </c:strRef>
          </c:tx>
          <c:spPr>
            <a:ln w="28575" cap="rnd">
              <a:solidFill>
                <a:schemeClr val="accent5">
                  <a:lumMod val="60000"/>
                  <a:lumOff val="40000"/>
                </a:schemeClr>
              </a:solidFill>
              <a:round/>
            </a:ln>
            <a:effectLst/>
          </c:spPr>
          <c:marker>
            <c:symbol val="none"/>
          </c:marker>
          <c:cat>
            <c:strRef>
              <c:f>graphs!$B$1:$M$1</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graphs!$B$4:$M$4</c:f>
              <c:numCache>
                <c:formatCode>General</c:formatCode>
                <c:ptCount val="12"/>
                <c:pt idx="0">
                  <c:v>1295.4100000000001</c:v>
                </c:pt>
                <c:pt idx="1">
                  <c:v>751.42</c:v>
                </c:pt>
                <c:pt idx="2">
                  <c:v>0</c:v>
                </c:pt>
                <c:pt idx="3">
                  <c:v>449.35</c:v>
                </c:pt>
                <c:pt idx="4">
                  <c:v>593.80999999999995</c:v>
                </c:pt>
                <c:pt idx="5">
                  <c:v>503.36</c:v>
                </c:pt>
                <c:pt idx="6">
                  <c:v>470.57</c:v>
                </c:pt>
                <c:pt idx="7">
                  <c:v>1428.39</c:v>
                </c:pt>
                <c:pt idx="8">
                  <c:v>1250.71</c:v>
                </c:pt>
                <c:pt idx="9">
                  <c:v>1167.02</c:v>
                </c:pt>
                <c:pt idx="10">
                  <c:v>766.43</c:v>
                </c:pt>
                <c:pt idx="11">
                  <c:v>1608.93</c:v>
                </c:pt>
              </c:numCache>
            </c:numRef>
          </c:val>
          <c:smooth val="0"/>
          <c:extLst>
            <c:ext xmlns:c16="http://schemas.microsoft.com/office/drawing/2014/chart" uri="{C3380CC4-5D6E-409C-BE32-E72D297353CC}">
              <c16:uniqueId val="{00000002-496C-6E46-B0E6-2501454B2968}"/>
            </c:ext>
          </c:extLst>
        </c:ser>
        <c:dLbls>
          <c:showLegendKey val="0"/>
          <c:showVal val="0"/>
          <c:showCatName val="0"/>
          <c:showSerName val="0"/>
          <c:showPercent val="0"/>
          <c:showBubbleSize val="0"/>
        </c:dLbls>
        <c:smooth val="0"/>
        <c:axId val="570063999"/>
        <c:axId val="569968431"/>
      </c:lineChart>
      <c:catAx>
        <c:axId val="570063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968431"/>
        <c:crosses val="autoZero"/>
        <c:auto val="1"/>
        <c:lblAlgn val="ctr"/>
        <c:lblOffset val="100"/>
        <c:noMultiLvlLbl val="0"/>
      </c:catAx>
      <c:valAx>
        <c:axId val="5699684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063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25/6/21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NULL"/><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9"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NULL"/><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75"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80471" y="149688"/>
            <a:ext cx="8935853" cy="646331"/>
          </a:xfrm>
        </p:spPr>
        <p:txBody>
          <a:bodyPr/>
          <a:lstStyle/>
          <a:p>
            <a:r>
              <a:rPr lang="en-AU" sz="1400" b="1" dirty="0"/>
              <a:t>For the period 2016-2017, a (20%) increase in total energy lost due to forced outages threatens the reliability of the power network, ranking AURICON, GW and MELK as the most unreliable energy providers, accounting for (60%) of all energy lost.</a:t>
            </a:r>
          </a:p>
        </p:txBody>
      </p:sp>
      <p:cxnSp>
        <p:nvCxnSpPr>
          <p:cNvPr id="32" name="Straight Connector 31">
            <a:extLst>
              <a:ext uri="{FF2B5EF4-FFF2-40B4-BE49-F238E27FC236}">
                <a16:creationId xmlns:a16="http://schemas.microsoft.com/office/drawing/2014/main" id="{D28A3BF8-BBF4-43D8-9B9B-1BA918AB5CD5}"/>
              </a:ext>
            </a:extLst>
          </p:cNvPr>
          <p:cNvCxnSpPr/>
          <p:nvPr/>
        </p:nvCxnSpPr>
        <p:spPr>
          <a:xfrm>
            <a:off x="261144" y="893555"/>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87814BD-8229-744F-B9B4-47A2C9511D7D}"/>
              </a:ext>
            </a:extLst>
          </p:cNvPr>
          <p:cNvSpPr txBox="1"/>
          <p:nvPr/>
        </p:nvSpPr>
        <p:spPr>
          <a:xfrm>
            <a:off x="829374" y="3766341"/>
            <a:ext cx="7438048" cy="1938992"/>
          </a:xfrm>
          <a:prstGeom prst="rect">
            <a:avLst/>
          </a:prstGeom>
          <a:noFill/>
        </p:spPr>
        <p:txBody>
          <a:bodyPr wrap="square" rtlCol="0">
            <a:spAutoFit/>
          </a:bodyPr>
          <a:lstStyle/>
          <a:p>
            <a:r>
              <a:rPr lang="en-US" sz="1200" b="1" u="sng" dirty="0"/>
              <a:t>Key Insights:</a:t>
            </a:r>
          </a:p>
          <a:p>
            <a:endParaRPr lang="en-US" sz="1200" b="1" u="sng" dirty="0"/>
          </a:p>
          <a:p>
            <a:pPr marL="171450" indent="-171450">
              <a:buFont typeface="Arial" panose="020B0604020202020204" pitchFamily="34" charset="0"/>
              <a:buChar char="•"/>
            </a:pPr>
            <a:r>
              <a:rPr lang="en-US" sz="1200" dirty="0"/>
              <a:t>Total Energy lost (MW)</a:t>
            </a:r>
            <a:r>
              <a:rPr lang="en-US" sz="1200" dirty="0">
                <a:cs typeface="Calibri" panose="020F0502020204030204" pitchFamily="34" charset="0"/>
              </a:rPr>
              <a:t>--------</a:t>
            </a:r>
            <a:r>
              <a:rPr lang="en-AU" sz="1200" dirty="0">
                <a:cs typeface="Calibri" panose="020F0502020204030204" pitchFamily="34" charset="0"/>
              </a:rPr>
              <a:t>In 2016, Forced outages accounted for (55%) of the total amount of energy lost vs. (66%) in 2017, a </a:t>
            </a:r>
            <a:r>
              <a:rPr lang="en-AU" sz="1200" b="1" dirty="0">
                <a:cs typeface="Calibri" panose="020F0502020204030204" pitchFamily="34" charset="0"/>
              </a:rPr>
              <a:t>(20%) </a:t>
            </a:r>
            <a:r>
              <a:rPr lang="en-AU" sz="1200" dirty="0">
                <a:cs typeface="Calibri" panose="020F0502020204030204" pitchFamily="34" charset="0"/>
              </a:rPr>
              <a:t>increase, majorly driven by AURICON.</a:t>
            </a:r>
          </a:p>
          <a:p>
            <a:pPr marL="171450" indent="-171450">
              <a:buFont typeface="Arial" panose="020B0604020202020204" pitchFamily="34" charset="0"/>
              <a:buChar char="•"/>
            </a:pPr>
            <a:endParaRPr lang="en-AU" sz="1200" dirty="0">
              <a:cs typeface="Calibri" panose="020F0502020204030204" pitchFamily="34" charset="0"/>
            </a:endParaRPr>
          </a:p>
          <a:p>
            <a:pPr marL="171450" indent="-171450">
              <a:buFont typeface="Arial" panose="020B0604020202020204" pitchFamily="34" charset="0"/>
              <a:buChar char="•"/>
            </a:pPr>
            <a:r>
              <a:rPr lang="en-AU" sz="1200" dirty="0">
                <a:cs typeface="Calibri" panose="020F0502020204030204" pitchFamily="34" charset="0"/>
              </a:rPr>
              <a:t>Forced outages------ In 2016,</a:t>
            </a:r>
            <a:r>
              <a:rPr lang="en-US" sz="1200" dirty="0">
                <a:cs typeface="Calibri" panose="020F0502020204030204" pitchFamily="34" charset="0"/>
              </a:rPr>
              <a:t> </a:t>
            </a:r>
            <a:r>
              <a:rPr lang="en-US" sz="1200" dirty="0"/>
              <a:t>(</a:t>
            </a:r>
            <a:r>
              <a:rPr lang="en-US" sz="1200" dirty="0">
                <a:cs typeface="Calibri" panose="020F0502020204030204" pitchFamily="34" charset="0"/>
              </a:rPr>
              <a:t>65%) of all approved outages were Forced outages vs. </a:t>
            </a:r>
            <a:r>
              <a:rPr lang="en-US" sz="1200" dirty="0"/>
              <a:t>(</a:t>
            </a:r>
            <a:r>
              <a:rPr lang="en-US" sz="1200" dirty="0">
                <a:cs typeface="Calibri" panose="020F0502020204030204" pitchFamily="34" charset="0"/>
              </a:rPr>
              <a:t>75%) in 2017, a </a:t>
            </a:r>
            <a:r>
              <a:rPr lang="en-US" sz="1200" b="1" dirty="0">
                <a:cs typeface="Calibri" panose="020F0502020204030204" pitchFamily="34" charset="0"/>
              </a:rPr>
              <a:t>(14%) </a:t>
            </a:r>
            <a:r>
              <a:rPr lang="en-US" sz="1200" dirty="0">
                <a:cs typeface="Calibri" panose="020F0502020204030204" pitchFamily="34" charset="0"/>
              </a:rPr>
              <a:t>increase majorly driven by AURICON.</a:t>
            </a:r>
          </a:p>
          <a:p>
            <a:endParaRPr lang="en-US" sz="1200" dirty="0"/>
          </a:p>
          <a:p>
            <a:pPr marL="171450" indent="-171450">
              <a:buFont typeface="Arial" panose="020B0604020202020204" pitchFamily="34" charset="0"/>
              <a:buChar char="•"/>
            </a:pPr>
            <a:r>
              <a:rPr lang="en-US" sz="1200" dirty="0"/>
              <a:t>Average outage duration ------</a:t>
            </a:r>
            <a:r>
              <a:rPr lang="en-AU" sz="1200" dirty="0">
                <a:cs typeface="Calibri" panose="020F0502020204030204" pitchFamily="34" charset="0"/>
              </a:rPr>
              <a:t> In 2016, the average outage duration for forced outages was </a:t>
            </a:r>
            <a:r>
              <a:rPr lang="en-AU" sz="1200" b="1" dirty="0">
                <a:cs typeface="Calibri" panose="020F0502020204030204" pitchFamily="34" charset="0"/>
              </a:rPr>
              <a:t>(0.56) </a:t>
            </a:r>
            <a:r>
              <a:rPr lang="en-AU" sz="1200" dirty="0">
                <a:cs typeface="Calibri" panose="020F0502020204030204" pitchFamily="34" charset="0"/>
              </a:rPr>
              <a:t>days vs. </a:t>
            </a:r>
            <a:r>
              <a:rPr lang="en-AU" sz="1200" b="1" dirty="0">
                <a:cs typeface="Calibri" panose="020F0502020204030204" pitchFamily="34" charset="0"/>
              </a:rPr>
              <a:t>(0.79) </a:t>
            </a:r>
            <a:r>
              <a:rPr lang="en-AU" sz="1200" dirty="0">
                <a:cs typeface="Calibri" panose="020F0502020204030204" pitchFamily="34" charset="0"/>
              </a:rPr>
              <a:t>days in 2017, a </a:t>
            </a:r>
            <a:r>
              <a:rPr lang="en-AU" sz="1200" b="1" dirty="0">
                <a:cs typeface="Calibri" panose="020F0502020204030204" pitchFamily="34" charset="0"/>
              </a:rPr>
              <a:t>(41%) </a:t>
            </a:r>
            <a:r>
              <a:rPr lang="en-AU" sz="1200" dirty="0">
                <a:cs typeface="Calibri" panose="020F0502020204030204" pitchFamily="34" charset="0"/>
              </a:rPr>
              <a:t>increase majorly driven by MELK.</a:t>
            </a:r>
            <a:endParaRPr lang="en-US" sz="1200" dirty="0"/>
          </a:p>
        </p:txBody>
      </p:sp>
      <p:graphicFrame>
        <p:nvGraphicFramePr>
          <p:cNvPr id="10" name="Chart 9">
            <a:extLst>
              <a:ext uri="{FF2B5EF4-FFF2-40B4-BE49-F238E27FC236}">
                <a16:creationId xmlns:a16="http://schemas.microsoft.com/office/drawing/2014/main" id="{33EB3DC0-5192-1148-8EDB-68A4F113F485}"/>
              </a:ext>
            </a:extLst>
          </p:cNvPr>
          <p:cNvGraphicFramePr>
            <a:graphicFrameLocks/>
          </p:cNvGraphicFramePr>
          <p:nvPr>
            <p:extLst>
              <p:ext uri="{D42A27DB-BD31-4B8C-83A1-F6EECF244321}">
                <p14:modId xmlns:p14="http://schemas.microsoft.com/office/powerpoint/2010/main" val="1422495057"/>
              </p:ext>
            </p:extLst>
          </p:nvPr>
        </p:nvGraphicFramePr>
        <p:xfrm>
          <a:off x="134995" y="996345"/>
          <a:ext cx="4345724" cy="27699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C1D6F9C7-3DDD-7842-BFDB-3E437E70EAFC}"/>
              </a:ext>
            </a:extLst>
          </p:cNvPr>
          <p:cNvGraphicFramePr>
            <a:graphicFrameLocks/>
          </p:cNvGraphicFramePr>
          <p:nvPr>
            <p:extLst>
              <p:ext uri="{D42A27DB-BD31-4B8C-83A1-F6EECF244321}">
                <p14:modId xmlns:p14="http://schemas.microsoft.com/office/powerpoint/2010/main" val="2100033667"/>
              </p:ext>
            </p:extLst>
          </p:nvPr>
        </p:nvGraphicFramePr>
        <p:xfrm>
          <a:off x="4300045" y="996348"/>
          <a:ext cx="4656779" cy="27699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849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D28A3BF8-BBF4-43D8-9B9B-1BA918AB5CD5}"/>
              </a:ext>
            </a:extLst>
          </p:cNvPr>
          <p:cNvCxnSpPr/>
          <p:nvPr/>
        </p:nvCxnSpPr>
        <p:spPr>
          <a:xfrm>
            <a:off x="86105" y="55853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A2CC004-D13D-A246-A4C6-93414B226E51}"/>
              </a:ext>
            </a:extLst>
          </p:cNvPr>
          <p:cNvSpPr>
            <a:spLocks noGrp="1"/>
          </p:cNvSpPr>
          <p:nvPr>
            <p:ph type="title"/>
          </p:nvPr>
        </p:nvSpPr>
        <p:spPr>
          <a:xfrm>
            <a:off x="114415" y="87683"/>
            <a:ext cx="8671774" cy="430887"/>
          </a:xfrm>
        </p:spPr>
        <p:txBody>
          <a:bodyPr/>
          <a:lstStyle/>
          <a:p>
            <a:r>
              <a:rPr lang="en-AU" sz="1400" b="1" dirty="0">
                <a:cs typeface="Calibri" panose="020F0502020204030204" pitchFamily="34" charset="0"/>
              </a:rPr>
              <a:t>Forced outages contributed to (55%) in 2016 vs.(66%) in 2017 of total energy lost, a (20%) increase majorly driven by AURICON (102%).</a:t>
            </a:r>
          </a:p>
        </p:txBody>
      </p:sp>
      <p:sp>
        <p:nvSpPr>
          <p:cNvPr id="5" name="Rectangle 4">
            <a:extLst>
              <a:ext uri="{FF2B5EF4-FFF2-40B4-BE49-F238E27FC236}">
                <a16:creationId xmlns:a16="http://schemas.microsoft.com/office/drawing/2014/main" id="{6E100A3C-8DBE-EB42-B111-CF947C94E66F}"/>
              </a:ext>
            </a:extLst>
          </p:cNvPr>
          <p:cNvSpPr/>
          <p:nvPr/>
        </p:nvSpPr>
        <p:spPr>
          <a:xfrm>
            <a:off x="114415" y="4870281"/>
            <a:ext cx="8700291" cy="1169551"/>
          </a:xfrm>
          <a:prstGeom prst="rect">
            <a:avLst/>
          </a:prstGeom>
        </p:spPr>
        <p:txBody>
          <a:bodyPr wrap="square">
            <a:spAutoFit/>
          </a:bodyPr>
          <a:lstStyle/>
          <a:p>
            <a:pPr marL="285750" indent="-285750">
              <a:buFont typeface="Arial" panose="020B0604020202020204" pitchFamily="34" charset="0"/>
              <a:buChar char="•"/>
            </a:pPr>
            <a:r>
              <a:rPr lang="en-US" sz="1400" dirty="0">
                <a:cs typeface="Calibri" panose="020F0502020204030204" pitchFamily="34" charset="0"/>
              </a:rPr>
              <a:t>For the period 2016-2017, AURICON, GW, and MELK contributed </a:t>
            </a:r>
            <a:r>
              <a:rPr lang="en-US" sz="1400" b="1" dirty="0">
                <a:cs typeface="Calibri" panose="020F0502020204030204" pitchFamily="34" charset="0"/>
              </a:rPr>
              <a:t>(60%) </a:t>
            </a:r>
            <a:r>
              <a:rPr lang="en-US" sz="1400" dirty="0">
                <a:cs typeface="Calibri" panose="020F0502020204030204" pitchFamily="34" charset="0"/>
              </a:rPr>
              <a:t>to all energy lost due to forced outages indicating extreme reliance on the 3 providers.</a:t>
            </a:r>
          </a:p>
          <a:p>
            <a:endParaRPr lang="en-AU" sz="1400" dirty="0">
              <a:cs typeface="Calibri" panose="020F0502020204030204" pitchFamily="34" charset="0"/>
            </a:endParaRPr>
          </a:p>
          <a:p>
            <a:pPr marL="285750" indent="-285750">
              <a:buFont typeface="Arial" panose="020B0604020202020204" pitchFamily="34" charset="0"/>
              <a:buChar char="•"/>
            </a:pPr>
            <a:r>
              <a:rPr lang="en-US" sz="1400" dirty="0">
                <a:cs typeface="Calibri" panose="020F0502020204030204" pitchFamily="34" charset="0"/>
              </a:rPr>
              <a:t>As an example, a single provider AURICON saw a</a:t>
            </a:r>
            <a:r>
              <a:rPr lang="en-US" sz="1400" b="1" dirty="0">
                <a:cs typeface="Calibri" panose="020F0502020204030204" pitchFamily="34" charset="0"/>
              </a:rPr>
              <a:t> (102%) </a:t>
            </a:r>
            <a:r>
              <a:rPr lang="en-US" sz="1400" dirty="0">
                <a:cs typeface="Calibri" panose="020F0502020204030204" pitchFamily="34" charset="0"/>
              </a:rPr>
              <a:t>in forced outages during 2017 resulting in more than 10% increase in forced outages energy lost for AEMR.</a:t>
            </a:r>
            <a:endParaRPr lang="en-US" sz="1600" dirty="0">
              <a:cs typeface="Calibri" panose="020F0502020204030204" pitchFamily="34" charset="0"/>
            </a:endParaRPr>
          </a:p>
        </p:txBody>
      </p:sp>
      <p:graphicFrame>
        <p:nvGraphicFramePr>
          <p:cNvPr id="2" name="Table 2">
            <a:extLst>
              <a:ext uri="{FF2B5EF4-FFF2-40B4-BE49-F238E27FC236}">
                <a16:creationId xmlns:a16="http://schemas.microsoft.com/office/drawing/2014/main" id="{3E87A9AF-2E28-8A4B-988B-EA66B94B39CE}"/>
              </a:ext>
            </a:extLst>
          </p:cNvPr>
          <p:cNvGraphicFramePr>
            <a:graphicFrameLocks noGrp="1"/>
          </p:cNvGraphicFramePr>
          <p:nvPr>
            <p:extLst>
              <p:ext uri="{D42A27DB-BD31-4B8C-83A1-F6EECF244321}">
                <p14:modId xmlns:p14="http://schemas.microsoft.com/office/powerpoint/2010/main" val="3571539010"/>
              </p:ext>
            </p:extLst>
          </p:nvPr>
        </p:nvGraphicFramePr>
        <p:xfrm>
          <a:off x="286508" y="598491"/>
          <a:ext cx="8238746" cy="4231830"/>
        </p:xfrm>
        <a:graphic>
          <a:graphicData uri="http://schemas.openxmlformats.org/drawingml/2006/table">
            <a:tbl>
              <a:tblPr firstRow="1" bandRow="1">
                <a:tableStyleId>{5C22544A-7EE6-4342-B048-85BDC9FD1C3A}</a:tableStyleId>
              </a:tblPr>
              <a:tblGrid>
                <a:gridCol w="809624">
                  <a:extLst>
                    <a:ext uri="{9D8B030D-6E8A-4147-A177-3AD203B41FA5}">
                      <a16:colId xmlns:a16="http://schemas.microsoft.com/office/drawing/2014/main" val="1956945474"/>
                    </a:ext>
                  </a:extLst>
                </a:gridCol>
                <a:gridCol w="1146236">
                  <a:extLst>
                    <a:ext uri="{9D8B030D-6E8A-4147-A177-3AD203B41FA5}">
                      <a16:colId xmlns:a16="http://schemas.microsoft.com/office/drawing/2014/main" val="2977943469"/>
                    </a:ext>
                  </a:extLst>
                </a:gridCol>
                <a:gridCol w="1111849">
                  <a:extLst>
                    <a:ext uri="{9D8B030D-6E8A-4147-A177-3AD203B41FA5}">
                      <a16:colId xmlns:a16="http://schemas.microsoft.com/office/drawing/2014/main" val="1335196923"/>
                    </a:ext>
                  </a:extLst>
                </a:gridCol>
                <a:gridCol w="699204">
                  <a:extLst>
                    <a:ext uri="{9D8B030D-6E8A-4147-A177-3AD203B41FA5}">
                      <a16:colId xmlns:a16="http://schemas.microsoft.com/office/drawing/2014/main" val="251062704"/>
                    </a:ext>
                  </a:extLst>
                </a:gridCol>
                <a:gridCol w="1054537">
                  <a:extLst>
                    <a:ext uri="{9D8B030D-6E8A-4147-A177-3AD203B41FA5}">
                      <a16:colId xmlns:a16="http://schemas.microsoft.com/office/drawing/2014/main" val="4008640712"/>
                    </a:ext>
                  </a:extLst>
                </a:gridCol>
                <a:gridCol w="912599">
                  <a:extLst>
                    <a:ext uri="{9D8B030D-6E8A-4147-A177-3AD203B41FA5}">
                      <a16:colId xmlns:a16="http://schemas.microsoft.com/office/drawing/2014/main" val="3314063510"/>
                    </a:ext>
                  </a:extLst>
                </a:gridCol>
                <a:gridCol w="1178682">
                  <a:extLst>
                    <a:ext uri="{9D8B030D-6E8A-4147-A177-3AD203B41FA5}">
                      <a16:colId xmlns:a16="http://schemas.microsoft.com/office/drawing/2014/main" val="1004731040"/>
                    </a:ext>
                  </a:extLst>
                </a:gridCol>
                <a:gridCol w="1326015">
                  <a:extLst>
                    <a:ext uri="{9D8B030D-6E8A-4147-A177-3AD203B41FA5}">
                      <a16:colId xmlns:a16="http://schemas.microsoft.com/office/drawing/2014/main" val="3321795618"/>
                    </a:ext>
                  </a:extLst>
                </a:gridCol>
              </a:tblGrid>
              <a:tr h="918912">
                <a:tc>
                  <a:txBody>
                    <a:bodyPr/>
                    <a:lstStyle/>
                    <a:p>
                      <a:pPr algn="l" fontAlgn="b"/>
                      <a:r>
                        <a:rPr lang="en-US" sz="1150" b="1" u="none" strike="noStrike" dirty="0">
                          <a:solidFill>
                            <a:schemeClr val="tx1"/>
                          </a:solidFill>
                          <a:effectLst/>
                        </a:rPr>
                        <a:t>Provider</a:t>
                      </a:r>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u="none" strike="noStrike" dirty="0">
                          <a:solidFill>
                            <a:schemeClr val="tx1"/>
                          </a:solidFill>
                          <a:effectLst/>
                        </a:rPr>
                        <a:t>Energy Lost- Forced outages</a:t>
                      </a:r>
                    </a:p>
                    <a:p>
                      <a:pPr algn="l" fontAlgn="b"/>
                      <a:r>
                        <a:rPr lang="en-US" sz="1150" b="1" u="none" strike="noStrike" dirty="0">
                          <a:solidFill>
                            <a:schemeClr val="tx1"/>
                          </a:solidFill>
                          <a:effectLst/>
                        </a:rPr>
                        <a:t>(2016) MW</a:t>
                      </a:r>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u="none" strike="noStrike" dirty="0">
                          <a:solidFill>
                            <a:schemeClr val="tx1"/>
                          </a:solidFill>
                          <a:effectLst/>
                        </a:rPr>
                        <a:t>Energy Lost- Forced outages</a:t>
                      </a:r>
                    </a:p>
                    <a:p>
                      <a:pPr algn="l" fontAlgn="b"/>
                      <a:r>
                        <a:rPr lang="en-US" sz="1150" b="1" u="none" strike="noStrike" dirty="0">
                          <a:solidFill>
                            <a:schemeClr val="tx1"/>
                          </a:solidFill>
                          <a:effectLst/>
                        </a:rPr>
                        <a:t>(2017) MW</a:t>
                      </a:r>
                      <a:endParaRPr lang="en-US" sz="1150" b="1" i="0" u="none" strike="noStrike" kern="1200" dirty="0">
                        <a:solidFill>
                          <a:schemeClr val="tx1"/>
                        </a:solidFill>
                        <a:effectLst/>
                        <a:latin typeface="+mn-lt"/>
                        <a:ea typeface="+mn-ea"/>
                        <a:cs typeface="+mn-cs"/>
                      </a:endParaRPr>
                    </a:p>
                  </a:txBody>
                  <a:tcPr marL="9525" marR="9525" marT="9525"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50" b="1" u="none" strike="noStrike" kern="1200" dirty="0">
                          <a:solidFill>
                            <a:schemeClr val="tx1"/>
                          </a:solidFill>
                          <a:effectLst/>
                        </a:rPr>
                        <a:t>% of change</a:t>
                      </a:r>
                    </a:p>
                  </a:txBody>
                  <a:tcPr marL="9525" marR="9525" marT="9525" marB="0"/>
                </a:tc>
                <a:tc>
                  <a:txBody>
                    <a:bodyPr/>
                    <a:lstStyle/>
                    <a:p>
                      <a:pPr algn="l" fontAlgn="b"/>
                      <a:r>
                        <a:rPr lang="en-US" sz="1150" b="1" u="none" strike="noStrike" dirty="0">
                          <a:solidFill>
                            <a:schemeClr val="tx1"/>
                          </a:solidFill>
                          <a:effectLst/>
                        </a:rPr>
                        <a:t>Energy lost- all outages</a:t>
                      </a:r>
                    </a:p>
                    <a:p>
                      <a:pPr algn="l" fontAlgn="b"/>
                      <a:r>
                        <a:rPr lang="en-US" sz="1150" b="1" u="none" strike="noStrike" dirty="0">
                          <a:solidFill>
                            <a:schemeClr val="tx1"/>
                          </a:solidFill>
                          <a:effectLst/>
                        </a:rPr>
                        <a:t>(2016-2017)  MW</a:t>
                      </a:r>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u="none" strike="noStrike" kern="1200" dirty="0">
                          <a:solidFill>
                            <a:schemeClr val="tx1"/>
                          </a:solidFill>
                          <a:effectLst/>
                        </a:rPr>
                        <a:t>Energy lost-Forced Outages </a:t>
                      </a:r>
                    </a:p>
                    <a:p>
                      <a:pPr algn="l" fontAlgn="b"/>
                      <a:r>
                        <a:rPr lang="en-US" sz="1150" b="1" u="none" strike="noStrike" kern="1200" dirty="0">
                          <a:solidFill>
                            <a:schemeClr val="tx1"/>
                          </a:solidFill>
                          <a:effectLst/>
                        </a:rPr>
                        <a:t>(2016-2017) MW</a:t>
                      </a:r>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u="none" strike="noStrike" dirty="0">
                          <a:solidFill>
                            <a:schemeClr val="tx1"/>
                          </a:solidFill>
                          <a:effectLst/>
                        </a:rPr>
                        <a:t>Contribution to total Energy lost</a:t>
                      </a:r>
                      <a:r>
                        <a:rPr lang="en-US" sz="1150" b="1" u="none" strike="noStrike" kern="1200" dirty="0">
                          <a:solidFill>
                            <a:schemeClr val="tx1"/>
                          </a:solidFill>
                          <a:effectLst/>
                        </a:rPr>
                        <a:t> (2016-2017)</a:t>
                      </a:r>
                      <a:endParaRPr lang="en-US" sz="1150" b="1" i="0" u="none" strike="noStrike" kern="1200" dirty="0">
                        <a:solidFill>
                          <a:schemeClr val="tx1"/>
                        </a:solidFill>
                        <a:effectLst/>
                        <a:latin typeface="+mn-lt"/>
                        <a:ea typeface="+mn-ea"/>
                        <a:cs typeface="+mn-cs"/>
                      </a:endParaRPr>
                    </a:p>
                  </a:txBody>
                  <a:tcPr marL="9525" marR="9525" marT="9525" marB="0"/>
                </a:tc>
                <a:tc>
                  <a:txBody>
                    <a:bodyPr/>
                    <a:lstStyle/>
                    <a:p>
                      <a:pPr algn="l" fontAlgn="b"/>
                      <a:r>
                        <a:rPr lang="en-US" sz="1150" b="1" u="none" strike="noStrike" dirty="0">
                          <a:solidFill>
                            <a:schemeClr val="tx1"/>
                          </a:solidFill>
                          <a:effectLst/>
                        </a:rPr>
                        <a:t>Contribution to total Energy lost-Forced outages</a:t>
                      </a:r>
                      <a:r>
                        <a:rPr lang="en-US" sz="1150" b="1" u="none" strike="noStrike" kern="1200" dirty="0">
                          <a:solidFill>
                            <a:schemeClr val="tx1"/>
                          </a:solidFill>
                          <a:effectLst/>
                        </a:rPr>
                        <a:t> (2016-2017)</a:t>
                      </a:r>
                      <a:endParaRPr lang="en-US" sz="1150" b="1" i="0" u="none" strike="noStrike" dirty="0">
                        <a:solidFill>
                          <a:schemeClr val="tx1"/>
                        </a:solidFill>
                        <a:effectLst/>
                        <a:latin typeface="+mj-lt"/>
                      </a:endParaRPr>
                    </a:p>
                  </a:txBody>
                  <a:tcPr marL="9525" marR="9525" marT="9525" marB="0"/>
                </a:tc>
                <a:extLst>
                  <a:ext uri="{0D108BD9-81ED-4DB2-BD59-A6C34878D82A}">
                    <a16:rowId xmlns:a16="http://schemas.microsoft.com/office/drawing/2014/main" val="2398010445"/>
                  </a:ext>
                </a:extLst>
              </a:tr>
              <a:tr h="184051">
                <a:tc>
                  <a:txBody>
                    <a:bodyPr/>
                    <a:lstStyle/>
                    <a:p>
                      <a:pPr algn="l" rtl="0" fontAlgn="b"/>
                      <a:r>
                        <a:rPr lang="en-US" sz="1100" b="0" i="0" u="none" strike="noStrike" dirty="0">
                          <a:solidFill>
                            <a:srgbClr val="000000"/>
                          </a:solidFill>
                          <a:effectLst/>
                          <a:latin typeface="Arial" panose="020B0604020202020204" pitchFamily="34" charset="0"/>
                        </a:rPr>
                        <a:t>AURICON</a:t>
                      </a:r>
                    </a:p>
                  </a:txBody>
                  <a:tcPr marL="9525" marR="9525" marT="9525" marB="0" anchor="b">
                    <a:solidFill>
                      <a:schemeClr val="accent5">
                        <a:lumMod val="60000"/>
                        <a:lumOff val="40000"/>
                      </a:schemeClr>
                    </a:solidFill>
                  </a:tcPr>
                </a:tc>
                <a:tc>
                  <a:txBody>
                    <a:bodyPr/>
                    <a:lstStyle/>
                    <a:p>
                      <a:pPr algn="r" rtl="0" fontAlgn="b"/>
                      <a:r>
                        <a:rPr lang="en-US" sz="1100" b="0" i="0" u="none" strike="noStrike">
                          <a:solidFill>
                            <a:srgbClr val="000000"/>
                          </a:solidFill>
                          <a:effectLst/>
                          <a:latin typeface="Arial" panose="020B0604020202020204" pitchFamily="34" charset="0"/>
                        </a:rPr>
                        <a:t>10,696.28</a:t>
                      </a:r>
                    </a:p>
                  </a:txBody>
                  <a:tcPr marL="9525" marR="9525" marT="9525" marB="0" anchor="b">
                    <a:solidFill>
                      <a:schemeClr val="accent5">
                        <a:lumMod val="60000"/>
                        <a:lumOff val="40000"/>
                      </a:schemeClr>
                    </a:solidFill>
                  </a:tcPr>
                </a:tc>
                <a:tc>
                  <a:txBody>
                    <a:bodyPr/>
                    <a:lstStyle/>
                    <a:p>
                      <a:pPr algn="r" rtl="0" fontAlgn="b"/>
                      <a:r>
                        <a:rPr lang="en-US" sz="1100" b="0" i="0" u="none" strike="noStrike">
                          <a:solidFill>
                            <a:srgbClr val="000000"/>
                          </a:solidFill>
                          <a:effectLst/>
                          <a:latin typeface="Arial" panose="020B0604020202020204" pitchFamily="34" charset="0"/>
                        </a:rPr>
                        <a:t>21,639.55</a:t>
                      </a:r>
                    </a:p>
                  </a:txBody>
                  <a:tcPr marL="9525" marR="9525" marT="9525" marB="0" anchor="b">
                    <a:solidFill>
                      <a:schemeClr val="accent5">
                        <a:lumMod val="60000"/>
                        <a:lumOff val="40000"/>
                      </a:schemeClr>
                    </a:solidFill>
                  </a:tcPr>
                </a:tc>
                <a:tc>
                  <a:txBody>
                    <a:bodyPr/>
                    <a:lstStyle/>
                    <a:p>
                      <a:pPr algn="r" rtl="0" fontAlgn="b"/>
                      <a:r>
                        <a:rPr lang="en-US" sz="1100" b="0" i="0" u="none" strike="noStrike" dirty="0">
                          <a:solidFill>
                            <a:srgbClr val="000000"/>
                          </a:solidFill>
                          <a:effectLst/>
                          <a:latin typeface="Arial" panose="020B0604020202020204" pitchFamily="34" charset="0"/>
                        </a:rPr>
                        <a:t>102%</a:t>
                      </a:r>
                    </a:p>
                  </a:txBody>
                  <a:tcPr marL="9525" marR="9525" marT="9525" marB="0" anchor="b">
                    <a:solidFill>
                      <a:schemeClr val="accent5">
                        <a:lumMod val="60000"/>
                        <a:lumOff val="40000"/>
                      </a:schemeClr>
                    </a:solidFill>
                  </a:tcPr>
                </a:tc>
                <a:tc>
                  <a:txBody>
                    <a:bodyPr/>
                    <a:lstStyle/>
                    <a:p>
                      <a:pPr algn="r" rtl="0" fontAlgn="b"/>
                      <a:r>
                        <a:rPr lang="en-US" sz="1100" b="0" i="0" u="none" strike="noStrike" dirty="0">
                          <a:solidFill>
                            <a:srgbClr val="000000"/>
                          </a:solidFill>
                          <a:effectLst/>
                          <a:latin typeface="Arial" panose="020B0604020202020204" pitchFamily="34" charset="0"/>
                        </a:rPr>
                        <a:t>   52,243.66 </a:t>
                      </a:r>
                    </a:p>
                  </a:txBody>
                  <a:tcPr marL="9525" marR="9525" marT="9525" marB="0" anchor="b">
                    <a:solidFill>
                      <a:schemeClr val="accent5">
                        <a:lumMod val="60000"/>
                        <a:lumOff val="40000"/>
                      </a:schemeClr>
                    </a:solidFill>
                  </a:tcPr>
                </a:tc>
                <a:tc>
                  <a:txBody>
                    <a:bodyPr/>
                    <a:lstStyle/>
                    <a:p>
                      <a:pPr algn="r" rtl="0" fontAlgn="b"/>
                      <a:r>
                        <a:rPr lang="en-US" sz="1100" b="0" i="0" u="none" strike="noStrike" dirty="0">
                          <a:solidFill>
                            <a:srgbClr val="000000"/>
                          </a:solidFill>
                          <a:effectLst/>
                          <a:latin typeface="Arial" panose="020B0604020202020204" pitchFamily="34" charset="0"/>
                        </a:rPr>
                        <a:t>   32,335.83 </a:t>
                      </a:r>
                    </a:p>
                  </a:txBody>
                  <a:tcPr marL="9525" marR="9525" marT="9525" marB="0" anchor="b">
                    <a:solidFill>
                      <a:schemeClr val="accent5">
                        <a:lumMod val="60000"/>
                        <a:lumOff val="40000"/>
                      </a:schemeClr>
                    </a:solidFill>
                  </a:tcPr>
                </a:tc>
                <a:tc>
                  <a:txBody>
                    <a:bodyPr/>
                    <a:lstStyle/>
                    <a:p>
                      <a:pPr algn="r" rtl="0" fontAlgn="b"/>
                      <a:r>
                        <a:rPr lang="en-US" sz="1100" b="0" i="0" u="none" strike="noStrike" dirty="0">
                          <a:solidFill>
                            <a:srgbClr val="000000"/>
                          </a:solidFill>
                          <a:effectLst/>
                          <a:latin typeface="+mn-lt"/>
                        </a:rPr>
                        <a:t>21%</a:t>
                      </a:r>
                    </a:p>
                  </a:txBody>
                  <a:tcPr marL="9525" marR="9525" marT="9525" marB="0" anchor="b">
                    <a:solidFill>
                      <a:schemeClr val="accent5">
                        <a:lumMod val="60000"/>
                        <a:lumOff val="40000"/>
                      </a:schemeClr>
                    </a:solidFill>
                  </a:tcPr>
                </a:tc>
                <a:tc>
                  <a:txBody>
                    <a:bodyPr/>
                    <a:lstStyle/>
                    <a:p>
                      <a:pPr algn="r" rtl="0" fontAlgn="b"/>
                      <a:r>
                        <a:rPr lang="en-US" sz="1100" b="0" i="0" u="none" strike="noStrike" dirty="0">
                          <a:solidFill>
                            <a:srgbClr val="000000"/>
                          </a:solidFill>
                          <a:effectLst/>
                          <a:latin typeface="Arial" panose="020B0604020202020204" pitchFamily="34" charset="0"/>
                        </a:rPr>
                        <a:t>21%</a:t>
                      </a:r>
                    </a:p>
                  </a:txBody>
                  <a:tcPr marL="9525" marR="9525" marT="9525" marB="0" anchor="b">
                    <a:solidFill>
                      <a:schemeClr val="accent5">
                        <a:lumMod val="60000"/>
                        <a:lumOff val="40000"/>
                      </a:schemeClr>
                    </a:solidFill>
                  </a:tcPr>
                </a:tc>
                <a:extLst>
                  <a:ext uri="{0D108BD9-81ED-4DB2-BD59-A6C34878D82A}">
                    <a16:rowId xmlns:a16="http://schemas.microsoft.com/office/drawing/2014/main" val="3400479040"/>
                  </a:ext>
                </a:extLst>
              </a:tr>
              <a:tr h="184051">
                <a:tc>
                  <a:txBody>
                    <a:bodyPr/>
                    <a:lstStyle/>
                    <a:p>
                      <a:pPr algn="l" rtl="0" fontAlgn="b"/>
                      <a:r>
                        <a:rPr lang="en-US" sz="1100" b="0" i="0" u="none" strike="noStrike">
                          <a:solidFill>
                            <a:srgbClr val="000000"/>
                          </a:solidFill>
                          <a:effectLst/>
                          <a:latin typeface="Arial" panose="020B0604020202020204" pitchFamily="34" charset="0"/>
                        </a:rPr>
                        <a:t>GW</a:t>
                      </a:r>
                    </a:p>
                  </a:txBody>
                  <a:tcPr marL="9525" marR="9525" marT="9525" marB="0" anchor="b">
                    <a:solidFill>
                      <a:schemeClr val="accent5">
                        <a:lumMod val="60000"/>
                        <a:lumOff val="40000"/>
                      </a:schemeClr>
                    </a:solidFill>
                  </a:tcPr>
                </a:tc>
                <a:tc>
                  <a:txBody>
                    <a:bodyPr/>
                    <a:lstStyle/>
                    <a:p>
                      <a:pPr algn="r" rtl="0" fontAlgn="b"/>
                      <a:r>
                        <a:rPr lang="en-US" sz="1100" b="0" i="0" u="none" strike="noStrike">
                          <a:solidFill>
                            <a:srgbClr val="000000"/>
                          </a:solidFill>
                          <a:effectLst/>
                          <a:latin typeface="Arial" panose="020B0604020202020204" pitchFamily="34" charset="0"/>
                        </a:rPr>
                        <a:t>15,751.38</a:t>
                      </a:r>
                    </a:p>
                  </a:txBody>
                  <a:tcPr marL="9525" marR="9525" marT="9525" marB="0" anchor="b">
                    <a:solidFill>
                      <a:schemeClr val="accent5">
                        <a:lumMod val="60000"/>
                        <a:lumOff val="40000"/>
                      </a:schemeClr>
                    </a:solidFill>
                  </a:tcPr>
                </a:tc>
                <a:tc>
                  <a:txBody>
                    <a:bodyPr/>
                    <a:lstStyle/>
                    <a:p>
                      <a:pPr algn="r" rtl="0" fontAlgn="b"/>
                      <a:r>
                        <a:rPr lang="en-US" sz="1100" b="0" i="0" u="none" strike="noStrike">
                          <a:solidFill>
                            <a:srgbClr val="000000"/>
                          </a:solidFill>
                          <a:effectLst/>
                          <a:latin typeface="Arial" panose="020B0604020202020204" pitchFamily="34" charset="0"/>
                        </a:rPr>
                        <a:t>19,326.56</a:t>
                      </a:r>
                    </a:p>
                  </a:txBody>
                  <a:tcPr marL="9525" marR="9525" marT="9525" marB="0" anchor="b">
                    <a:solidFill>
                      <a:schemeClr val="accent5">
                        <a:lumMod val="60000"/>
                        <a:lumOff val="40000"/>
                      </a:schemeClr>
                    </a:solidFill>
                  </a:tcPr>
                </a:tc>
                <a:tc>
                  <a:txBody>
                    <a:bodyPr/>
                    <a:lstStyle/>
                    <a:p>
                      <a:pPr algn="r" rtl="0" fontAlgn="b"/>
                      <a:r>
                        <a:rPr lang="en-US" sz="1100" b="0" i="0" u="none" strike="noStrike" dirty="0">
                          <a:solidFill>
                            <a:srgbClr val="000000"/>
                          </a:solidFill>
                          <a:effectLst/>
                          <a:latin typeface="Arial" panose="020B0604020202020204" pitchFamily="34" charset="0"/>
                        </a:rPr>
                        <a:t>23%</a:t>
                      </a:r>
                    </a:p>
                  </a:txBody>
                  <a:tcPr marL="9525" marR="9525" marT="9525" marB="0" anchor="b">
                    <a:solidFill>
                      <a:schemeClr val="accent5">
                        <a:lumMod val="60000"/>
                        <a:lumOff val="40000"/>
                      </a:schemeClr>
                    </a:solidFill>
                  </a:tcPr>
                </a:tc>
                <a:tc>
                  <a:txBody>
                    <a:bodyPr/>
                    <a:lstStyle/>
                    <a:p>
                      <a:pPr algn="r" rtl="0" fontAlgn="b"/>
                      <a:r>
                        <a:rPr lang="en-US" sz="1100" b="0" i="0" u="none" strike="noStrike">
                          <a:solidFill>
                            <a:srgbClr val="000000"/>
                          </a:solidFill>
                          <a:effectLst/>
                          <a:latin typeface="Arial" panose="020B0604020202020204" pitchFamily="34" charset="0"/>
                        </a:rPr>
                        <a:t>   50,636.89 </a:t>
                      </a:r>
                    </a:p>
                  </a:txBody>
                  <a:tcPr marL="9525" marR="9525" marT="9525" marB="0" anchor="b">
                    <a:solidFill>
                      <a:schemeClr val="accent5">
                        <a:lumMod val="60000"/>
                        <a:lumOff val="40000"/>
                      </a:schemeClr>
                    </a:solidFill>
                  </a:tcPr>
                </a:tc>
                <a:tc>
                  <a:txBody>
                    <a:bodyPr/>
                    <a:lstStyle/>
                    <a:p>
                      <a:pPr algn="r" rtl="0" fontAlgn="b"/>
                      <a:r>
                        <a:rPr lang="en-US" sz="1100" b="0" i="0" u="none" strike="noStrike">
                          <a:solidFill>
                            <a:srgbClr val="000000"/>
                          </a:solidFill>
                          <a:effectLst/>
                          <a:latin typeface="Arial" panose="020B0604020202020204" pitchFamily="34" charset="0"/>
                        </a:rPr>
                        <a:t>   35,077.94 </a:t>
                      </a:r>
                    </a:p>
                  </a:txBody>
                  <a:tcPr marL="9525" marR="9525" marT="9525" marB="0" anchor="b">
                    <a:solidFill>
                      <a:schemeClr val="accent5">
                        <a:lumMod val="60000"/>
                        <a:lumOff val="40000"/>
                      </a:schemeClr>
                    </a:solidFill>
                  </a:tcPr>
                </a:tc>
                <a:tc>
                  <a:txBody>
                    <a:bodyPr/>
                    <a:lstStyle/>
                    <a:p>
                      <a:pPr algn="r" rtl="0" fontAlgn="b"/>
                      <a:r>
                        <a:rPr lang="en-US" sz="1100" b="0" i="0" u="none" strike="noStrike" dirty="0">
                          <a:solidFill>
                            <a:srgbClr val="000000"/>
                          </a:solidFill>
                          <a:effectLst/>
                          <a:latin typeface="+mn-lt"/>
                        </a:rPr>
                        <a:t>20%</a:t>
                      </a:r>
                    </a:p>
                  </a:txBody>
                  <a:tcPr marL="9525" marR="9525" marT="9525" marB="0" anchor="b">
                    <a:solidFill>
                      <a:schemeClr val="accent5">
                        <a:lumMod val="60000"/>
                        <a:lumOff val="40000"/>
                      </a:schemeClr>
                    </a:solidFill>
                  </a:tcPr>
                </a:tc>
                <a:tc>
                  <a:txBody>
                    <a:bodyPr/>
                    <a:lstStyle/>
                    <a:p>
                      <a:pPr algn="r" rtl="0" fontAlgn="b"/>
                      <a:r>
                        <a:rPr lang="en-US" sz="1100" b="0" i="0" u="none" strike="noStrike" dirty="0">
                          <a:solidFill>
                            <a:srgbClr val="000000"/>
                          </a:solidFill>
                          <a:effectLst/>
                          <a:latin typeface="Arial" panose="020B0604020202020204" pitchFamily="34" charset="0"/>
                        </a:rPr>
                        <a:t>23%</a:t>
                      </a:r>
                    </a:p>
                  </a:txBody>
                  <a:tcPr marL="9525" marR="9525" marT="9525" marB="0" anchor="b">
                    <a:solidFill>
                      <a:schemeClr val="accent5">
                        <a:lumMod val="60000"/>
                        <a:lumOff val="40000"/>
                      </a:schemeClr>
                    </a:solidFill>
                  </a:tcPr>
                </a:tc>
                <a:extLst>
                  <a:ext uri="{0D108BD9-81ED-4DB2-BD59-A6C34878D82A}">
                    <a16:rowId xmlns:a16="http://schemas.microsoft.com/office/drawing/2014/main" val="3414053144"/>
                  </a:ext>
                </a:extLst>
              </a:tr>
              <a:tr h="184051">
                <a:tc>
                  <a:txBody>
                    <a:bodyPr/>
                    <a:lstStyle/>
                    <a:p>
                      <a:pPr algn="l" rtl="0" fontAlgn="b"/>
                      <a:r>
                        <a:rPr lang="en-US" sz="1100" b="0" i="0" u="none" strike="noStrike" dirty="0">
                          <a:solidFill>
                            <a:srgbClr val="000000"/>
                          </a:solidFill>
                          <a:effectLst/>
                          <a:latin typeface="Arial" panose="020B0604020202020204" pitchFamily="34" charset="0"/>
                        </a:rPr>
                        <a:t>MELK</a:t>
                      </a:r>
                    </a:p>
                  </a:txBody>
                  <a:tcPr marL="9525" marR="9525" marT="9525" marB="0" anchor="b">
                    <a:solidFill>
                      <a:schemeClr val="accent5">
                        <a:lumMod val="60000"/>
                        <a:lumOff val="40000"/>
                      </a:schemeClr>
                    </a:solidFill>
                  </a:tcPr>
                </a:tc>
                <a:tc>
                  <a:txBody>
                    <a:bodyPr/>
                    <a:lstStyle/>
                    <a:p>
                      <a:pPr algn="r" rtl="0" fontAlgn="b"/>
                      <a:r>
                        <a:rPr lang="en-US" sz="1100" b="0" i="0" u="none" strike="noStrike" dirty="0">
                          <a:solidFill>
                            <a:srgbClr val="000000"/>
                          </a:solidFill>
                          <a:effectLst/>
                          <a:latin typeface="Arial" panose="020B0604020202020204" pitchFamily="34" charset="0"/>
                        </a:rPr>
                        <a:t>13,771.07</a:t>
                      </a:r>
                    </a:p>
                  </a:txBody>
                  <a:tcPr marL="9525" marR="9525" marT="9525" marB="0" anchor="b">
                    <a:solidFill>
                      <a:schemeClr val="accent5">
                        <a:lumMod val="60000"/>
                        <a:lumOff val="40000"/>
                      </a:schemeClr>
                    </a:solidFill>
                  </a:tcPr>
                </a:tc>
                <a:tc>
                  <a:txBody>
                    <a:bodyPr/>
                    <a:lstStyle/>
                    <a:p>
                      <a:pPr algn="r" rtl="0" fontAlgn="b"/>
                      <a:r>
                        <a:rPr lang="en-US" sz="1100" b="0" i="0" u="none" strike="noStrike" dirty="0">
                          <a:solidFill>
                            <a:srgbClr val="000000"/>
                          </a:solidFill>
                          <a:effectLst/>
                          <a:latin typeface="Arial" panose="020B0604020202020204" pitchFamily="34" charset="0"/>
                        </a:rPr>
                        <a:t>10,285.40</a:t>
                      </a:r>
                    </a:p>
                  </a:txBody>
                  <a:tcPr marL="9525" marR="9525" marT="9525" marB="0" anchor="b">
                    <a:solidFill>
                      <a:schemeClr val="accent5">
                        <a:lumMod val="60000"/>
                        <a:lumOff val="40000"/>
                      </a:schemeClr>
                    </a:solidFill>
                  </a:tcPr>
                </a:tc>
                <a:tc>
                  <a:txBody>
                    <a:bodyPr/>
                    <a:lstStyle/>
                    <a:p>
                      <a:pPr algn="r" rtl="0" fontAlgn="b"/>
                      <a:r>
                        <a:rPr lang="en-US" sz="1100" b="0" i="0" u="none" strike="noStrike" dirty="0">
                          <a:solidFill>
                            <a:srgbClr val="000000"/>
                          </a:solidFill>
                          <a:effectLst/>
                          <a:latin typeface="Arial" panose="020B0604020202020204" pitchFamily="34" charset="0"/>
                        </a:rPr>
                        <a:t>-25%</a:t>
                      </a:r>
                    </a:p>
                  </a:txBody>
                  <a:tcPr marL="9525" marR="9525" marT="9525" marB="0" anchor="b">
                    <a:solidFill>
                      <a:schemeClr val="accent5">
                        <a:lumMod val="60000"/>
                        <a:lumOff val="40000"/>
                      </a:schemeClr>
                    </a:solidFill>
                  </a:tcPr>
                </a:tc>
                <a:tc>
                  <a:txBody>
                    <a:bodyPr/>
                    <a:lstStyle/>
                    <a:p>
                      <a:pPr algn="r" rtl="0" fontAlgn="b"/>
                      <a:r>
                        <a:rPr lang="en-US" sz="1100" b="0" i="0" u="none" strike="noStrike">
                          <a:solidFill>
                            <a:srgbClr val="000000"/>
                          </a:solidFill>
                          <a:effectLst/>
                          <a:latin typeface="Arial" panose="020B0604020202020204" pitchFamily="34" charset="0"/>
                        </a:rPr>
                        <a:t>   46,966.09 </a:t>
                      </a:r>
                    </a:p>
                  </a:txBody>
                  <a:tcPr marL="9525" marR="9525" marT="9525" marB="0" anchor="b">
                    <a:solidFill>
                      <a:schemeClr val="accent5">
                        <a:lumMod val="60000"/>
                        <a:lumOff val="40000"/>
                      </a:schemeClr>
                    </a:solidFill>
                  </a:tcPr>
                </a:tc>
                <a:tc>
                  <a:txBody>
                    <a:bodyPr/>
                    <a:lstStyle/>
                    <a:p>
                      <a:pPr algn="r" rtl="0" fontAlgn="b"/>
                      <a:r>
                        <a:rPr lang="en-US" sz="1100" b="0" i="0" u="none" strike="noStrike">
                          <a:solidFill>
                            <a:srgbClr val="000000"/>
                          </a:solidFill>
                          <a:effectLst/>
                          <a:latin typeface="Arial" panose="020B0604020202020204" pitchFamily="34" charset="0"/>
                        </a:rPr>
                        <a:t>   24,056.47 </a:t>
                      </a:r>
                    </a:p>
                  </a:txBody>
                  <a:tcPr marL="9525" marR="9525" marT="9525" marB="0" anchor="b">
                    <a:solidFill>
                      <a:schemeClr val="accent5">
                        <a:lumMod val="60000"/>
                        <a:lumOff val="40000"/>
                      </a:schemeClr>
                    </a:solidFill>
                  </a:tcPr>
                </a:tc>
                <a:tc>
                  <a:txBody>
                    <a:bodyPr/>
                    <a:lstStyle/>
                    <a:p>
                      <a:pPr algn="r" rtl="0" fontAlgn="b"/>
                      <a:r>
                        <a:rPr lang="en-US" sz="1100" b="0" i="0" u="none" strike="noStrike">
                          <a:solidFill>
                            <a:srgbClr val="000000"/>
                          </a:solidFill>
                          <a:effectLst/>
                          <a:latin typeface="+mn-lt"/>
                        </a:rPr>
                        <a:t>19%</a:t>
                      </a:r>
                    </a:p>
                  </a:txBody>
                  <a:tcPr marL="9525" marR="9525" marT="9525" marB="0" anchor="b">
                    <a:solidFill>
                      <a:schemeClr val="accent5">
                        <a:lumMod val="60000"/>
                        <a:lumOff val="40000"/>
                      </a:schemeClr>
                    </a:solidFill>
                  </a:tcPr>
                </a:tc>
                <a:tc>
                  <a:txBody>
                    <a:bodyPr/>
                    <a:lstStyle/>
                    <a:p>
                      <a:pPr algn="r" rtl="0" fontAlgn="b"/>
                      <a:r>
                        <a:rPr lang="en-US" sz="1100" b="0" i="0" u="none" strike="noStrike" dirty="0">
                          <a:solidFill>
                            <a:srgbClr val="000000"/>
                          </a:solidFill>
                          <a:effectLst/>
                          <a:latin typeface="Arial" panose="020B0604020202020204" pitchFamily="34" charset="0"/>
                        </a:rPr>
                        <a:t>16%</a:t>
                      </a:r>
                    </a:p>
                  </a:txBody>
                  <a:tcPr marL="9525" marR="9525" marT="9525" marB="0" anchor="b">
                    <a:solidFill>
                      <a:schemeClr val="accent5">
                        <a:lumMod val="60000"/>
                        <a:lumOff val="40000"/>
                      </a:schemeClr>
                    </a:solidFill>
                  </a:tcPr>
                </a:tc>
                <a:extLst>
                  <a:ext uri="{0D108BD9-81ED-4DB2-BD59-A6C34878D82A}">
                    <a16:rowId xmlns:a16="http://schemas.microsoft.com/office/drawing/2014/main" val="3143039480"/>
                  </a:ext>
                </a:extLst>
              </a:tr>
              <a:tr h="184051">
                <a:tc>
                  <a:txBody>
                    <a:bodyPr/>
                    <a:lstStyle/>
                    <a:p>
                      <a:pPr algn="l" rtl="0" fontAlgn="b"/>
                      <a:r>
                        <a:rPr lang="en-US" sz="1100" b="0" i="0" u="none" strike="noStrike">
                          <a:solidFill>
                            <a:srgbClr val="000000"/>
                          </a:solidFill>
                          <a:effectLst/>
                          <a:latin typeface="Arial" panose="020B0604020202020204" pitchFamily="34" charset="0"/>
                        </a:rPr>
                        <a:t>PMC</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9,093.09</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5,648.44</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-38%</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24,205.39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14,741.53 </a:t>
                      </a:r>
                    </a:p>
                  </a:txBody>
                  <a:tcPr marL="9525" marR="9525" marT="9525" marB="0" anchor="b"/>
                </a:tc>
                <a:tc>
                  <a:txBody>
                    <a:bodyPr/>
                    <a:lstStyle/>
                    <a:p>
                      <a:pPr algn="r" rtl="0" fontAlgn="b"/>
                      <a:r>
                        <a:rPr lang="en-US" sz="1100" b="0" i="0" u="none" strike="noStrike">
                          <a:solidFill>
                            <a:srgbClr val="000000"/>
                          </a:solidFill>
                          <a:effectLst/>
                          <a:latin typeface="+mn-lt"/>
                        </a:rPr>
                        <a:t>10%</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10%</a:t>
                      </a:r>
                    </a:p>
                  </a:txBody>
                  <a:tcPr marL="9525" marR="9525" marT="9525" marB="0" anchor="b"/>
                </a:tc>
                <a:extLst>
                  <a:ext uri="{0D108BD9-81ED-4DB2-BD59-A6C34878D82A}">
                    <a16:rowId xmlns:a16="http://schemas.microsoft.com/office/drawing/2014/main" val="1977898898"/>
                  </a:ext>
                </a:extLst>
              </a:tr>
              <a:tr h="184051">
                <a:tc>
                  <a:txBody>
                    <a:bodyPr/>
                    <a:lstStyle/>
                    <a:p>
                      <a:pPr algn="l" rtl="0" fontAlgn="b"/>
                      <a:r>
                        <a:rPr lang="en-US" sz="1100" b="0" i="0" u="none" strike="noStrike">
                          <a:solidFill>
                            <a:srgbClr val="000000"/>
                          </a:solidFill>
                          <a:effectLst/>
                          <a:latin typeface="Arial" panose="020B0604020202020204" pitchFamily="34" charset="0"/>
                        </a:rPr>
                        <a:t>PJRH</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5,881.52</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4,839.28</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-18%</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20,555.71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10,720.80 </a:t>
                      </a:r>
                    </a:p>
                  </a:txBody>
                  <a:tcPr marL="9525" marR="9525" marT="9525" marB="0" anchor="b"/>
                </a:tc>
                <a:tc>
                  <a:txBody>
                    <a:bodyPr/>
                    <a:lstStyle/>
                    <a:p>
                      <a:pPr algn="r" rtl="0" fontAlgn="b"/>
                      <a:r>
                        <a:rPr lang="en-US" sz="1100" b="0" i="0" u="none" strike="noStrike">
                          <a:solidFill>
                            <a:srgbClr val="000000"/>
                          </a:solidFill>
                          <a:effectLst/>
                          <a:latin typeface="+mn-lt"/>
                        </a:rPr>
                        <a:t>8%</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7%</a:t>
                      </a:r>
                    </a:p>
                  </a:txBody>
                  <a:tcPr marL="9525" marR="9525" marT="9525" marB="0" anchor="b"/>
                </a:tc>
                <a:extLst>
                  <a:ext uri="{0D108BD9-81ED-4DB2-BD59-A6C34878D82A}">
                    <a16:rowId xmlns:a16="http://schemas.microsoft.com/office/drawing/2014/main" val="2528611774"/>
                  </a:ext>
                </a:extLst>
              </a:tr>
              <a:tr h="184051">
                <a:tc>
                  <a:txBody>
                    <a:bodyPr/>
                    <a:lstStyle/>
                    <a:p>
                      <a:pPr algn="l" rtl="0" fontAlgn="b"/>
                      <a:r>
                        <a:rPr lang="en-US" sz="1100" b="0" i="0" u="none" strike="noStrike">
                          <a:solidFill>
                            <a:srgbClr val="000000"/>
                          </a:solidFill>
                          <a:effectLst/>
                          <a:latin typeface="Arial" panose="020B0604020202020204" pitchFamily="34" charset="0"/>
                        </a:rPr>
                        <a:t>KORL</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4,040.32</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4,679.68</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16%</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14,253.00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8,720.00 </a:t>
                      </a:r>
                    </a:p>
                  </a:txBody>
                  <a:tcPr marL="9525" marR="9525" marT="9525" marB="0" anchor="b"/>
                </a:tc>
                <a:tc>
                  <a:txBody>
                    <a:bodyPr/>
                    <a:lstStyle/>
                    <a:p>
                      <a:pPr algn="r" rtl="0" fontAlgn="b"/>
                      <a:r>
                        <a:rPr lang="en-US" sz="1100" b="0" i="0" u="none" strike="noStrike">
                          <a:solidFill>
                            <a:srgbClr val="000000"/>
                          </a:solidFill>
                          <a:effectLst/>
                          <a:latin typeface="+mn-lt"/>
                        </a:rPr>
                        <a:t>6%</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6%</a:t>
                      </a:r>
                    </a:p>
                  </a:txBody>
                  <a:tcPr marL="9525" marR="9525" marT="9525" marB="0" anchor="b"/>
                </a:tc>
                <a:extLst>
                  <a:ext uri="{0D108BD9-81ED-4DB2-BD59-A6C34878D82A}">
                    <a16:rowId xmlns:a16="http://schemas.microsoft.com/office/drawing/2014/main" val="1316548152"/>
                  </a:ext>
                </a:extLst>
              </a:tr>
              <a:tr h="184051">
                <a:tc>
                  <a:txBody>
                    <a:bodyPr/>
                    <a:lstStyle/>
                    <a:p>
                      <a:pPr algn="l" rtl="0" fontAlgn="b"/>
                      <a:r>
                        <a:rPr lang="en-US" sz="1100" b="0" i="0" u="none" strike="noStrike">
                          <a:solidFill>
                            <a:srgbClr val="000000"/>
                          </a:solidFill>
                          <a:effectLst/>
                          <a:latin typeface="Arial" panose="020B0604020202020204" pitchFamily="34" charset="0"/>
                        </a:rPr>
                        <a:t>COLLGAR</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4,320.86</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2,787.06</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-35%</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13,944.51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7,107.92 </a:t>
                      </a:r>
                    </a:p>
                  </a:txBody>
                  <a:tcPr marL="9525" marR="9525" marT="9525" marB="0" anchor="b"/>
                </a:tc>
                <a:tc>
                  <a:txBody>
                    <a:bodyPr/>
                    <a:lstStyle/>
                    <a:p>
                      <a:pPr algn="r" rtl="0" fontAlgn="b"/>
                      <a:r>
                        <a:rPr lang="en-US" sz="1100" b="0" i="0" u="none" strike="noStrike">
                          <a:solidFill>
                            <a:srgbClr val="000000"/>
                          </a:solidFill>
                          <a:effectLst/>
                          <a:latin typeface="+mn-lt"/>
                        </a:rPr>
                        <a:t>6%</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5%</a:t>
                      </a:r>
                    </a:p>
                  </a:txBody>
                  <a:tcPr marL="9525" marR="9525" marT="9525" marB="0" anchor="b"/>
                </a:tc>
                <a:extLst>
                  <a:ext uri="{0D108BD9-81ED-4DB2-BD59-A6C34878D82A}">
                    <a16:rowId xmlns:a16="http://schemas.microsoft.com/office/drawing/2014/main" val="4193128653"/>
                  </a:ext>
                </a:extLst>
              </a:tr>
              <a:tr h="184051">
                <a:tc>
                  <a:txBody>
                    <a:bodyPr/>
                    <a:lstStyle/>
                    <a:p>
                      <a:pPr algn="l" rtl="0" fontAlgn="b"/>
                      <a:r>
                        <a:rPr lang="en-US" sz="1100" b="0" i="0" u="none" strike="noStrike">
                          <a:solidFill>
                            <a:srgbClr val="000000"/>
                          </a:solidFill>
                          <a:effectLst/>
                          <a:latin typeface="Arial" panose="020B0604020202020204" pitchFamily="34" charset="0"/>
                        </a:rPr>
                        <a:t>TRMOS</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1,232.43</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5,016.67</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307%</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     6,585.90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6,249.10 </a:t>
                      </a:r>
                    </a:p>
                  </a:txBody>
                  <a:tcPr marL="9525" marR="9525" marT="9525" marB="0" anchor="b"/>
                </a:tc>
                <a:tc>
                  <a:txBody>
                    <a:bodyPr/>
                    <a:lstStyle/>
                    <a:p>
                      <a:pPr algn="r" rtl="0" fontAlgn="b"/>
                      <a:r>
                        <a:rPr lang="en-US" sz="1100" b="0" i="0" u="none" strike="noStrike" dirty="0">
                          <a:solidFill>
                            <a:srgbClr val="000000"/>
                          </a:solidFill>
                          <a:effectLst/>
                          <a:latin typeface="+mn-lt"/>
                        </a:rPr>
                        <a:t>3%</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4%</a:t>
                      </a:r>
                    </a:p>
                  </a:txBody>
                  <a:tcPr marL="9525" marR="9525" marT="9525" marB="0" anchor="b"/>
                </a:tc>
                <a:extLst>
                  <a:ext uri="{0D108BD9-81ED-4DB2-BD59-A6C34878D82A}">
                    <a16:rowId xmlns:a16="http://schemas.microsoft.com/office/drawing/2014/main" val="533526200"/>
                  </a:ext>
                </a:extLst>
              </a:tr>
              <a:tr h="184051">
                <a:tc>
                  <a:txBody>
                    <a:bodyPr/>
                    <a:lstStyle/>
                    <a:p>
                      <a:pPr algn="l" rtl="0" fontAlgn="b"/>
                      <a:r>
                        <a:rPr lang="en-US" sz="1100" b="0" i="0" u="none" strike="noStrike">
                          <a:solidFill>
                            <a:srgbClr val="000000"/>
                          </a:solidFill>
                          <a:effectLst/>
                          <a:latin typeface="Arial" panose="020B0604020202020204" pitchFamily="34" charset="0"/>
                        </a:rPr>
                        <a:t>AUXC</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2,734.14</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1,768.76</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-35%</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4,629.90 </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     4,502.90 </a:t>
                      </a:r>
                    </a:p>
                  </a:txBody>
                  <a:tcPr marL="9525" marR="9525" marT="9525" marB="0" anchor="b"/>
                </a:tc>
                <a:tc>
                  <a:txBody>
                    <a:bodyPr/>
                    <a:lstStyle/>
                    <a:p>
                      <a:pPr algn="r" rtl="0" fontAlgn="b"/>
                      <a:r>
                        <a:rPr lang="en-US" sz="1100" b="0" i="0" u="none" strike="noStrike">
                          <a:solidFill>
                            <a:srgbClr val="000000"/>
                          </a:solidFill>
                          <a:effectLst/>
                          <a:latin typeface="+mn-lt"/>
                        </a:rPr>
                        <a:t>2%</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3%</a:t>
                      </a:r>
                    </a:p>
                  </a:txBody>
                  <a:tcPr marL="9525" marR="9525" marT="9525" marB="0" anchor="b"/>
                </a:tc>
                <a:extLst>
                  <a:ext uri="{0D108BD9-81ED-4DB2-BD59-A6C34878D82A}">
                    <a16:rowId xmlns:a16="http://schemas.microsoft.com/office/drawing/2014/main" val="1503211302"/>
                  </a:ext>
                </a:extLst>
              </a:tr>
              <a:tr h="184051">
                <a:tc>
                  <a:txBody>
                    <a:bodyPr/>
                    <a:lstStyle/>
                    <a:p>
                      <a:pPr algn="l" rtl="0" fontAlgn="b"/>
                      <a:r>
                        <a:rPr lang="en-US" sz="1100" b="0" i="0" u="none" strike="noStrike">
                          <a:solidFill>
                            <a:srgbClr val="000000"/>
                          </a:solidFill>
                          <a:effectLst/>
                          <a:latin typeface="Arial" panose="020B0604020202020204" pitchFamily="34" charset="0"/>
                        </a:rPr>
                        <a:t>PUG</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815.47</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4,112.10</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404%</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8,349.57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4,927.57 </a:t>
                      </a:r>
                    </a:p>
                  </a:txBody>
                  <a:tcPr marL="9525" marR="9525" marT="9525" marB="0" anchor="b"/>
                </a:tc>
                <a:tc>
                  <a:txBody>
                    <a:bodyPr/>
                    <a:lstStyle/>
                    <a:p>
                      <a:pPr algn="r" rtl="0" fontAlgn="b"/>
                      <a:r>
                        <a:rPr lang="en-US" sz="1100" b="0" i="0" u="none" strike="noStrike" dirty="0">
                          <a:solidFill>
                            <a:srgbClr val="000000"/>
                          </a:solidFill>
                          <a:effectLst/>
                          <a:latin typeface="+mn-lt"/>
                        </a:rPr>
                        <a:t>3%</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3%</a:t>
                      </a:r>
                    </a:p>
                  </a:txBody>
                  <a:tcPr marL="9525" marR="9525" marT="9525" marB="0" anchor="b"/>
                </a:tc>
                <a:extLst>
                  <a:ext uri="{0D108BD9-81ED-4DB2-BD59-A6C34878D82A}">
                    <a16:rowId xmlns:a16="http://schemas.microsoft.com/office/drawing/2014/main" val="157843578"/>
                  </a:ext>
                </a:extLst>
              </a:tr>
              <a:tr h="184051">
                <a:tc>
                  <a:txBody>
                    <a:bodyPr/>
                    <a:lstStyle/>
                    <a:p>
                      <a:pPr algn="l" rtl="0" fontAlgn="b"/>
                      <a:r>
                        <a:rPr lang="en-US" sz="1100" b="0" i="0" u="none" strike="noStrike">
                          <a:solidFill>
                            <a:srgbClr val="000000"/>
                          </a:solidFill>
                          <a:effectLst/>
                          <a:latin typeface="Arial" panose="020B0604020202020204" pitchFamily="34" charset="0"/>
                        </a:rPr>
                        <a:t>ENRG</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1,182.80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191.86</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-84%</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     2,673.48 </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     1,374.66 </a:t>
                      </a:r>
                    </a:p>
                  </a:txBody>
                  <a:tcPr marL="9525" marR="9525" marT="9525" marB="0" anchor="b"/>
                </a:tc>
                <a:tc>
                  <a:txBody>
                    <a:bodyPr/>
                    <a:lstStyle/>
                    <a:p>
                      <a:pPr algn="r" rtl="0" fontAlgn="b"/>
                      <a:r>
                        <a:rPr lang="en-US" sz="1100" b="0" i="0" u="none" strike="noStrike">
                          <a:solidFill>
                            <a:srgbClr val="000000"/>
                          </a:solidFill>
                          <a:effectLst/>
                          <a:latin typeface="+mn-lt"/>
                        </a:rPr>
                        <a:t>1%</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1%</a:t>
                      </a:r>
                    </a:p>
                  </a:txBody>
                  <a:tcPr marL="9525" marR="9525" marT="9525" marB="0" anchor="b"/>
                </a:tc>
                <a:extLst>
                  <a:ext uri="{0D108BD9-81ED-4DB2-BD59-A6C34878D82A}">
                    <a16:rowId xmlns:a16="http://schemas.microsoft.com/office/drawing/2014/main" val="1131477830"/>
                  </a:ext>
                </a:extLst>
              </a:tr>
              <a:tr h="184051">
                <a:tc>
                  <a:txBody>
                    <a:bodyPr/>
                    <a:lstStyle/>
                    <a:p>
                      <a:pPr algn="l" rtl="0" fontAlgn="b"/>
                      <a:r>
                        <a:rPr lang="en-US" sz="1100" b="0" i="0" u="none" strike="noStrike">
                          <a:solidFill>
                            <a:srgbClr val="000000"/>
                          </a:solidFill>
                          <a:effectLst/>
                          <a:latin typeface="Arial" panose="020B0604020202020204" pitchFamily="34" charset="0"/>
                        </a:rPr>
                        <a:t>DNHR</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1.44</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1.44</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36.00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2.88 </a:t>
                      </a:r>
                    </a:p>
                  </a:txBody>
                  <a:tcPr marL="9525" marR="9525" marT="9525" marB="0" anchor="b"/>
                </a:tc>
                <a:tc>
                  <a:txBody>
                    <a:bodyPr/>
                    <a:lstStyle/>
                    <a:p>
                      <a:pPr algn="r" rtl="0" fontAlgn="b"/>
                      <a:r>
                        <a:rPr lang="en-US" sz="1100" b="0" i="0" u="none" strike="noStrike">
                          <a:solidFill>
                            <a:srgbClr val="000000"/>
                          </a:solidFill>
                          <a:effectLst/>
                          <a:latin typeface="+mn-lt"/>
                        </a:rPr>
                        <a:t>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0%</a:t>
                      </a:r>
                    </a:p>
                  </a:txBody>
                  <a:tcPr marL="9525" marR="9525" marT="9525" marB="0" anchor="b"/>
                </a:tc>
                <a:extLst>
                  <a:ext uri="{0D108BD9-81ED-4DB2-BD59-A6C34878D82A}">
                    <a16:rowId xmlns:a16="http://schemas.microsoft.com/office/drawing/2014/main" val="3471690540"/>
                  </a:ext>
                </a:extLst>
              </a:tr>
              <a:tr h="184051">
                <a:tc>
                  <a:txBody>
                    <a:bodyPr/>
                    <a:lstStyle/>
                    <a:p>
                      <a:pPr algn="l" rtl="0" fontAlgn="b"/>
                      <a:r>
                        <a:rPr lang="en-US" sz="1100" b="0" i="0" u="none" strike="noStrike">
                          <a:solidFill>
                            <a:srgbClr val="000000"/>
                          </a:solidFill>
                          <a:effectLst/>
                          <a:latin typeface="Arial" panose="020B0604020202020204" pitchFamily="34" charset="0"/>
                        </a:rPr>
                        <a:t>EUCT</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64.80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64.80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642.30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129.60 </a:t>
                      </a:r>
                    </a:p>
                  </a:txBody>
                  <a:tcPr marL="9525" marR="9525" marT="9525" marB="0" anchor="b"/>
                </a:tc>
                <a:tc>
                  <a:txBody>
                    <a:bodyPr/>
                    <a:lstStyle/>
                    <a:p>
                      <a:pPr algn="r" rtl="0" fontAlgn="b"/>
                      <a:r>
                        <a:rPr lang="en-US" sz="1100" b="0" i="0" u="none" strike="noStrike">
                          <a:solidFill>
                            <a:srgbClr val="000000"/>
                          </a:solidFill>
                          <a:effectLst/>
                          <a:latin typeface="+mn-lt"/>
                        </a:rPr>
                        <a:t>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0%</a:t>
                      </a:r>
                    </a:p>
                  </a:txBody>
                  <a:tcPr marL="9525" marR="9525" marT="9525" marB="0" anchor="b"/>
                </a:tc>
                <a:extLst>
                  <a:ext uri="{0D108BD9-81ED-4DB2-BD59-A6C34878D82A}">
                    <a16:rowId xmlns:a16="http://schemas.microsoft.com/office/drawing/2014/main" val="1585718849"/>
                  </a:ext>
                </a:extLst>
              </a:tr>
              <a:tr h="184051">
                <a:tc>
                  <a:txBody>
                    <a:bodyPr/>
                    <a:lstStyle/>
                    <a:p>
                      <a:pPr algn="l" rtl="0" fontAlgn="b"/>
                      <a:r>
                        <a:rPr lang="en-US" sz="1100" b="0" i="0" u="none" strike="noStrike">
                          <a:solidFill>
                            <a:srgbClr val="000000"/>
                          </a:solidFill>
                          <a:effectLst/>
                          <a:latin typeface="Arial" panose="020B0604020202020204" pitchFamily="34" charset="0"/>
                        </a:rPr>
                        <a:t>MCG</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55.00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563.33</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924%</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1,097.33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618.33 </a:t>
                      </a:r>
                    </a:p>
                  </a:txBody>
                  <a:tcPr marL="9525" marR="9525" marT="9525" marB="0" anchor="b"/>
                </a:tc>
                <a:tc>
                  <a:txBody>
                    <a:bodyPr/>
                    <a:lstStyle/>
                    <a:p>
                      <a:pPr algn="r" rtl="0" fontAlgn="b"/>
                      <a:r>
                        <a:rPr lang="en-US" sz="1100" b="0" i="0" u="none" strike="noStrike">
                          <a:solidFill>
                            <a:srgbClr val="000000"/>
                          </a:solidFill>
                          <a:effectLst/>
                          <a:latin typeface="+mn-lt"/>
                        </a:rPr>
                        <a:t>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0%</a:t>
                      </a:r>
                    </a:p>
                  </a:txBody>
                  <a:tcPr marL="9525" marR="9525" marT="9525" marB="0" anchor="b"/>
                </a:tc>
                <a:extLst>
                  <a:ext uri="{0D108BD9-81ED-4DB2-BD59-A6C34878D82A}">
                    <a16:rowId xmlns:a16="http://schemas.microsoft.com/office/drawing/2014/main" val="3029450799"/>
                  </a:ext>
                </a:extLst>
              </a:tr>
              <a:tr h="184051">
                <a:tc>
                  <a:txBody>
                    <a:bodyPr/>
                    <a:lstStyle/>
                    <a:p>
                      <a:pPr algn="l" rtl="0" fontAlgn="b"/>
                      <a:r>
                        <a:rPr lang="en-US" sz="1100" b="0" i="0" u="none" strike="noStrike">
                          <a:solidFill>
                            <a:srgbClr val="000000"/>
                          </a:solidFill>
                          <a:effectLst/>
                          <a:latin typeface="Arial" panose="020B0604020202020204" pitchFamily="34" charset="0"/>
                        </a:rPr>
                        <a:t>MUND</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147.20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398.58</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171%</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2,056.10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545.78 </a:t>
                      </a:r>
                    </a:p>
                  </a:txBody>
                  <a:tcPr marL="9525" marR="9525" marT="9525" marB="0" anchor="b"/>
                </a:tc>
                <a:tc>
                  <a:txBody>
                    <a:bodyPr/>
                    <a:lstStyle/>
                    <a:p>
                      <a:pPr algn="r" rtl="0" fontAlgn="b"/>
                      <a:r>
                        <a:rPr lang="en-US" sz="1100" b="0" i="0" u="none" strike="noStrike">
                          <a:solidFill>
                            <a:srgbClr val="000000"/>
                          </a:solidFill>
                          <a:effectLst/>
                          <a:latin typeface="+mn-lt"/>
                        </a:rPr>
                        <a:t>1%</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0%</a:t>
                      </a:r>
                    </a:p>
                  </a:txBody>
                  <a:tcPr marL="9525" marR="9525" marT="9525" marB="0" anchor="b"/>
                </a:tc>
                <a:extLst>
                  <a:ext uri="{0D108BD9-81ED-4DB2-BD59-A6C34878D82A}">
                    <a16:rowId xmlns:a16="http://schemas.microsoft.com/office/drawing/2014/main" val="2241441706"/>
                  </a:ext>
                </a:extLst>
              </a:tr>
              <a:tr h="184051">
                <a:tc>
                  <a:txBody>
                    <a:bodyPr/>
                    <a:lstStyle/>
                    <a:p>
                      <a:pPr algn="l" rtl="0" fontAlgn="b"/>
                      <a:r>
                        <a:rPr lang="en-US" sz="1100" b="0" i="0" u="none" strike="noStrike">
                          <a:solidFill>
                            <a:srgbClr val="000000"/>
                          </a:solidFill>
                          <a:effectLst/>
                          <a:latin typeface="Arial" panose="020B0604020202020204" pitchFamily="34" charset="0"/>
                        </a:rPr>
                        <a:t>STHRNCRS</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299.00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292.70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-2%</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1,488.70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591.70 </a:t>
                      </a:r>
                    </a:p>
                  </a:txBody>
                  <a:tcPr marL="9525" marR="9525" marT="9525" marB="0" anchor="b"/>
                </a:tc>
                <a:tc>
                  <a:txBody>
                    <a:bodyPr/>
                    <a:lstStyle/>
                    <a:p>
                      <a:pPr algn="r" rtl="0" fontAlgn="b"/>
                      <a:r>
                        <a:rPr lang="en-US" sz="1100" b="0" i="0" u="none" strike="noStrike">
                          <a:solidFill>
                            <a:srgbClr val="000000"/>
                          </a:solidFill>
                          <a:effectLst/>
                          <a:latin typeface="+mn-lt"/>
                        </a:rPr>
                        <a:t>1%</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0%</a:t>
                      </a:r>
                    </a:p>
                  </a:txBody>
                  <a:tcPr marL="9525" marR="9525" marT="9525" marB="0" anchor="b"/>
                </a:tc>
                <a:extLst>
                  <a:ext uri="{0D108BD9-81ED-4DB2-BD59-A6C34878D82A}">
                    <a16:rowId xmlns:a16="http://schemas.microsoft.com/office/drawing/2014/main" val="1831951290"/>
                  </a:ext>
                </a:extLst>
              </a:tr>
              <a:tr h="184051">
                <a:tc>
                  <a:txBody>
                    <a:bodyPr/>
                    <a:lstStyle/>
                    <a:p>
                      <a:pPr algn="l" rtl="0" fontAlgn="b"/>
                      <a:r>
                        <a:rPr lang="en-US" sz="1100" b="0" i="0" u="none" strike="noStrike">
                          <a:solidFill>
                            <a:srgbClr val="000000"/>
                          </a:solidFill>
                          <a:effectLst/>
                          <a:latin typeface="Arial" panose="020B0604020202020204" pitchFamily="34" charset="0"/>
                        </a:rPr>
                        <a:t>TSLA_MGT</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160.00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169.90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6%</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1,981.80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329.90 </a:t>
                      </a:r>
                    </a:p>
                  </a:txBody>
                  <a:tcPr marL="9525" marR="9525" marT="9525" marB="0" anchor="b"/>
                </a:tc>
                <a:tc>
                  <a:txBody>
                    <a:bodyPr/>
                    <a:lstStyle/>
                    <a:p>
                      <a:pPr algn="r" rtl="0" fontAlgn="b"/>
                      <a:r>
                        <a:rPr lang="en-US" sz="1100" b="0" i="0" u="none" strike="noStrike">
                          <a:solidFill>
                            <a:srgbClr val="000000"/>
                          </a:solidFill>
                          <a:effectLst/>
                          <a:latin typeface="+mn-lt"/>
                        </a:rPr>
                        <a:t>1%</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0%</a:t>
                      </a:r>
                    </a:p>
                  </a:txBody>
                  <a:tcPr marL="9525" marR="9525" marT="9525" marB="0" anchor="b"/>
                </a:tc>
                <a:extLst>
                  <a:ext uri="{0D108BD9-81ED-4DB2-BD59-A6C34878D82A}">
                    <a16:rowId xmlns:a16="http://schemas.microsoft.com/office/drawing/2014/main" val="3450540046"/>
                  </a:ext>
                </a:extLst>
              </a:tr>
              <a:tr h="184051">
                <a:tc>
                  <a:txBody>
                    <a:bodyPr/>
                    <a:lstStyle/>
                    <a:p>
                      <a:pPr algn="l" rtl="0" fontAlgn="b"/>
                      <a:r>
                        <a:rPr lang="en-US" sz="1100" b="0" i="0" u="none" strike="noStrike">
                          <a:solidFill>
                            <a:srgbClr val="000000"/>
                          </a:solidFill>
                          <a:effectLst/>
                          <a:latin typeface="Arial" panose="020B0604020202020204" pitchFamily="34" charset="0"/>
                        </a:rPr>
                        <a:t>WGUTD</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54.00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221.29</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310%</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653.29 </a:t>
                      </a:r>
                    </a:p>
                  </a:txBody>
                  <a:tcPr marL="9525" marR="9525" marT="9525" marB="0" anchor="b"/>
                </a:tc>
                <a:tc>
                  <a:txBody>
                    <a:bodyPr/>
                    <a:lstStyle/>
                    <a:p>
                      <a:pPr algn="r" rtl="0" fontAlgn="b"/>
                      <a:r>
                        <a:rPr lang="en-US" sz="1100" b="0" i="0" u="none" strike="noStrike">
                          <a:solidFill>
                            <a:srgbClr val="000000"/>
                          </a:solidFill>
                          <a:effectLst/>
                          <a:latin typeface="Arial" panose="020B0604020202020204" pitchFamily="34" charset="0"/>
                        </a:rPr>
                        <a:t>        275.29 </a:t>
                      </a:r>
                    </a:p>
                  </a:txBody>
                  <a:tcPr marL="9525" marR="9525" marT="9525" marB="0" anchor="b"/>
                </a:tc>
                <a:tc>
                  <a:txBody>
                    <a:bodyPr/>
                    <a:lstStyle/>
                    <a:p>
                      <a:pPr algn="r" rtl="0" fontAlgn="b"/>
                      <a:r>
                        <a:rPr lang="en-US" sz="1100" b="0" i="0" u="none" strike="noStrike" dirty="0">
                          <a:solidFill>
                            <a:srgbClr val="000000"/>
                          </a:solidFill>
                          <a:effectLst/>
                          <a:latin typeface="+mn-lt"/>
                        </a:rPr>
                        <a:t>0%</a:t>
                      </a:r>
                    </a:p>
                  </a:txBody>
                  <a:tcPr marL="9525" marR="9525" marT="9525" marB="0" anchor="b"/>
                </a:tc>
                <a:tc>
                  <a:txBody>
                    <a:bodyPr/>
                    <a:lstStyle/>
                    <a:p>
                      <a:pPr algn="r" rtl="0" fontAlgn="b"/>
                      <a:r>
                        <a:rPr lang="en-US" sz="1100" b="0" i="0" u="none" strike="noStrike" dirty="0">
                          <a:solidFill>
                            <a:srgbClr val="000000"/>
                          </a:solidFill>
                          <a:effectLst/>
                          <a:latin typeface="Arial" panose="020B0604020202020204" pitchFamily="34" charset="0"/>
                        </a:rPr>
                        <a:t>0%</a:t>
                      </a:r>
                    </a:p>
                  </a:txBody>
                  <a:tcPr marL="9525" marR="9525" marT="9525" marB="0" anchor="b"/>
                </a:tc>
                <a:extLst>
                  <a:ext uri="{0D108BD9-81ED-4DB2-BD59-A6C34878D82A}">
                    <a16:rowId xmlns:a16="http://schemas.microsoft.com/office/drawing/2014/main" val="3757418646"/>
                  </a:ext>
                </a:extLst>
              </a:tr>
            </a:tbl>
          </a:graphicData>
        </a:graphic>
      </p:graphicFrame>
    </p:spTree>
    <p:extLst>
      <p:ext uri="{BB962C8B-B14F-4D97-AF65-F5344CB8AC3E}">
        <p14:creationId xmlns:p14="http://schemas.microsoft.com/office/powerpoint/2010/main" val="360449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D28A3BF8-BBF4-43D8-9B9B-1BA918AB5CD5}"/>
              </a:ext>
            </a:extLst>
          </p:cNvPr>
          <p:cNvCxnSpPr/>
          <p:nvPr/>
        </p:nvCxnSpPr>
        <p:spPr>
          <a:xfrm>
            <a:off x="86105" y="55853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A2CC004-D13D-A246-A4C6-93414B226E51}"/>
              </a:ext>
            </a:extLst>
          </p:cNvPr>
          <p:cNvSpPr>
            <a:spLocks noGrp="1"/>
          </p:cNvSpPr>
          <p:nvPr>
            <p:ph type="title"/>
          </p:nvPr>
        </p:nvSpPr>
        <p:spPr>
          <a:xfrm>
            <a:off x="144832" y="77825"/>
            <a:ext cx="8671774" cy="430887"/>
          </a:xfrm>
        </p:spPr>
        <p:txBody>
          <a:bodyPr/>
          <a:lstStyle/>
          <a:p>
            <a:r>
              <a:rPr lang="en-AU" sz="1400" b="1" dirty="0">
                <a:cs typeface="Calibri" panose="020F0502020204030204" pitchFamily="34" charset="0"/>
              </a:rPr>
              <a:t>Forced </a:t>
            </a:r>
            <a:r>
              <a:rPr lang="en-US" sz="1400" b="1" dirty="0">
                <a:cs typeface="Calibri" panose="020F0502020204030204" pitchFamily="34" charset="0"/>
              </a:rPr>
              <a:t>outages contributed to </a:t>
            </a:r>
            <a:r>
              <a:rPr lang="en-US" sz="1400" b="1" dirty="0"/>
              <a:t>(</a:t>
            </a:r>
            <a:r>
              <a:rPr lang="en-US" sz="1400" b="1" dirty="0">
                <a:cs typeface="Calibri" panose="020F0502020204030204" pitchFamily="34" charset="0"/>
              </a:rPr>
              <a:t>65%) in 2016 vs. </a:t>
            </a:r>
            <a:r>
              <a:rPr lang="en-US" sz="1400" b="1" dirty="0"/>
              <a:t>(</a:t>
            </a:r>
            <a:r>
              <a:rPr lang="en-US" sz="1400" b="1" dirty="0">
                <a:cs typeface="Calibri" panose="020F0502020204030204" pitchFamily="34" charset="0"/>
              </a:rPr>
              <a:t>75%) in 2017 of all approved outages, a (14%) increase majorly driven by AURICON (136%) increase.</a:t>
            </a:r>
            <a:endParaRPr lang="en-AU" sz="1400" b="1" dirty="0">
              <a:cs typeface="Calibri" panose="020F0502020204030204" pitchFamily="34" charset="0"/>
            </a:endParaRPr>
          </a:p>
        </p:txBody>
      </p:sp>
      <p:sp>
        <p:nvSpPr>
          <p:cNvPr id="5" name="Rectangle 4">
            <a:extLst>
              <a:ext uri="{FF2B5EF4-FFF2-40B4-BE49-F238E27FC236}">
                <a16:creationId xmlns:a16="http://schemas.microsoft.com/office/drawing/2014/main" id="{6E100A3C-8DBE-EB42-B111-CF947C94E66F}"/>
              </a:ext>
            </a:extLst>
          </p:cNvPr>
          <p:cNvSpPr/>
          <p:nvPr/>
        </p:nvSpPr>
        <p:spPr>
          <a:xfrm>
            <a:off x="72416" y="4900970"/>
            <a:ext cx="8816606" cy="1631216"/>
          </a:xfrm>
          <a:prstGeom prst="rect">
            <a:avLst/>
          </a:prstGeom>
        </p:spPr>
        <p:txBody>
          <a:bodyPr wrap="square">
            <a:spAutoFit/>
          </a:bodyPr>
          <a:lstStyle/>
          <a:p>
            <a:endParaRPr lang="en-AU" sz="1400" dirty="0">
              <a:cs typeface="Calibri" panose="020F0502020204030204" pitchFamily="34" charset="0"/>
            </a:endParaRPr>
          </a:p>
          <a:p>
            <a:pPr marL="285750" indent="-285750">
              <a:buFont typeface="Arial" panose="020B0604020202020204" pitchFamily="34" charset="0"/>
              <a:buChar char="•"/>
            </a:pPr>
            <a:r>
              <a:rPr lang="en-US" sz="1400" dirty="0">
                <a:cs typeface="Calibri" panose="020F0502020204030204" pitchFamily="34" charset="0"/>
              </a:rPr>
              <a:t>The increase in energy lost due to forced outages is due to AURICON having a</a:t>
            </a:r>
            <a:r>
              <a:rPr lang="en-US" sz="1400" b="1" dirty="0">
                <a:cs typeface="Calibri" panose="020F0502020204030204" pitchFamily="34" charset="0"/>
              </a:rPr>
              <a:t> (136%) </a:t>
            </a:r>
            <a:r>
              <a:rPr lang="en-US" sz="1400" dirty="0">
                <a:cs typeface="Calibri" panose="020F0502020204030204" pitchFamily="34" charset="0"/>
              </a:rPr>
              <a:t>increase in number of forced outages during 2017.</a:t>
            </a:r>
          </a:p>
          <a:p>
            <a:endParaRPr lang="en-US" sz="1400" dirty="0">
              <a:cs typeface="Calibri" panose="020F0502020204030204" pitchFamily="34" charset="0"/>
            </a:endParaRPr>
          </a:p>
          <a:p>
            <a:pPr marL="285750" indent="-285750">
              <a:buFont typeface="Arial" panose="020B0604020202020204" pitchFamily="34" charset="0"/>
              <a:buChar char="•"/>
            </a:pPr>
            <a:r>
              <a:rPr lang="en-US" sz="1400" dirty="0">
                <a:cs typeface="Calibri" panose="020F0502020204030204" pitchFamily="34" charset="0"/>
              </a:rPr>
              <a:t>While the 3 providers contribute to only </a:t>
            </a:r>
            <a:r>
              <a:rPr lang="en-US" sz="1400" b="1" dirty="0">
                <a:cs typeface="Calibri" panose="020F0502020204030204" pitchFamily="34" charset="0"/>
              </a:rPr>
              <a:t>(50%) </a:t>
            </a:r>
            <a:r>
              <a:rPr lang="en-US" sz="1400" dirty="0">
                <a:cs typeface="Calibri" panose="020F0502020204030204" pitchFamily="34" charset="0"/>
              </a:rPr>
              <a:t>of all outages, they are responsible for </a:t>
            </a:r>
            <a:r>
              <a:rPr lang="en-US" sz="1400" b="1" dirty="0">
                <a:cs typeface="Calibri" panose="020F0502020204030204" pitchFamily="34" charset="0"/>
              </a:rPr>
              <a:t>(60%) </a:t>
            </a:r>
            <a:r>
              <a:rPr lang="en-US" sz="1400" dirty="0">
                <a:cs typeface="Calibri" panose="020F0502020204030204" pitchFamily="34" charset="0"/>
              </a:rPr>
              <a:t>of total energy lost indicating that these providers supply to the areas with high demand.</a:t>
            </a:r>
            <a:endParaRPr lang="en-US" sz="1400" dirty="0"/>
          </a:p>
          <a:p>
            <a:pPr marL="285750" indent="-285750">
              <a:buFont typeface="Arial" panose="020B0604020202020204" pitchFamily="34" charset="0"/>
              <a:buChar char="•"/>
            </a:pPr>
            <a:endParaRPr lang="en-US" sz="1600" dirty="0">
              <a:cs typeface="Calibri" panose="020F0502020204030204" pitchFamily="34" charset="0"/>
            </a:endParaRPr>
          </a:p>
        </p:txBody>
      </p:sp>
      <p:graphicFrame>
        <p:nvGraphicFramePr>
          <p:cNvPr id="2" name="Table 2">
            <a:extLst>
              <a:ext uri="{FF2B5EF4-FFF2-40B4-BE49-F238E27FC236}">
                <a16:creationId xmlns:a16="http://schemas.microsoft.com/office/drawing/2014/main" id="{3E87A9AF-2E28-8A4B-988B-EA66B94B39CE}"/>
              </a:ext>
            </a:extLst>
          </p:cNvPr>
          <p:cNvGraphicFramePr>
            <a:graphicFrameLocks noGrp="1"/>
          </p:cNvGraphicFramePr>
          <p:nvPr>
            <p:extLst>
              <p:ext uri="{D42A27DB-BD31-4B8C-83A1-F6EECF244321}">
                <p14:modId xmlns:p14="http://schemas.microsoft.com/office/powerpoint/2010/main" val="1578232309"/>
              </p:ext>
            </p:extLst>
          </p:nvPr>
        </p:nvGraphicFramePr>
        <p:xfrm>
          <a:off x="180594" y="627583"/>
          <a:ext cx="8302750" cy="4173855"/>
        </p:xfrm>
        <a:graphic>
          <a:graphicData uri="http://schemas.openxmlformats.org/drawingml/2006/table">
            <a:tbl>
              <a:tblPr firstRow="1" bandRow="1">
                <a:tableStyleId>{5C22544A-7EE6-4342-B048-85BDC9FD1C3A}</a:tableStyleId>
              </a:tblPr>
              <a:tblGrid>
                <a:gridCol w="811859">
                  <a:extLst>
                    <a:ext uri="{9D8B030D-6E8A-4147-A177-3AD203B41FA5}">
                      <a16:colId xmlns:a16="http://schemas.microsoft.com/office/drawing/2014/main" val="1956945474"/>
                    </a:ext>
                  </a:extLst>
                </a:gridCol>
                <a:gridCol w="827526">
                  <a:extLst>
                    <a:ext uri="{9D8B030D-6E8A-4147-A177-3AD203B41FA5}">
                      <a16:colId xmlns:a16="http://schemas.microsoft.com/office/drawing/2014/main" val="4008640712"/>
                    </a:ext>
                  </a:extLst>
                </a:gridCol>
                <a:gridCol w="776917">
                  <a:extLst>
                    <a:ext uri="{9D8B030D-6E8A-4147-A177-3AD203B41FA5}">
                      <a16:colId xmlns:a16="http://schemas.microsoft.com/office/drawing/2014/main" val="3314063510"/>
                    </a:ext>
                  </a:extLst>
                </a:gridCol>
                <a:gridCol w="999744">
                  <a:extLst>
                    <a:ext uri="{9D8B030D-6E8A-4147-A177-3AD203B41FA5}">
                      <a16:colId xmlns:a16="http://schemas.microsoft.com/office/drawing/2014/main" val="3321795618"/>
                    </a:ext>
                  </a:extLst>
                </a:gridCol>
                <a:gridCol w="1061240">
                  <a:extLst>
                    <a:ext uri="{9D8B030D-6E8A-4147-A177-3AD203B41FA5}">
                      <a16:colId xmlns:a16="http://schemas.microsoft.com/office/drawing/2014/main" val="230893460"/>
                    </a:ext>
                  </a:extLst>
                </a:gridCol>
                <a:gridCol w="1126651">
                  <a:extLst>
                    <a:ext uri="{9D8B030D-6E8A-4147-A177-3AD203B41FA5}">
                      <a16:colId xmlns:a16="http://schemas.microsoft.com/office/drawing/2014/main" val="525143929"/>
                    </a:ext>
                  </a:extLst>
                </a:gridCol>
                <a:gridCol w="1194165">
                  <a:extLst>
                    <a:ext uri="{9D8B030D-6E8A-4147-A177-3AD203B41FA5}">
                      <a16:colId xmlns:a16="http://schemas.microsoft.com/office/drawing/2014/main" val="2485900032"/>
                    </a:ext>
                  </a:extLst>
                </a:gridCol>
                <a:gridCol w="1504648">
                  <a:extLst>
                    <a:ext uri="{9D8B030D-6E8A-4147-A177-3AD203B41FA5}">
                      <a16:colId xmlns:a16="http://schemas.microsoft.com/office/drawing/2014/main" val="1881526825"/>
                    </a:ext>
                  </a:extLst>
                </a:gridCol>
              </a:tblGrid>
              <a:tr h="701796">
                <a:tc>
                  <a:txBody>
                    <a:bodyPr/>
                    <a:lstStyle/>
                    <a:p>
                      <a:pPr algn="l" fontAlgn="b"/>
                      <a:r>
                        <a:rPr lang="en-US" sz="1150" b="1" u="none" strike="noStrike" dirty="0">
                          <a:solidFill>
                            <a:schemeClr val="tx1"/>
                          </a:solidFill>
                          <a:effectLst/>
                        </a:rPr>
                        <a:t>Provider</a:t>
                      </a:r>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u="none" strike="noStrike" dirty="0">
                          <a:solidFill>
                            <a:schemeClr val="tx1"/>
                          </a:solidFill>
                          <a:effectLst/>
                        </a:rPr>
                        <a:t>Forced outages</a:t>
                      </a:r>
                    </a:p>
                    <a:p>
                      <a:pPr algn="l" fontAlgn="b"/>
                      <a:r>
                        <a:rPr lang="en-US" sz="1150" b="1" u="none" strike="noStrike" dirty="0">
                          <a:solidFill>
                            <a:schemeClr val="tx1"/>
                          </a:solidFill>
                          <a:effectLst/>
                        </a:rPr>
                        <a:t>(2016)</a:t>
                      </a:r>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u="none" strike="noStrike" kern="1200" dirty="0">
                          <a:solidFill>
                            <a:schemeClr val="tx1"/>
                          </a:solidFill>
                          <a:effectLst/>
                        </a:rPr>
                        <a:t>Forced outages</a:t>
                      </a:r>
                    </a:p>
                    <a:p>
                      <a:pPr algn="l" fontAlgn="b"/>
                      <a:r>
                        <a:rPr lang="en-US" sz="1150" b="1" u="none" strike="noStrike" kern="1200" dirty="0">
                          <a:solidFill>
                            <a:schemeClr val="tx1"/>
                          </a:solidFill>
                          <a:effectLst/>
                        </a:rPr>
                        <a:t>(2017)</a:t>
                      </a:r>
                      <a:endParaRPr lang="en-US" sz="1150" b="1" i="0" u="none" strike="noStrike" kern="1200" dirty="0">
                        <a:solidFill>
                          <a:schemeClr val="tx1"/>
                        </a:solidFill>
                        <a:effectLst/>
                        <a:latin typeface="+mn-lt"/>
                        <a:ea typeface="+mn-ea"/>
                        <a:cs typeface="+mn-cs"/>
                      </a:endParaRPr>
                    </a:p>
                  </a:txBody>
                  <a:tcPr marL="9525" marR="9525" marT="9525"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50" b="1" u="none" strike="noStrike" kern="1200" dirty="0">
                          <a:solidFill>
                            <a:schemeClr val="tx1"/>
                          </a:solidFill>
                          <a:effectLst/>
                        </a:rPr>
                        <a:t>% of change</a:t>
                      </a:r>
                    </a:p>
                    <a:p>
                      <a:pPr algn="l" fontAlgn="b"/>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u="none" strike="noStrike" dirty="0">
                          <a:solidFill>
                            <a:schemeClr val="tx1"/>
                          </a:solidFill>
                          <a:effectLst/>
                        </a:rPr>
                        <a:t>Total Outages </a:t>
                      </a:r>
                    </a:p>
                    <a:p>
                      <a:pPr algn="l" fontAlgn="b"/>
                      <a:r>
                        <a:rPr lang="en-US" sz="1150" b="1" u="none" strike="noStrike" dirty="0">
                          <a:solidFill>
                            <a:schemeClr val="tx1"/>
                          </a:solidFill>
                          <a:effectLst/>
                        </a:rPr>
                        <a:t>(2016-2017)</a:t>
                      </a:r>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u="none" strike="noStrike" kern="1200" dirty="0">
                          <a:solidFill>
                            <a:schemeClr val="tx1"/>
                          </a:solidFill>
                          <a:effectLst/>
                        </a:rPr>
                        <a:t>Total Forced Outages </a:t>
                      </a:r>
                    </a:p>
                    <a:p>
                      <a:pPr algn="l" fontAlgn="b"/>
                      <a:r>
                        <a:rPr lang="en-US" sz="1150" b="1" u="none" strike="noStrike" kern="1200" dirty="0">
                          <a:solidFill>
                            <a:schemeClr val="tx1"/>
                          </a:solidFill>
                          <a:effectLst/>
                        </a:rPr>
                        <a:t>(2016-2017</a:t>
                      </a:r>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u="none" strike="noStrike" dirty="0">
                          <a:solidFill>
                            <a:schemeClr val="tx1"/>
                          </a:solidFill>
                          <a:effectLst/>
                        </a:rPr>
                        <a:t>Contribution to all Approved Outages </a:t>
                      </a:r>
                    </a:p>
                    <a:p>
                      <a:pPr algn="l" fontAlgn="b"/>
                      <a:r>
                        <a:rPr lang="en-US" sz="1150" b="1" u="none" strike="noStrike" kern="1200" dirty="0">
                          <a:solidFill>
                            <a:schemeClr val="tx1"/>
                          </a:solidFill>
                          <a:effectLst/>
                        </a:rPr>
                        <a:t>(2016-2017)</a:t>
                      </a:r>
                      <a:endParaRPr lang="en-US" sz="1150" b="1" i="0" u="none" strike="noStrike" kern="1200" dirty="0">
                        <a:solidFill>
                          <a:schemeClr val="tx1"/>
                        </a:solidFill>
                        <a:effectLst/>
                        <a:latin typeface="+mn-lt"/>
                        <a:ea typeface="+mn-ea"/>
                        <a:cs typeface="+mn-cs"/>
                      </a:endParaRPr>
                    </a:p>
                  </a:txBody>
                  <a:tcPr marL="9525" marR="9525" marT="9525" marB="0"/>
                </a:tc>
                <a:tc>
                  <a:txBody>
                    <a:bodyPr/>
                    <a:lstStyle/>
                    <a:p>
                      <a:pPr algn="l" fontAlgn="b"/>
                      <a:r>
                        <a:rPr lang="en-US" sz="1150" b="1" u="none" strike="noStrike" dirty="0">
                          <a:solidFill>
                            <a:schemeClr val="tx1"/>
                          </a:solidFill>
                          <a:effectLst/>
                        </a:rPr>
                        <a:t>Contribution to total Forced Outages </a:t>
                      </a:r>
                    </a:p>
                    <a:p>
                      <a:pPr algn="l" fontAlgn="b"/>
                      <a:r>
                        <a:rPr lang="en-US" sz="1150" b="1" u="none" strike="noStrike" kern="1200" dirty="0">
                          <a:solidFill>
                            <a:schemeClr val="tx1"/>
                          </a:solidFill>
                          <a:effectLst/>
                        </a:rPr>
                        <a:t>(2016-2017)</a:t>
                      </a:r>
                      <a:endParaRPr lang="en-US" sz="1150" b="1" i="0" u="none" strike="noStrike" dirty="0">
                        <a:solidFill>
                          <a:schemeClr val="tx1"/>
                        </a:solidFill>
                        <a:effectLst/>
                        <a:latin typeface="+mj-lt"/>
                      </a:endParaRPr>
                    </a:p>
                  </a:txBody>
                  <a:tcPr marL="9525" marR="9525" marT="9525" marB="0"/>
                </a:tc>
                <a:extLst>
                  <a:ext uri="{0D108BD9-81ED-4DB2-BD59-A6C34878D82A}">
                    <a16:rowId xmlns:a16="http://schemas.microsoft.com/office/drawing/2014/main" val="2398010445"/>
                  </a:ext>
                </a:extLst>
              </a:tr>
              <a:tr h="182214">
                <a:tc>
                  <a:txBody>
                    <a:bodyPr/>
                    <a:lstStyle/>
                    <a:p>
                      <a:pPr algn="l" rtl="0" fontAlgn="b"/>
                      <a:r>
                        <a:rPr lang="en-US" sz="1100" b="0" u="none" strike="noStrike" dirty="0">
                          <a:solidFill>
                            <a:srgbClr val="000000"/>
                          </a:solidFill>
                          <a:effectLst/>
                        </a:rPr>
                        <a:t>AURICON</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a:solidFill>
                            <a:srgbClr val="000000"/>
                          </a:solidFill>
                          <a:effectLst/>
                        </a:rPr>
                        <a:t>208</a:t>
                      </a:r>
                      <a:endParaRPr lang="en-US" sz="1100" b="0" i="0" u="none" strike="noStrike">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dirty="0">
                          <a:solidFill>
                            <a:srgbClr val="000000"/>
                          </a:solidFill>
                          <a:effectLst/>
                        </a:rPr>
                        <a:t>490</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dirty="0">
                          <a:solidFill>
                            <a:srgbClr val="000000"/>
                          </a:solidFill>
                          <a:effectLst/>
                        </a:rPr>
                        <a:t>136%</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dirty="0">
                          <a:solidFill>
                            <a:srgbClr val="000000"/>
                          </a:solidFill>
                          <a:effectLst/>
                        </a:rPr>
                        <a:t>875</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a:solidFill>
                            <a:srgbClr val="000000"/>
                          </a:solidFill>
                          <a:effectLst/>
                        </a:rPr>
                        <a:t>698</a:t>
                      </a:r>
                      <a:endParaRPr lang="en-US" sz="1100" b="0" i="0" u="none" strike="noStrike">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21%</a:t>
                      </a:r>
                    </a:p>
                  </a:txBody>
                  <a:tcPr marL="9525" marR="9525" marT="9525" marB="0" anchor="b">
                    <a:solidFill>
                      <a:schemeClr val="accent5">
                        <a:lumMod val="60000"/>
                        <a:lumOff val="40000"/>
                      </a:schemeClr>
                    </a:solidFill>
                  </a:tcPr>
                </a:tc>
                <a:tc>
                  <a:txBody>
                    <a:bodyPr/>
                    <a:lstStyle/>
                    <a:p>
                      <a:pPr algn="r" rtl="0" fontAlgn="b"/>
                      <a:r>
                        <a:rPr lang="en-US" sz="1200" b="0" u="none" strike="noStrike" dirty="0">
                          <a:solidFill>
                            <a:srgbClr val="000000"/>
                          </a:solidFill>
                          <a:effectLst/>
                        </a:rPr>
                        <a:t>24%</a:t>
                      </a:r>
                      <a:endParaRPr lang="en-US" sz="1200" b="0" i="0" u="none" strike="noStrike" dirty="0">
                        <a:solidFill>
                          <a:srgbClr val="000000"/>
                        </a:solidFill>
                        <a:effectLst/>
                        <a:latin typeface="Calibri" panose="020F0502020204030204" pitchFamily="34" charset="0"/>
                      </a:endParaRPr>
                    </a:p>
                  </a:txBody>
                  <a:tcPr marL="9525" marR="9525" marT="9525" marB="0" anchor="b">
                    <a:solidFill>
                      <a:schemeClr val="accent5">
                        <a:lumMod val="60000"/>
                        <a:lumOff val="40000"/>
                      </a:schemeClr>
                    </a:solidFill>
                  </a:tcPr>
                </a:tc>
                <a:extLst>
                  <a:ext uri="{0D108BD9-81ED-4DB2-BD59-A6C34878D82A}">
                    <a16:rowId xmlns:a16="http://schemas.microsoft.com/office/drawing/2014/main" val="3400479040"/>
                  </a:ext>
                </a:extLst>
              </a:tr>
              <a:tr h="182214">
                <a:tc>
                  <a:txBody>
                    <a:bodyPr/>
                    <a:lstStyle/>
                    <a:p>
                      <a:pPr algn="l" rtl="0" fontAlgn="b"/>
                      <a:r>
                        <a:rPr lang="en-US" sz="1100" b="0" u="none" strike="noStrike" dirty="0">
                          <a:solidFill>
                            <a:srgbClr val="000000"/>
                          </a:solidFill>
                          <a:effectLst/>
                        </a:rPr>
                        <a:t>GW</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dirty="0">
                          <a:solidFill>
                            <a:srgbClr val="000000"/>
                          </a:solidFill>
                          <a:effectLst/>
                        </a:rPr>
                        <a:t>317</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a:solidFill>
                            <a:srgbClr val="000000"/>
                          </a:solidFill>
                          <a:effectLst/>
                        </a:rPr>
                        <a:t>227</a:t>
                      </a:r>
                      <a:endParaRPr lang="en-US" sz="1100" b="0" i="0" u="none" strike="noStrike">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a:solidFill>
                            <a:srgbClr val="000000"/>
                          </a:solidFill>
                          <a:effectLst/>
                        </a:rPr>
                        <a:t>-28%</a:t>
                      </a:r>
                      <a:endParaRPr lang="en-US" sz="1100" b="0" i="0" u="none" strike="noStrike">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dirty="0">
                          <a:solidFill>
                            <a:srgbClr val="000000"/>
                          </a:solidFill>
                          <a:effectLst/>
                        </a:rPr>
                        <a:t>672</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dirty="0">
                          <a:solidFill>
                            <a:srgbClr val="000000"/>
                          </a:solidFill>
                          <a:effectLst/>
                        </a:rPr>
                        <a:t>544</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16%</a:t>
                      </a:r>
                    </a:p>
                  </a:txBody>
                  <a:tcPr marL="9525" marR="9525" marT="9525" marB="0" anchor="b">
                    <a:solidFill>
                      <a:schemeClr val="accent5">
                        <a:lumMod val="60000"/>
                        <a:lumOff val="40000"/>
                      </a:schemeClr>
                    </a:solidFill>
                  </a:tcPr>
                </a:tc>
                <a:tc>
                  <a:txBody>
                    <a:bodyPr/>
                    <a:lstStyle/>
                    <a:p>
                      <a:pPr algn="r" rtl="0" fontAlgn="b"/>
                      <a:r>
                        <a:rPr lang="en-US" sz="1200" b="0" u="none" strike="noStrike" dirty="0">
                          <a:solidFill>
                            <a:srgbClr val="000000"/>
                          </a:solidFill>
                          <a:effectLst/>
                        </a:rPr>
                        <a:t>19%</a:t>
                      </a:r>
                      <a:endParaRPr lang="en-US" sz="1200" b="0" i="0" u="none" strike="noStrike" dirty="0">
                        <a:solidFill>
                          <a:srgbClr val="000000"/>
                        </a:solidFill>
                        <a:effectLst/>
                        <a:latin typeface="Calibri" panose="020F0502020204030204" pitchFamily="34" charset="0"/>
                      </a:endParaRPr>
                    </a:p>
                  </a:txBody>
                  <a:tcPr marL="9525" marR="9525" marT="9525" marB="0" anchor="b">
                    <a:solidFill>
                      <a:schemeClr val="accent5">
                        <a:lumMod val="60000"/>
                        <a:lumOff val="40000"/>
                      </a:schemeClr>
                    </a:solidFill>
                  </a:tcPr>
                </a:tc>
                <a:extLst>
                  <a:ext uri="{0D108BD9-81ED-4DB2-BD59-A6C34878D82A}">
                    <a16:rowId xmlns:a16="http://schemas.microsoft.com/office/drawing/2014/main" val="3414053144"/>
                  </a:ext>
                </a:extLst>
              </a:tr>
              <a:tr h="182214">
                <a:tc>
                  <a:txBody>
                    <a:bodyPr/>
                    <a:lstStyle/>
                    <a:p>
                      <a:pPr algn="l" rtl="0" fontAlgn="b"/>
                      <a:r>
                        <a:rPr lang="en-US" sz="1100" b="0" u="none" strike="noStrike" dirty="0">
                          <a:solidFill>
                            <a:srgbClr val="000000"/>
                          </a:solidFill>
                          <a:effectLst/>
                        </a:rPr>
                        <a:t>MELK</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dirty="0">
                          <a:solidFill>
                            <a:srgbClr val="000000"/>
                          </a:solidFill>
                          <a:effectLst/>
                        </a:rPr>
                        <a:t>157</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dirty="0">
                          <a:solidFill>
                            <a:srgbClr val="000000"/>
                          </a:solidFill>
                          <a:effectLst/>
                        </a:rPr>
                        <a:t>177</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dirty="0">
                          <a:solidFill>
                            <a:srgbClr val="000000"/>
                          </a:solidFill>
                          <a:effectLst/>
                        </a:rPr>
                        <a:t>13%</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dirty="0">
                          <a:solidFill>
                            <a:srgbClr val="000000"/>
                          </a:solidFill>
                          <a:effectLst/>
                        </a:rPr>
                        <a:t>536</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rtl="0" fontAlgn="b"/>
                      <a:r>
                        <a:rPr lang="en-US" sz="1100" b="0" u="none" strike="noStrike" dirty="0">
                          <a:solidFill>
                            <a:srgbClr val="000000"/>
                          </a:solidFill>
                          <a:effectLst/>
                        </a:rPr>
                        <a:t>334</a:t>
                      </a:r>
                      <a:endParaRPr lang="en-US" sz="1100" b="0" i="0" u="none" strike="noStrike" dirty="0">
                        <a:solidFill>
                          <a:srgbClr val="000000"/>
                        </a:solidFill>
                        <a:effectLst/>
                        <a:latin typeface="Arial" panose="020B0604020202020204" pitchFamily="34" charset="0"/>
                      </a:endParaRP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13%</a:t>
                      </a:r>
                    </a:p>
                  </a:txBody>
                  <a:tcPr marL="9525" marR="9525" marT="9525" marB="0" anchor="b">
                    <a:solidFill>
                      <a:schemeClr val="accent5">
                        <a:lumMod val="60000"/>
                        <a:lumOff val="40000"/>
                      </a:schemeClr>
                    </a:solidFill>
                  </a:tcPr>
                </a:tc>
                <a:tc>
                  <a:txBody>
                    <a:bodyPr/>
                    <a:lstStyle/>
                    <a:p>
                      <a:pPr algn="r" rtl="0" fontAlgn="b"/>
                      <a:r>
                        <a:rPr lang="en-US" sz="1200" b="0" u="none" strike="noStrike" dirty="0">
                          <a:solidFill>
                            <a:srgbClr val="000000"/>
                          </a:solidFill>
                          <a:effectLst/>
                        </a:rPr>
                        <a:t>12%</a:t>
                      </a:r>
                      <a:endParaRPr lang="en-US" sz="1200" b="0" i="0" u="none" strike="noStrike" dirty="0">
                        <a:solidFill>
                          <a:srgbClr val="000000"/>
                        </a:solidFill>
                        <a:effectLst/>
                        <a:latin typeface="Calibri" panose="020F0502020204030204" pitchFamily="34" charset="0"/>
                      </a:endParaRPr>
                    </a:p>
                  </a:txBody>
                  <a:tcPr marL="9525" marR="9525" marT="9525" marB="0" anchor="b">
                    <a:solidFill>
                      <a:schemeClr val="accent5">
                        <a:lumMod val="60000"/>
                        <a:lumOff val="40000"/>
                      </a:schemeClr>
                    </a:solidFill>
                  </a:tcPr>
                </a:tc>
                <a:extLst>
                  <a:ext uri="{0D108BD9-81ED-4DB2-BD59-A6C34878D82A}">
                    <a16:rowId xmlns:a16="http://schemas.microsoft.com/office/drawing/2014/main" val="3143039480"/>
                  </a:ext>
                </a:extLst>
              </a:tr>
              <a:tr h="182214">
                <a:tc>
                  <a:txBody>
                    <a:bodyPr/>
                    <a:lstStyle/>
                    <a:p>
                      <a:pPr algn="l" rtl="0" fontAlgn="b"/>
                      <a:r>
                        <a:rPr lang="en-US" sz="1100" b="0" u="none" strike="noStrike" dirty="0">
                          <a:solidFill>
                            <a:srgbClr val="000000"/>
                          </a:solidFill>
                          <a:effectLst/>
                        </a:rPr>
                        <a:t>AUXC</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206</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120</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-42%</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331</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326</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r" rtl="0" fontAlgn="b"/>
                      <a:r>
                        <a:rPr lang="en-US" sz="1200" b="0" u="none" strike="noStrike" dirty="0">
                          <a:solidFill>
                            <a:srgbClr val="000000"/>
                          </a:solidFill>
                          <a:effectLst/>
                        </a:rPr>
                        <a:t>11%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7898898"/>
                  </a:ext>
                </a:extLst>
              </a:tr>
              <a:tr h="182214">
                <a:tc>
                  <a:txBody>
                    <a:bodyPr/>
                    <a:lstStyle/>
                    <a:p>
                      <a:pPr algn="l" rtl="0" fontAlgn="b"/>
                      <a:r>
                        <a:rPr lang="en-US" sz="1100" b="0" u="none" strike="noStrike" dirty="0">
                          <a:solidFill>
                            <a:srgbClr val="000000"/>
                          </a:solidFill>
                          <a:effectLst/>
                        </a:rPr>
                        <a:t>TRMOS</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65</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172</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165%</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247</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237</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6%</a:t>
                      </a:r>
                    </a:p>
                  </a:txBody>
                  <a:tcPr marL="9525" marR="9525" marT="9525" marB="0" anchor="b"/>
                </a:tc>
                <a:tc>
                  <a:txBody>
                    <a:bodyPr/>
                    <a:lstStyle/>
                    <a:p>
                      <a:pPr algn="r" rtl="0" fontAlgn="b"/>
                      <a:r>
                        <a:rPr lang="en-US" sz="1200" b="0" u="none" strike="noStrike" dirty="0">
                          <a:solidFill>
                            <a:srgbClr val="000000"/>
                          </a:solidFill>
                          <a:effectLst/>
                        </a:rPr>
                        <a:t>8%</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8611774"/>
                  </a:ext>
                </a:extLst>
              </a:tr>
              <a:tr h="182214">
                <a:tc>
                  <a:txBody>
                    <a:bodyPr/>
                    <a:lstStyle/>
                    <a:p>
                      <a:pPr algn="l" rtl="0" fontAlgn="b"/>
                      <a:r>
                        <a:rPr lang="en-US" sz="1100" b="0" u="none" strike="noStrike">
                          <a:solidFill>
                            <a:srgbClr val="000000"/>
                          </a:solidFill>
                          <a:effectLst/>
                        </a:rPr>
                        <a:t>PUG</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24</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135</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463%</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196</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159</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r" rtl="0" fontAlgn="b"/>
                      <a:r>
                        <a:rPr lang="en-US" sz="1200" b="0" u="none" strike="noStrike">
                          <a:solidFill>
                            <a:srgbClr val="000000"/>
                          </a:solidFill>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6548152"/>
                  </a:ext>
                </a:extLst>
              </a:tr>
              <a:tr h="182214">
                <a:tc>
                  <a:txBody>
                    <a:bodyPr/>
                    <a:lstStyle/>
                    <a:p>
                      <a:pPr algn="l" rtl="0" fontAlgn="b"/>
                      <a:r>
                        <a:rPr lang="en-US" sz="1100" b="0" u="none" strike="noStrike" dirty="0">
                          <a:solidFill>
                            <a:srgbClr val="000000"/>
                          </a:solidFill>
                          <a:effectLst/>
                        </a:rPr>
                        <a:t>PJRH</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81</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72</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-11%</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288</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153</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r" rtl="0" fontAlgn="b"/>
                      <a:r>
                        <a:rPr lang="en-US" sz="1200" b="0" u="none" strike="noStrike" dirty="0">
                          <a:solidFill>
                            <a:srgbClr val="000000"/>
                          </a:solidFill>
                          <a:effectLst/>
                        </a:rPr>
                        <a:t>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3128653"/>
                  </a:ext>
                </a:extLst>
              </a:tr>
              <a:tr h="182214">
                <a:tc>
                  <a:txBody>
                    <a:bodyPr/>
                    <a:lstStyle/>
                    <a:p>
                      <a:pPr algn="l" rtl="0" fontAlgn="b"/>
                      <a:r>
                        <a:rPr lang="en-US" sz="1100" b="0" u="none" strike="noStrike">
                          <a:solidFill>
                            <a:srgbClr val="000000"/>
                          </a:solidFill>
                          <a:effectLst/>
                        </a:rPr>
                        <a:t>KORL</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53</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76</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43%</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195</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129</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r" rtl="0" fontAlgn="b"/>
                      <a:r>
                        <a:rPr lang="en-US" sz="1200" b="0" u="none" strike="noStrike" dirty="0">
                          <a:solidFill>
                            <a:srgbClr val="000000"/>
                          </a:solidFill>
                          <a:effectLst/>
                        </a:rPr>
                        <a:t>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3526200"/>
                  </a:ext>
                </a:extLst>
              </a:tr>
              <a:tr h="182214">
                <a:tc>
                  <a:txBody>
                    <a:bodyPr/>
                    <a:lstStyle/>
                    <a:p>
                      <a:pPr algn="l" rtl="0" fontAlgn="b"/>
                      <a:r>
                        <a:rPr lang="en-US" sz="1100" b="0" u="none" strike="noStrike">
                          <a:solidFill>
                            <a:srgbClr val="000000"/>
                          </a:solidFill>
                          <a:effectLst/>
                        </a:rPr>
                        <a:t>PMC</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69</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40</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-42%</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168</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109</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r" rtl="0" fontAlgn="b"/>
                      <a:r>
                        <a:rPr lang="en-US" sz="1200" b="0" u="none" strike="noStrike">
                          <a:solidFill>
                            <a:srgbClr val="000000"/>
                          </a:solidFill>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3211302"/>
                  </a:ext>
                </a:extLst>
              </a:tr>
              <a:tr h="182214">
                <a:tc>
                  <a:txBody>
                    <a:bodyPr/>
                    <a:lstStyle/>
                    <a:p>
                      <a:pPr algn="l" rtl="0" fontAlgn="b"/>
                      <a:r>
                        <a:rPr lang="en-US" sz="1100" b="0" u="none" strike="noStrike" dirty="0">
                          <a:solidFill>
                            <a:srgbClr val="000000"/>
                          </a:solidFill>
                          <a:effectLst/>
                        </a:rPr>
                        <a:t>COLLGAR</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29</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45</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55%</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117</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74</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rtl="0" fontAlgn="b"/>
                      <a:r>
                        <a:rPr lang="en-US" sz="1200" b="0" u="none" strike="noStrike" dirty="0">
                          <a:solidFill>
                            <a:srgbClr val="000000"/>
                          </a:solidFill>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843578"/>
                  </a:ext>
                </a:extLst>
              </a:tr>
              <a:tr h="182214">
                <a:tc>
                  <a:txBody>
                    <a:bodyPr/>
                    <a:lstStyle/>
                    <a:p>
                      <a:pPr algn="l" rtl="0" fontAlgn="b"/>
                      <a:r>
                        <a:rPr lang="en-US" sz="1100" b="0" u="none" strike="noStrike">
                          <a:solidFill>
                            <a:srgbClr val="000000"/>
                          </a:solidFill>
                          <a:effectLst/>
                        </a:rPr>
                        <a:t>ENRG</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21</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7</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-67%</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123</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28</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rtl="0"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1477830"/>
                  </a:ext>
                </a:extLst>
              </a:tr>
              <a:tr h="182214">
                <a:tc>
                  <a:txBody>
                    <a:bodyPr/>
                    <a:lstStyle/>
                    <a:p>
                      <a:pPr algn="l" rtl="0" fontAlgn="b"/>
                      <a:r>
                        <a:rPr lang="en-US" sz="1100" b="0" u="none" strike="noStrike">
                          <a:solidFill>
                            <a:srgbClr val="000000"/>
                          </a:solidFill>
                          <a:effectLst/>
                        </a:rPr>
                        <a:t>MUND</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4</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15</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275%</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61</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19</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r" rtl="0" fontAlgn="b"/>
                      <a:r>
                        <a:rPr lang="en-US" sz="1200" b="0" u="none" strike="noStrike" dirty="0">
                          <a:solidFill>
                            <a:srgbClr val="000000"/>
                          </a:solidFill>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1690540"/>
                  </a:ext>
                </a:extLst>
              </a:tr>
              <a:tr h="182214">
                <a:tc>
                  <a:txBody>
                    <a:bodyPr/>
                    <a:lstStyle/>
                    <a:p>
                      <a:pPr algn="l" rtl="0" fontAlgn="b"/>
                      <a:r>
                        <a:rPr lang="en-US" sz="1100" b="0" u="none" strike="noStrike">
                          <a:solidFill>
                            <a:srgbClr val="000000"/>
                          </a:solidFill>
                          <a:effectLst/>
                        </a:rPr>
                        <a:t>STHRNCRS</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13</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18</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38%</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70</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31</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2%</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200" b="0" u="none" strike="noStrike" dirty="0">
                          <a:solidFill>
                            <a:srgbClr val="000000"/>
                          </a:solidFill>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5718849"/>
                  </a:ext>
                </a:extLst>
              </a:tr>
              <a:tr h="182214">
                <a:tc>
                  <a:txBody>
                    <a:bodyPr/>
                    <a:lstStyle/>
                    <a:p>
                      <a:pPr algn="l" rtl="0" fontAlgn="b"/>
                      <a:r>
                        <a:rPr lang="en-US" sz="1100" b="0" u="none" strike="noStrike">
                          <a:solidFill>
                            <a:srgbClr val="000000"/>
                          </a:solidFill>
                          <a:effectLst/>
                        </a:rPr>
                        <a:t>DNHR</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0%</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25</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2</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a:ea typeface="ＭＳ Ｐゴシック"/>
                          <a:cs typeface="+mn-cs"/>
                        </a:rPr>
                        <a:t>1%</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mn-cs"/>
                      </a:endParaRPr>
                    </a:p>
                  </a:txBody>
                  <a:tcPr marL="9525" marR="9525" marT="9525" marB="0" anchor="b"/>
                </a:tc>
                <a:tc>
                  <a:txBody>
                    <a:bodyPr/>
                    <a:lstStyle/>
                    <a:p>
                      <a:pPr algn="r" rtl="0"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9450799"/>
                  </a:ext>
                </a:extLst>
              </a:tr>
              <a:tr h="182214">
                <a:tc>
                  <a:txBody>
                    <a:bodyPr/>
                    <a:lstStyle/>
                    <a:p>
                      <a:pPr algn="l" rtl="0" fontAlgn="b"/>
                      <a:r>
                        <a:rPr lang="en-US" sz="1100" b="0" u="none" strike="noStrike">
                          <a:solidFill>
                            <a:srgbClr val="000000"/>
                          </a:solidFill>
                          <a:effectLst/>
                        </a:rPr>
                        <a:t>EUCT</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11</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3</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-73%</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45</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14</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a:ea typeface="ＭＳ Ｐゴシック"/>
                          <a:cs typeface="+mn-cs"/>
                        </a:rPr>
                        <a:t>1%</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mn-cs"/>
                      </a:endParaRPr>
                    </a:p>
                  </a:txBody>
                  <a:tcPr marL="9525" marR="9525" marT="9525" marB="0" anchor="b"/>
                </a:tc>
                <a:tc>
                  <a:txBody>
                    <a:bodyPr/>
                    <a:lstStyle/>
                    <a:p>
                      <a:pPr algn="r" rtl="0"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1441706"/>
                  </a:ext>
                </a:extLst>
              </a:tr>
              <a:tr h="182214">
                <a:tc>
                  <a:txBody>
                    <a:bodyPr/>
                    <a:lstStyle/>
                    <a:p>
                      <a:pPr algn="l" rtl="0" fontAlgn="b"/>
                      <a:r>
                        <a:rPr lang="en-US" sz="1100" b="0" u="none" strike="noStrike">
                          <a:solidFill>
                            <a:srgbClr val="000000"/>
                          </a:solidFill>
                          <a:effectLst/>
                        </a:rPr>
                        <a:t>MCG</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12</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1100%</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22</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13</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a:ea typeface="ＭＳ Ｐゴシック"/>
                          <a:cs typeface="+mn-cs"/>
                        </a:rPr>
                        <a:t>1%</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mn-cs"/>
                      </a:endParaRPr>
                    </a:p>
                  </a:txBody>
                  <a:tcPr marL="9525" marR="9525" marT="9525" marB="0" anchor="b"/>
                </a:tc>
                <a:tc>
                  <a:txBody>
                    <a:bodyPr/>
                    <a:lstStyle/>
                    <a:p>
                      <a:pPr algn="r" rtl="0"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1951290"/>
                  </a:ext>
                </a:extLst>
              </a:tr>
              <a:tr h="182214">
                <a:tc>
                  <a:txBody>
                    <a:bodyPr/>
                    <a:lstStyle/>
                    <a:p>
                      <a:pPr algn="l" rtl="0" fontAlgn="b"/>
                      <a:r>
                        <a:rPr lang="en-US" sz="1100" b="0" u="none" strike="noStrike">
                          <a:solidFill>
                            <a:srgbClr val="000000"/>
                          </a:solidFill>
                          <a:effectLst/>
                        </a:rPr>
                        <a:t>TSLA_MGT</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2</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4</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100%</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110</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6</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ＭＳ Ｐゴシック"/>
                          <a:cs typeface="+mn-cs"/>
                        </a:rPr>
                        <a:t>3%</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mn-cs"/>
                      </a:endParaRPr>
                    </a:p>
                  </a:txBody>
                  <a:tcPr marL="9525" marR="9525" marT="9525" marB="0" anchor="b"/>
                </a:tc>
                <a:tc>
                  <a:txBody>
                    <a:bodyPr/>
                    <a:lstStyle/>
                    <a:p>
                      <a:pPr algn="r" rtl="0"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0540046"/>
                  </a:ext>
                </a:extLst>
              </a:tr>
              <a:tr h="182214">
                <a:tc>
                  <a:txBody>
                    <a:bodyPr/>
                    <a:lstStyle/>
                    <a:p>
                      <a:pPr algn="l" rtl="0" fontAlgn="b"/>
                      <a:r>
                        <a:rPr lang="en-US" sz="1100" b="0" u="none" strike="noStrike" dirty="0">
                          <a:solidFill>
                            <a:srgbClr val="000000"/>
                          </a:solidFill>
                          <a:effectLst/>
                        </a:rPr>
                        <a:t>WGUTD</a:t>
                      </a:r>
                    </a:p>
                  </a:txBody>
                  <a:tcPr marL="9525" marR="9525" marT="9525" marB="0" anchor="b"/>
                </a:tc>
                <a:tc>
                  <a:txBody>
                    <a:bodyPr/>
                    <a:lstStyle/>
                    <a:p>
                      <a:pPr algn="r" rtl="0" fontAlgn="b"/>
                      <a:r>
                        <a:rPr lang="en-US" sz="1100" b="0" u="none" strike="noStrike" dirty="0">
                          <a:solidFill>
                            <a:srgbClr val="000000"/>
                          </a:solidFill>
                          <a:effectLst/>
                        </a:rPr>
                        <a:t>2</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8</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dirty="0">
                          <a:solidFill>
                            <a:srgbClr val="000000"/>
                          </a:solidFill>
                          <a:effectLst/>
                        </a:rPr>
                        <a:t>300%</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21</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0" fontAlgn="b"/>
                      <a:r>
                        <a:rPr lang="en-US" sz="1100" b="0" u="none" strike="noStrike">
                          <a:solidFill>
                            <a:srgbClr val="000000"/>
                          </a:solidFill>
                          <a:effectLst/>
                        </a:rPr>
                        <a:t>10</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ＭＳ Ｐゴシック"/>
                          <a:cs typeface="+mn-cs"/>
                        </a:rPr>
                        <a:t>1%</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mn-cs"/>
                      </a:endParaRPr>
                    </a:p>
                  </a:txBody>
                  <a:tcPr marL="9525" marR="9525" marT="9525" marB="0" anchor="b"/>
                </a:tc>
                <a:tc>
                  <a:txBody>
                    <a:bodyPr/>
                    <a:lstStyle/>
                    <a:p>
                      <a:pPr algn="r" rtl="0"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7418646"/>
                  </a:ext>
                </a:extLst>
              </a:tr>
            </a:tbl>
          </a:graphicData>
        </a:graphic>
      </p:graphicFrame>
    </p:spTree>
    <p:extLst>
      <p:ext uri="{BB962C8B-B14F-4D97-AF65-F5344CB8AC3E}">
        <p14:creationId xmlns:p14="http://schemas.microsoft.com/office/powerpoint/2010/main" val="218192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D28A3BF8-BBF4-43D8-9B9B-1BA918AB5CD5}"/>
              </a:ext>
            </a:extLst>
          </p:cNvPr>
          <p:cNvCxnSpPr/>
          <p:nvPr/>
        </p:nvCxnSpPr>
        <p:spPr>
          <a:xfrm>
            <a:off x="134994" y="604001"/>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A2CC004-D13D-A246-A4C6-93414B226E51}"/>
              </a:ext>
            </a:extLst>
          </p:cNvPr>
          <p:cNvSpPr>
            <a:spLocks noGrp="1"/>
          </p:cNvSpPr>
          <p:nvPr>
            <p:ph type="title"/>
          </p:nvPr>
        </p:nvSpPr>
        <p:spPr>
          <a:xfrm>
            <a:off x="171449" y="112870"/>
            <a:ext cx="8671774" cy="430887"/>
          </a:xfrm>
        </p:spPr>
        <p:txBody>
          <a:bodyPr/>
          <a:lstStyle/>
          <a:p>
            <a:r>
              <a:rPr lang="en-AU" sz="1400" b="1" dirty="0">
                <a:cs typeface="Calibri" panose="020F0502020204030204" pitchFamily="34" charset="0"/>
              </a:rPr>
              <a:t>Forced Outages had an average outage duration (0.56) days in 2016 vs. (0.79) days in 2017, a (41%) increase majorly driven by MELK.</a:t>
            </a:r>
            <a:endParaRPr lang="en-US" sz="1400" b="1" dirty="0"/>
          </a:p>
        </p:txBody>
      </p:sp>
      <p:sp>
        <p:nvSpPr>
          <p:cNvPr id="5" name="Rectangle 4">
            <a:extLst>
              <a:ext uri="{FF2B5EF4-FFF2-40B4-BE49-F238E27FC236}">
                <a16:creationId xmlns:a16="http://schemas.microsoft.com/office/drawing/2014/main" id="{6E100A3C-8DBE-EB42-B111-CF947C94E66F}"/>
              </a:ext>
            </a:extLst>
          </p:cNvPr>
          <p:cNvSpPr/>
          <p:nvPr/>
        </p:nvSpPr>
        <p:spPr>
          <a:xfrm>
            <a:off x="171449" y="4900445"/>
            <a:ext cx="8474159" cy="1708160"/>
          </a:xfrm>
          <a:prstGeom prst="rect">
            <a:avLst/>
          </a:prstGeom>
        </p:spPr>
        <p:txBody>
          <a:bodyPr wrap="square">
            <a:spAutoFit/>
          </a:bodyPr>
          <a:lstStyle/>
          <a:p>
            <a:endParaRPr lang="en-US" sz="1400" dirty="0">
              <a:cs typeface="Calibri" panose="020F0502020204030204" pitchFamily="34" charset="0"/>
            </a:endParaRPr>
          </a:p>
          <a:p>
            <a:pPr marL="285750" indent="-285750">
              <a:buFont typeface="Arial" panose="020B0604020202020204" pitchFamily="34" charset="0"/>
              <a:buChar char="•"/>
            </a:pPr>
            <a:r>
              <a:rPr lang="en-US" sz="1300" dirty="0">
                <a:cs typeface="Calibri" panose="020F0502020204030204" pitchFamily="34" charset="0"/>
              </a:rPr>
              <a:t>Though MELK saw a</a:t>
            </a:r>
            <a:r>
              <a:rPr lang="en-US" sz="1300" b="1" dirty="0">
                <a:cs typeface="Calibri" panose="020F0502020204030204" pitchFamily="34" charset="0"/>
              </a:rPr>
              <a:t> 1621% increase</a:t>
            </a:r>
            <a:r>
              <a:rPr lang="en-US" sz="1300" dirty="0">
                <a:cs typeface="Calibri" panose="020F0502020204030204" pitchFamily="34" charset="0"/>
              </a:rPr>
              <a:t> in average outage duration(forced), the total energy lost decreased by (25%) YOY, indicating that either the outage was not during peak period, or it was better planned by the provider.</a:t>
            </a:r>
          </a:p>
          <a:p>
            <a:pPr marL="285750" indent="-285750">
              <a:buFont typeface="Arial" panose="020B0604020202020204" pitchFamily="34" charset="0"/>
              <a:buChar char="•"/>
            </a:pPr>
            <a:endParaRPr lang="en-US" sz="1300" dirty="0">
              <a:cs typeface="Calibri" panose="020F0502020204030204" pitchFamily="34" charset="0"/>
            </a:endParaRPr>
          </a:p>
          <a:p>
            <a:pPr marL="285750" indent="-285750">
              <a:buFont typeface="Arial" panose="020B0604020202020204" pitchFamily="34" charset="0"/>
              <a:buChar char="•"/>
            </a:pPr>
            <a:r>
              <a:rPr lang="en-US" sz="1300" dirty="0">
                <a:cs typeface="Calibri" panose="020F0502020204030204" pitchFamily="34" charset="0"/>
              </a:rPr>
              <a:t>Leaving MELK, for most providers, average outage duration is decreasing, the number of forced outages is increasing, indicating a strong trend of mishandling forced outages. As a reference, the average MW loss per outage decreased by </a:t>
            </a:r>
            <a:r>
              <a:rPr lang="en-US" sz="1300" b="1" dirty="0">
                <a:cs typeface="Calibri" panose="020F0502020204030204" pitchFamily="34" charset="0"/>
              </a:rPr>
              <a:t>(9%) </a:t>
            </a:r>
            <a:r>
              <a:rPr lang="en-US" sz="1300" dirty="0">
                <a:cs typeface="Calibri" panose="020F0502020204030204" pitchFamily="34" charset="0"/>
              </a:rPr>
              <a:t>YOY even as the total energy lost increased by (20%).</a:t>
            </a:r>
            <a:endParaRPr lang="en-US" sz="1300" dirty="0"/>
          </a:p>
        </p:txBody>
      </p:sp>
      <p:graphicFrame>
        <p:nvGraphicFramePr>
          <p:cNvPr id="7" name="Chart 6">
            <a:extLst>
              <a:ext uri="{FF2B5EF4-FFF2-40B4-BE49-F238E27FC236}">
                <a16:creationId xmlns:a16="http://schemas.microsoft.com/office/drawing/2014/main" id="{B94CDFCC-0AAE-8A49-B045-3A8EEF4839A7}"/>
              </a:ext>
            </a:extLst>
          </p:cNvPr>
          <p:cNvGraphicFramePr>
            <a:graphicFrameLocks/>
          </p:cNvGraphicFramePr>
          <p:nvPr>
            <p:extLst>
              <p:ext uri="{D42A27DB-BD31-4B8C-83A1-F6EECF244321}">
                <p14:modId xmlns:p14="http://schemas.microsoft.com/office/powerpoint/2010/main" val="3952342331"/>
              </p:ext>
            </p:extLst>
          </p:nvPr>
        </p:nvGraphicFramePr>
        <p:xfrm>
          <a:off x="6741651" y="644120"/>
          <a:ext cx="1905437" cy="22040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2">
            <a:extLst>
              <a:ext uri="{FF2B5EF4-FFF2-40B4-BE49-F238E27FC236}">
                <a16:creationId xmlns:a16="http://schemas.microsoft.com/office/drawing/2014/main" id="{52D22E74-E2A3-6841-AA05-5F0D72AC342B}"/>
              </a:ext>
            </a:extLst>
          </p:cNvPr>
          <p:cNvGraphicFramePr>
            <a:graphicFrameLocks noGrp="1"/>
          </p:cNvGraphicFramePr>
          <p:nvPr>
            <p:extLst>
              <p:ext uri="{D42A27DB-BD31-4B8C-83A1-F6EECF244321}">
                <p14:modId xmlns:p14="http://schemas.microsoft.com/office/powerpoint/2010/main" val="2862522102"/>
              </p:ext>
            </p:extLst>
          </p:nvPr>
        </p:nvGraphicFramePr>
        <p:xfrm>
          <a:off x="171449" y="634275"/>
          <a:ext cx="6570203" cy="4349115"/>
        </p:xfrm>
        <a:graphic>
          <a:graphicData uri="http://schemas.openxmlformats.org/drawingml/2006/table">
            <a:tbl>
              <a:tblPr firstRow="1" bandRow="1">
                <a:tableStyleId>{5C22544A-7EE6-4342-B048-85BDC9FD1C3A}</a:tableStyleId>
              </a:tblPr>
              <a:tblGrid>
                <a:gridCol w="714067">
                  <a:extLst>
                    <a:ext uri="{9D8B030D-6E8A-4147-A177-3AD203B41FA5}">
                      <a16:colId xmlns:a16="http://schemas.microsoft.com/office/drawing/2014/main" val="1956945474"/>
                    </a:ext>
                  </a:extLst>
                </a:gridCol>
                <a:gridCol w="1178872">
                  <a:extLst>
                    <a:ext uri="{9D8B030D-6E8A-4147-A177-3AD203B41FA5}">
                      <a16:colId xmlns:a16="http://schemas.microsoft.com/office/drawing/2014/main" val="4008640712"/>
                    </a:ext>
                  </a:extLst>
                </a:gridCol>
                <a:gridCol w="1178872">
                  <a:extLst>
                    <a:ext uri="{9D8B030D-6E8A-4147-A177-3AD203B41FA5}">
                      <a16:colId xmlns:a16="http://schemas.microsoft.com/office/drawing/2014/main" val="3314063510"/>
                    </a:ext>
                  </a:extLst>
                </a:gridCol>
                <a:gridCol w="762595">
                  <a:extLst>
                    <a:ext uri="{9D8B030D-6E8A-4147-A177-3AD203B41FA5}">
                      <a16:colId xmlns:a16="http://schemas.microsoft.com/office/drawing/2014/main" val="3321795618"/>
                    </a:ext>
                  </a:extLst>
                </a:gridCol>
                <a:gridCol w="1017654">
                  <a:extLst>
                    <a:ext uri="{9D8B030D-6E8A-4147-A177-3AD203B41FA5}">
                      <a16:colId xmlns:a16="http://schemas.microsoft.com/office/drawing/2014/main" val="230893460"/>
                    </a:ext>
                  </a:extLst>
                </a:gridCol>
                <a:gridCol w="965671">
                  <a:extLst>
                    <a:ext uri="{9D8B030D-6E8A-4147-A177-3AD203B41FA5}">
                      <a16:colId xmlns:a16="http://schemas.microsoft.com/office/drawing/2014/main" val="525143929"/>
                    </a:ext>
                  </a:extLst>
                </a:gridCol>
                <a:gridCol w="752472">
                  <a:extLst>
                    <a:ext uri="{9D8B030D-6E8A-4147-A177-3AD203B41FA5}">
                      <a16:colId xmlns:a16="http://schemas.microsoft.com/office/drawing/2014/main" val="2485900032"/>
                    </a:ext>
                  </a:extLst>
                </a:gridCol>
              </a:tblGrid>
              <a:tr h="802034">
                <a:tc>
                  <a:txBody>
                    <a:bodyPr/>
                    <a:lstStyle/>
                    <a:p>
                      <a:pPr algn="l" fontAlgn="b"/>
                      <a:r>
                        <a:rPr lang="en-US" sz="1150" b="1" u="none" strike="noStrike" dirty="0">
                          <a:solidFill>
                            <a:schemeClr val="tx1"/>
                          </a:solidFill>
                          <a:effectLst/>
                        </a:rPr>
                        <a:t>Provider</a:t>
                      </a:r>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u="none" strike="noStrike" dirty="0">
                          <a:solidFill>
                            <a:schemeClr val="tx1"/>
                          </a:solidFill>
                          <a:effectLst/>
                        </a:rPr>
                        <a:t>Avg duration - Forced outages</a:t>
                      </a:r>
                    </a:p>
                    <a:p>
                      <a:pPr algn="l" fontAlgn="b"/>
                      <a:r>
                        <a:rPr lang="en-US" sz="1150" b="1" u="none" strike="noStrike" dirty="0">
                          <a:solidFill>
                            <a:schemeClr val="tx1"/>
                          </a:solidFill>
                          <a:effectLst/>
                        </a:rPr>
                        <a:t>(2016)</a:t>
                      </a:r>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u="none" strike="noStrike" dirty="0">
                          <a:solidFill>
                            <a:schemeClr val="tx1"/>
                          </a:solidFill>
                          <a:effectLst/>
                        </a:rPr>
                        <a:t>Avg duration -Forced outages</a:t>
                      </a:r>
                    </a:p>
                    <a:p>
                      <a:pPr algn="l" fontAlgn="b"/>
                      <a:r>
                        <a:rPr lang="en-US" sz="1150" b="1" u="none" strike="noStrike" dirty="0">
                          <a:solidFill>
                            <a:schemeClr val="tx1"/>
                          </a:solidFill>
                          <a:effectLst/>
                        </a:rPr>
                        <a:t>(2017)</a:t>
                      </a:r>
                      <a:r>
                        <a:rPr lang="en-US" sz="1150" b="1" u="none" strike="noStrike" kern="1200" dirty="0">
                          <a:solidFill>
                            <a:schemeClr val="tx1"/>
                          </a:solidFill>
                          <a:effectLst/>
                        </a:rPr>
                        <a:t>)</a:t>
                      </a:r>
                      <a:endParaRPr lang="en-US" sz="1150" b="1" i="0" u="none" strike="noStrike" kern="1200" dirty="0">
                        <a:solidFill>
                          <a:schemeClr val="tx1"/>
                        </a:solidFill>
                        <a:effectLst/>
                        <a:latin typeface="+mn-lt"/>
                        <a:ea typeface="+mn-ea"/>
                        <a:cs typeface="+mn-cs"/>
                      </a:endParaRPr>
                    </a:p>
                  </a:txBody>
                  <a:tcPr marL="9525" marR="9525" marT="9525"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50" b="1" u="none" strike="noStrike" kern="1200" dirty="0">
                          <a:solidFill>
                            <a:schemeClr val="tx1"/>
                          </a:solidFill>
                          <a:effectLst/>
                        </a:rPr>
                        <a:t>% change</a:t>
                      </a:r>
                    </a:p>
                    <a:p>
                      <a:pPr algn="l" fontAlgn="b"/>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u="none" strike="noStrike" dirty="0">
                          <a:solidFill>
                            <a:schemeClr val="tx1"/>
                          </a:solidFill>
                          <a:effectLst/>
                        </a:rPr>
                        <a:t>Avg duration-Approved outages</a:t>
                      </a:r>
                    </a:p>
                    <a:p>
                      <a:pPr algn="l" fontAlgn="b"/>
                      <a:r>
                        <a:rPr lang="en-US" sz="1150" b="1" u="none" strike="noStrike" dirty="0">
                          <a:solidFill>
                            <a:schemeClr val="tx1"/>
                          </a:solidFill>
                          <a:effectLst/>
                        </a:rPr>
                        <a:t>(2017)</a:t>
                      </a:r>
                      <a:endParaRPr lang="en-US" sz="1150" b="1" i="0" u="none" strike="noStrike" kern="1200" dirty="0">
                        <a:solidFill>
                          <a:schemeClr val="tx1"/>
                        </a:solidFill>
                        <a:effectLst/>
                        <a:latin typeface="+mn-lt"/>
                        <a:ea typeface="+mn-ea"/>
                        <a:cs typeface="+mn-cs"/>
                      </a:endParaRPr>
                    </a:p>
                  </a:txBody>
                  <a:tcPr marL="9525" marR="9525" marT="9525" marB="0"/>
                </a:tc>
                <a:tc>
                  <a:txBody>
                    <a:bodyPr/>
                    <a:lstStyle/>
                    <a:p>
                      <a:pPr algn="l" fontAlgn="b"/>
                      <a:r>
                        <a:rPr lang="en-US" sz="1150" b="1" u="none" strike="noStrike" dirty="0">
                          <a:solidFill>
                            <a:schemeClr val="tx1"/>
                          </a:solidFill>
                          <a:effectLst/>
                        </a:rPr>
                        <a:t>Avg duration-Approved outages</a:t>
                      </a:r>
                    </a:p>
                    <a:p>
                      <a:pPr algn="l" fontAlgn="b"/>
                      <a:r>
                        <a:rPr lang="en-US" sz="1150" b="1" u="none" strike="noStrike" dirty="0">
                          <a:solidFill>
                            <a:schemeClr val="tx1"/>
                          </a:solidFill>
                          <a:effectLst/>
                        </a:rPr>
                        <a:t>(2017)</a:t>
                      </a:r>
                      <a:endParaRPr lang="en-US" sz="1150" b="1" i="0" u="none" strike="noStrike" dirty="0">
                        <a:solidFill>
                          <a:schemeClr val="tx1"/>
                        </a:solidFill>
                        <a:effectLst/>
                        <a:latin typeface="+mj-lt"/>
                      </a:endParaRPr>
                    </a:p>
                  </a:txBody>
                  <a:tcPr marL="9525" marR="9525" marT="9525" marB="0"/>
                </a:tc>
                <a:tc>
                  <a:txBody>
                    <a:bodyPr/>
                    <a:lstStyle/>
                    <a:p>
                      <a:pPr algn="l" fontAlgn="b"/>
                      <a:r>
                        <a:rPr lang="en-US" sz="1150" b="1" i="0" u="none" strike="noStrike" kern="1200" dirty="0">
                          <a:solidFill>
                            <a:schemeClr val="tx1"/>
                          </a:solidFill>
                          <a:effectLst/>
                          <a:latin typeface="+mn-lt"/>
                          <a:ea typeface="+mn-ea"/>
                          <a:cs typeface="+mn-cs"/>
                        </a:rPr>
                        <a:t>% change</a:t>
                      </a:r>
                    </a:p>
                  </a:txBody>
                  <a:tcPr marL="9525" marR="9525" marT="9525" marB="0"/>
                </a:tc>
                <a:extLst>
                  <a:ext uri="{0D108BD9-81ED-4DB2-BD59-A6C34878D82A}">
                    <a16:rowId xmlns:a16="http://schemas.microsoft.com/office/drawing/2014/main" val="2398010445"/>
                  </a:ext>
                </a:extLst>
              </a:tr>
              <a:tr h="174205">
                <a:tc>
                  <a:txBody>
                    <a:bodyPr/>
                    <a:lstStyle/>
                    <a:p>
                      <a:pPr algn="l" fontAlgn="b"/>
                      <a:r>
                        <a:rPr lang="en-US" sz="1200" b="0" i="0" u="none" strike="noStrike" dirty="0">
                          <a:solidFill>
                            <a:srgbClr val="000000"/>
                          </a:solidFill>
                          <a:effectLst/>
                          <a:latin typeface="Calibri" panose="020F0502020204030204" pitchFamily="34" charset="0"/>
                        </a:rPr>
                        <a:t>AURICON</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0.07</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0.08</a:t>
                      </a:r>
                    </a:p>
                  </a:txBody>
                  <a:tcPr marL="9525" marR="9525" marT="9525" marB="0" anchor="b">
                    <a:solidFill>
                      <a:schemeClr val="accent5">
                        <a:lumMod val="60000"/>
                        <a:lumOff val="40000"/>
                      </a:schemeClr>
                    </a:solidFill>
                  </a:tcPr>
                </a:tc>
                <a:tc>
                  <a:txBody>
                    <a:bodyPr/>
                    <a:lstStyle/>
                    <a:p>
                      <a:pPr algn="r" fontAlgn="b"/>
                      <a:r>
                        <a:rPr lang="en-US" sz="1200" b="0" i="0" u="none" strike="noStrike">
                          <a:solidFill>
                            <a:srgbClr val="000000"/>
                          </a:solidFill>
                          <a:effectLst/>
                          <a:latin typeface="Calibri" panose="020F0502020204030204" pitchFamily="34" charset="0"/>
                        </a:rPr>
                        <a:t>14%</a:t>
                      </a:r>
                    </a:p>
                  </a:txBody>
                  <a:tcPr marL="9525" marR="9525" marT="9525" marB="0" anchor="b">
                    <a:solidFill>
                      <a:schemeClr val="accent5">
                        <a:lumMod val="60000"/>
                        <a:lumOff val="40000"/>
                      </a:schemeClr>
                    </a:solidFill>
                  </a:tcPr>
                </a:tc>
                <a:tc>
                  <a:txBody>
                    <a:bodyPr/>
                    <a:lstStyle/>
                    <a:p>
                      <a:pPr algn="r" fontAlgn="b"/>
                      <a:r>
                        <a:rPr lang="en-US" sz="1200" b="0" i="0" u="none" strike="noStrike">
                          <a:solidFill>
                            <a:srgbClr val="000000"/>
                          </a:solidFill>
                          <a:effectLst/>
                          <a:latin typeface="Calibri" panose="020F0502020204030204" pitchFamily="34" charset="0"/>
                        </a:rPr>
                        <a:t>0.32</a:t>
                      </a:r>
                    </a:p>
                  </a:txBody>
                  <a:tcPr marL="9525" marR="9525" marT="9525" marB="0" anchor="b">
                    <a:solidFill>
                      <a:schemeClr val="accent5">
                        <a:lumMod val="60000"/>
                        <a:lumOff val="40000"/>
                      </a:schemeClr>
                    </a:solidFill>
                  </a:tcPr>
                </a:tc>
                <a:tc>
                  <a:txBody>
                    <a:bodyPr/>
                    <a:lstStyle/>
                    <a:p>
                      <a:pPr algn="r" fontAlgn="b"/>
                      <a:r>
                        <a:rPr lang="en-US" sz="1200" b="0" i="0" u="none" strike="noStrike">
                          <a:solidFill>
                            <a:srgbClr val="000000"/>
                          </a:solidFill>
                          <a:effectLst/>
                          <a:latin typeface="Calibri" panose="020F0502020204030204" pitchFamily="34" charset="0"/>
                        </a:rPr>
                        <a:t>0.24</a:t>
                      </a:r>
                    </a:p>
                  </a:txBody>
                  <a:tcPr marL="9525" marR="9525" marT="9525" marB="0" anchor="b">
                    <a:solidFill>
                      <a:schemeClr val="accent5">
                        <a:lumMod val="60000"/>
                        <a:lumOff val="40000"/>
                      </a:schemeClr>
                    </a:solidFill>
                  </a:tcPr>
                </a:tc>
                <a:tc>
                  <a:txBody>
                    <a:bodyPr/>
                    <a:lstStyle/>
                    <a:p>
                      <a:pPr algn="r" fontAlgn="b"/>
                      <a:r>
                        <a:rPr lang="en-US" sz="1200" b="0" i="0" u="none" strike="noStrike">
                          <a:solidFill>
                            <a:srgbClr val="000000"/>
                          </a:solidFill>
                          <a:effectLst/>
                          <a:latin typeface="Calibri" panose="020F0502020204030204" pitchFamily="34" charset="0"/>
                        </a:rPr>
                        <a:t>-25%</a:t>
                      </a:r>
                    </a:p>
                  </a:txBody>
                  <a:tcPr marL="9525" marR="9525" marT="9525" marB="0" anchor="b">
                    <a:solidFill>
                      <a:schemeClr val="accent5">
                        <a:lumMod val="60000"/>
                        <a:lumOff val="40000"/>
                      </a:schemeClr>
                    </a:solidFill>
                  </a:tcPr>
                </a:tc>
                <a:extLst>
                  <a:ext uri="{0D108BD9-81ED-4DB2-BD59-A6C34878D82A}">
                    <a16:rowId xmlns:a16="http://schemas.microsoft.com/office/drawing/2014/main" val="3400479040"/>
                  </a:ext>
                </a:extLst>
              </a:tr>
              <a:tr h="174205">
                <a:tc>
                  <a:txBody>
                    <a:bodyPr/>
                    <a:lstStyle/>
                    <a:p>
                      <a:pPr algn="l" fontAlgn="b"/>
                      <a:r>
                        <a:rPr lang="en-US" sz="1200" b="0" i="0" u="none" strike="noStrike" dirty="0">
                          <a:solidFill>
                            <a:srgbClr val="000000"/>
                          </a:solidFill>
                          <a:effectLst/>
                          <a:latin typeface="Calibri" panose="020F0502020204030204" pitchFamily="34" charset="0"/>
                        </a:rPr>
                        <a:t>GW</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0.26</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0.88</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238%</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0.97</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1.02</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5%</a:t>
                      </a:r>
                    </a:p>
                  </a:txBody>
                  <a:tcPr marL="9525" marR="9525" marT="9525" marB="0" anchor="b">
                    <a:solidFill>
                      <a:schemeClr val="accent5">
                        <a:lumMod val="60000"/>
                        <a:lumOff val="40000"/>
                      </a:schemeClr>
                    </a:solidFill>
                  </a:tcPr>
                </a:tc>
                <a:extLst>
                  <a:ext uri="{0D108BD9-81ED-4DB2-BD59-A6C34878D82A}">
                    <a16:rowId xmlns:a16="http://schemas.microsoft.com/office/drawing/2014/main" val="503024773"/>
                  </a:ext>
                </a:extLst>
              </a:tr>
              <a:tr h="174205">
                <a:tc>
                  <a:txBody>
                    <a:bodyPr/>
                    <a:lstStyle/>
                    <a:p>
                      <a:pPr algn="l" fontAlgn="b"/>
                      <a:r>
                        <a:rPr lang="en-US" sz="1200" b="0" i="0" u="none" strike="noStrike" dirty="0">
                          <a:solidFill>
                            <a:srgbClr val="000000"/>
                          </a:solidFill>
                          <a:effectLst/>
                          <a:latin typeface="Calibri" panose="020F0502020204030204" pitchFamily="34" charset="0"/>
                        </a:rPr>
                        <a:t>MELK</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0.28</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4.82</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1621%</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2.19</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5.82</a:t>
                      </a:r>
                    </a:p>
                  </a:txBody>
                  <a:tcPr marL="9525" marR="9525" marT="9525" marB="0" anchor="b">
                    <a:solidFill>
                      <a:schemeClr val="accent5">
                        <a:lumMod val="60000"/>
                        <a:lumOff val="4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166%</a:t>
                      </a:r>
                    </a:p>
                  </a:txBody>
                  <a:tcPr marL="9525" marR="9525" marT="9525" marB="0" anchor="b">
                    <a:solidFill>
                      <a:schemeClr val="accent5">
                        <a:lumMod val="60000"/>
                        <a:lumOff val="40000"/>
                      </a:schemeClr>
                    </a:solidFill>
                  </a:tcPr>
                </a:tc>
                <a:extLst>
                  <a:ext uri="{0D108BD9-81ED-4DB2-BD59-A6C34878D82A}">
                    <a16:rowId xmlns:a16="http://schemas.microsoft.com/office/drawing/2014/main" val="1447686991"/>
                  </a:ext>
                </a:extLst>
              </a:tr>
              <a:tr h="174205">
                <a:tc>
                  <a:txBody>
                    <a:bodyPr/>
                    <a:lstStyle/>
                    <a:p>
                      <a:pPr algn="l" fontAlgn="b"/>
                      <a:r>
                        <a:rPr lang="en-US" sz="1200" b="0" i="0" u="none" strike="noStrike" dirty="0">
                          <a:solidFill>
                            <a:srgbClr val="000000"/>
                          </a:solidFill>
                          <a:effectLst/>
                          <a:latin typeface="Calibri" panose="020F0502020204030204" pitchFamily="34" charset="0"/>
                        </a:rPr>
                        <a:t>AUXC</a:t>
                      </a:r>
                    </a:p>
                  </a:txBody>
                  <a:tcPr marL="9525" marR="9525" marT="9525" marB="0" anchor="b">
                    <a:solidFill>
                      <a:schemeClr val="bg2">
                        <a:lumMod val="95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0.08</a:t>
                      </a:r>
                    </a:p>
                  </a:txBody>
                  <a:tcPr marL="9525" marR="9525" marT="9525" marB="0" anchor="b">
                    <a:solidFill>
                      <a:schemeClr val="bg2">
                        <a:lumMod val="95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0.01</a:t>
                      </a:r>
                    </a:p>
                  </a:txBody>
                  <a:tcPr marL="9525" marR="9525" marT="9525" marB="0" anchor="b">
                    <a:solidFill>
                      <a:schemeClr val="bg2">
                        <a:lumMod val="95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-88%</a:t>
                      </a:r>
                    </a:p>
                  </a:txBody>
                  <a:tcPr marL="9525" marR="9525" marT="9525" marB="0" anchor="b">
                    <a:solidFill>
                      <a:schemeClr val="bg2">
                        <a:lumMod val="95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0.09</a:t>
                      </a:r>
                    </a:p>
                  </a:txBody>
                  <a:tcPr marL="9525" marR="9525" marT="9525" marB="0" anchor="b">
                    <a:solidFill>
                      <a:schemeClr val="bg2">
                        <a:lumMod val="95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0.3</a:t>
                      </a:r>
                    </a:p>
                  </a:txBody>
                  <a:tcPr marL="9525" marR="9525" marT="9525" marB="0" anchor="b">
                    <a:solidFill>
                      <a:schemeClr val="bg2">
                        <a:lumMod val="95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233%</a:t>
                      </a:r>
                    </a:p>
                  </a:txBody>
                  <a:tcPr marL="9525" marR="9525" marT="9525" marB="0" anchor="b">
                    <a:solidFill>
                      <a:schemeClr val="bg2">
                        <a:lumMod val="95000"/>
                      </a:schemeClr>
                    </a:solidFill>
                  </a:tcPr>
                </a:tc>
                <a:extLst>
                  <a:ext uri="{0D108BD9-81ED-4DB2-BD59-A6C34878D82A}">
                    <a16:rowId xmlns:a16="http://schemas.microsoft.com/office/drawing/2014/main" val="3414053144"/>
                  </a:ext>
                </a:extLst>
              </a:tr>
              <a:tr h="174205">
                <a:tc>
                  <a:txBody>
                    <a:bodyPr/>
                    <a:lstStyle/>
                    <a:p>
                      <a:pPr algn="l" fontAlgn="b"/>
                      <a:r>
                        <a:rPr lang="en-US" sz="1200" b="0" i="0" u="none" strike="noStrike" dirty="0">
                          <a:solidFill>
                            <a:srgbClr val="000000"/>
                          </a:solidFill>
                          <a:effectLst/>
                          <a:latin typeface="Calibri" panose="020F0502020204030204" pitchFamily="34" charset="0"/>
                        </a:rPr>
                        <a:t>COLLGAR</a:t>
                      </a:r>
                    </a:p>
                  </a:txBody>
                  <a:tcPr marL="9525" marR="9525" marT="9525" marB="0" anchor="b">
                    <a:solidFill>
                      <a:schemeClr val="accent6">
                        <a:lumMod val="20000"/>
                        <a:lumOff val="8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0.4</a:t>
                      </a:r>
                    </a:p>
                  </a:txBody>
                  <a:tcPr marL="9525" marR="9525" marT="9525" marB="0" anchor="b">
                    <a:solidFill>
                      <a:schemeClr val="accent6">
                        <a:lumMod val="20000"/>
                        <a:lumOff val="8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0.98</a:t>
                      </a:r>
                    </a:p>
                  </a:txBody>
                  <a:tcPr marL="9525" marR="9525" marT="9525" marB="0" anchor="b">
                    <a:solidFill>
                      <a:schemeClr val="accent6">
                        <a:lumMod val="20000"/>
                        <a:lumOff val="8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145%</a:t>
                      </a:r>
                    </a:p>
                  </a:txBody>
                  <a:tcPr marL="9525" marR="9525" marT="9525" marB="0" anchor="b">
                    <a:solidFill>
                      <a:schemeClr val="accent6">
                        <a:lumMod val="20000"/>
                        <a:lumOff val="8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1.59</a:t>
                      </a:r>
                    </a:p>
                  </a:txBody>
                  <a:tcPr marL="9525" marR="9525" marT="9525" marB="0" anchor="b">
                    <a:solidFill>
                      <a:schemeClr val="accent6">
                        <a:lumMod val="20000"/>
                        <a:lumOff val="8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3.09</a:t>
                      </a:r>
                    </a:p>
                  </a:txBody>
                  <a:tcPr marL="9525" marR="9525" marT="9525" marB="0" anchor="b">
                    <a:solidFill>
                      <a:schemeClr val="accent6">
                        <a:lumMod val="20000"/>
                        <a:lumOff val="8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94%</a:t>
                      </a:r>
                    </a:p>
                  </a:txBody>
                  <a:tcPr marL="9525" marR="9525" marT="9525" marB="0" anchor="b">
                    <a:solidFill>
                      <a:schemeClr val="accent6">
                        <a:lumMod val="20000"/>
                        <a:lumOff val="80000"/>
                      </a:schemeClr>
                    </a:solidFill>
                  </a:tcPr>
                </a:tc>
                <a:extLst>
                  <a:ext uri="{0D108BD9-81ED-4DB2-BD59-A6C34878D82A}">
                    <a16:rowId xmlns:a16="http://schemas.microsoft.com/office/drawing/2014/main" val="3143039480"/>
                  </a:ext>
                </a:extLst>
              </a:tr>
              <a:tr h="174205">
                <a:tc>
                  <a:txBody>
                    <a:bodyPr/>
                    <a:lstStyle/>
                    <a:p>
                      <a:pPr algn="l" fontAlgn="b"/>
                      <a:r>
                        <a:rPr lang="en-US" sz="1200" b="0" i="0" u="none" strike="noStrike">
                          <a:solidFill>
                            <a:srgbClr val="000000"/>
                          </a:solidFill>
                          <a:effectLst/>
                          <a:latin typeface="Calibri" panose="020F0502020204030204" pitchFamily="34" charset="0"/>
                        </a:rPr>
                        <a:t>DNHR</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0.4</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0.48</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20%</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0.25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0.26</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1977898898"/>
                  </a:ext>
                </a:extLst>
              </a:tr>
              <a:tr h="174205">
                <a:tc>
                  <a:txBody>
                    <a:bodyPr/>
                    <a:lstStyle/>
                    <a:p>
                      <a:pPr algn="l" fontAlgn="b"/>
                      <a:r>
                        <a:rPr lang="en-US" sz="1200" b="0" i="0" u="none" strike="noStrike">
                          <a:solidFill>
                            <a:srgbClr val="000000"/>
                          </a:solidFill>
                          <a:effectLst/>
                          <a:latin typeface="Calibri" panose="020F0502020204030204" pitchFamily="34" charset="0"/>
                        </a:rPr>
                        <a:t>ENRG</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15.71</a:t>
                      </a:r>
                    </a:p>
                  </a:txBody>
                  <a:tcPr marL="9525" marR="9525" marT="9525" marB="0" anchor="b">
                    <a:solidFill>
                      <a:schemeClr val="accent3">
                        <a:lumMod val="50000"/>
                        <a:lumOff val="50000"/>
                      </a:schemeClr>
                    </a:solidFill>
                  </a:tcPr>
                </a:tc>
                <a:tc>
                  <a:txBody>
                    <a:bodyPr/>
                    <a:lstStyle/>
                    <a:p>
                      <a:pPr algn="r" fontAlgn="b"/>
                      <a:r>
                        <a:rPr lang="en-US" sz="1200" b="0" i="0" u="none" strike="noStrike" dirty="0">
                          <a:solidFill>
                            <a:srgbClr val="000000"/>
                          </a:solidFill>
                          <a:effectLst/>
                          <a:latin typeface="Calibri" panose="020F0502020204030204" pitchFamily="34" charset="0"/>
                        </a:rPr>
                        <a:t>4.19</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-73%</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7.16</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6.42</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-10%</a:t>
                      </a:r>
                    </a:p>
                  </a:txBody>
                  <a:tcPr marL="9525" marR="9525" marT="9525" marB="0" anchor="b"/>
                </a:tc>
                <a:extLst>
                  <a:ext uri="{0D108BD9-81ED-4DB2-BD59-A6C34878D82A}">
                    <a16:rowId xmlns:a16="http://schemas.microsoft.com/office/drawing/2014/main" val="2528611774"/>
                  </a:ext>
                </a:extLst>
              </a:tr>
              <a:tr h="174205">
                <a:tc>
                  <a:txBody>
                    <a:bodyPr/>
                    <a:lstStyle/>
                    <a:p>
                      <a:pPr algn="l" fontAlgn="b"/>
                      <a:r>
                        <a:rPr lang="en-US" sz="1200" b="0" i="0" u="none" strike="noStrike">
                          <a:solidFill>
                            <a:srgbClr val="000000"/>
                          </a:solidFill>
                          <a:effectLst/>
                          <a:latin typeface="Calibri" panose="020F0502020204030204" pitchFamily="34" charset="0"/>
                        </a:rPr>
                        <a:t>EUCT</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9.75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0.03</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-100%</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4.04</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0.27</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-93%</a:t>
                      </a:r>
                    </a:p>
                  </a:txBody>
                  <a:tcPr marL="9525" marR="9525" marT="9525" marB="0" anchor="b"/>
                </a:tc>
                <a:extLst>
                  <a:ext uri="{0D108BD9-81ED-4DB2-BD59-A6C34878D82A}">
                    <a16:rowId xmlns:a16="http://schemas.microsoft.com/office/drawing/2014/main" val="1316548152"/>
                  </a:ext>
                </a:extLst>
              </a:tr>
              <a:tr h="174205">
                <a:tc>
                  <a:txBody>
                    <a:bodyPr/>
                    <a:lstStyle/>
                    <a:p>
                      <a:pPr algn="l" fontAlgn="b"/>
                      <a:r>
                        <a:rPr lang="en-US" sz="1200" b="0" i="0" u="none" strike="noStrike" dirty="0">
                          <a:solidFill>
                            <a:srgbClr val="000000"/>
                          </a:solidFill>
                          <a:effectLst/>
                          <a:latin typeface="Calibri" panose="020F0502020204030204" pitchFamily="34" charset="0"/>
                        </a:rPr>
                        <a:t>KORL</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0.34</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0.55</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62%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2.12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1.49</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-30%</a:t>
                      </a:r>
                    </a:p>
                  </a:txBody>
                  <a:tcPr marL="9525" marR="9525" marT="9525" marB="0" anchor="b"/>
                </a:tc>
                <a:extLst>
                  <a:ext uri="{0D108BD9-81ED-4DB2-BD59-A6C34878D82A}">
                    <a16:rowId xmlns:a16="http://schemas.microsoft.com/office/drawing/2014/main" val="533526200"/>
                  </a:ext>
                </a:extLst>
              </a:tr>
              <a:tr h="174205">
                <a:tc>
                  <a:txBody>
                    <a:bodyPr/>
                    <a:lstStyle/>
                    <a:p>
                      <a:pPr algn="l" fontAlgn="b"/>
                      <a:r>
                        <a:rPr lang="en-US" sz="1200" b="0" i="0" u="none" strike="noStrike">
                          <a:solidFill>
                            <a:srgbClr val="000000"/>
                          </a:solidFill>
                          <a:effectLst/>
                          <a:latin typeface="Calibri" panose="020F0502020204030204" pitchFamily="34" charset="0"/>
                        </a:rPr>
                        <a:t>MCG</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1.29</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0.23</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-82%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0.81</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0.17</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-79%</a:t>
                      </a:r>
                    </a:p>
                  </a:txBody>
                  <a:tcPr marL="9525" marR="9525" marT="9525" marB="0" anchor="b"/>
                </a:tc>
                <a:extLst>
                  <a:ext uri="{0D108BD9-81ED-4DB2-BD59-A6C34878D82A}">
                    <a16:rowId xmlns:a16="http://schemas.microsoft.com/office/drawing/2014/main" val="1503211302"/>
                  </a:ext>
                </a:extLst>
              </a:tr>
              <a:tr h="174205">
                <a:tc>
                  <a:txBody>
                    <a:bodyPr/>
                    <a:lstStyle/>
                    <a:p>
                      <a:pPr algn="l" fontAlgn="b"/>
                      <a:r>
                        <a:rPr lang="en-US" sz="1200" b="0" i="0" u="none" strike="noStrike" dirty="0">
                          <a:solidFill>
                            <a:srgbClr val="000000"/>
                          </a:solidFill>
                          <a:effectLst/>
                          <a:latin typeface="Calibri" panose="020F0502020204030204" pitchFamily="34" charset="0"/>
                        </a:rPr>
                        <a:t>MUND</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0.49</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0.19</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-61%</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1.65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0.52</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-68%</a:t>
                      </a:r>
                    </a:p>
                  </a:txBody>
                  <a:tcPr marL="9525" marR="9525" marT="9525" marB="0" anchor="b"/>
                </a:tc>
                <a:extLst>
                  <a:ext uri="{0D108BD9-81ED-4DB2-BD59-A6C34878D82A}">
                    <a16:rowId xmlns:a16="http://schemas.microsoft.com/office/drawing/2014/main" val="1131477830"/>
                  </a:ext>
                </a:extLst>
              </a:tr>
              <a:tr h="174205">
                <a:tc>
                  <a:txBody>
                    <a:bodyPr/>
                    <a:lstStyle/>
                    <a:p>
                      <a:pPr algn="l" fontAlgn="b"/>
                      <a:r>
                        <a:rPr lang="en-US" sz="1200" b="0" i="0" u="none" strike="noStrike">
                          <a:solidFill>
                            <a:srgbClr val="000000"/>
                          </a:solidFill>
                          <a:effectLst/>
                          <a:latin typeface="Calibri" panose="020F0502020204030204" pitchFamily="34" charset="0"/>
                        </a:rPr>
                        <a:t>PJRH</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0.31</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0.44</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42%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1.91</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1.85</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3471690540"/>
                  </a:ext>
                </a:extLst>
              </a:tr>
              <a:tr h="174205">
                <a:tc>
                  <a:txBody>
                    <a:bodyPr/>
                    <a:lstStyle/>
                    <a:p>
                      <a:pPr algn="l" fontAlgn="b"/>
                      <a:r>
                        <a:rPr lang="en-US" sz="1200" b="0" i="0" u="none" strike="noStrike">
                          <a:solidFill>
                            <a:srgbClr val="000000"/>
                          </a:solidFill>
                          <a:effectLst/>
                          <a:latin typeface="Calibri" panose="020F0502020204030204" pitchFamily="34" charset="0"/>
                        </a:rPr>
                        <a:t>PMC</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0.32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0.03</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-91%</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0.56</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0.4</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-29%</a:t>
                      </a:r>
                    </a:p>
                  </a:txBody>
                  <a:tcPr marL="9525" marR="9525" marT="9525" marB="0" anchor="b"/>
                </a:tc>
                <a:extLst>
                  <a:ext uri="{0D108BD9-81ED-4DB2-BD59-A6C34878D82A}">
                    <a16:rowId xmlns:a16="http://schemas.microsoft.com/office/drawing/2014/main" val="1585718849"/>
                  </a:ext>
                </a:extLst>
              </a:tr>
              <a:tr h="174205">
                <a:tc>
                  <a:txBody>
                    <a:bodyPr/>
                    <a:lstStyle/>
                    <a:p>
                      <a:pPr algn="l" fontAlgn="b"/>
                      <a:r>
                        <a:rPr lang="en-US" sz="1200" b="0" i="0" u="none" strike="noStrike">
                          <a:solidFill>
                            <a:srgbClr val="000000"/>
                          </a:solidFill>
                          <a:effectLst/>
                          <a:latin typeface="Calibri" panose="020F0502020204030204" pitchFamily="34" charset="0"/>
                        </a:rPr>
                        <a:t>PUG</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0.92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0.18</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-80%</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1.61</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0.34</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-79%</a:t>
                      </a:r>
                    </a:p>
                  </a:txBody>
                  <a:tcPr marL="9525" marR="9525" marT="9525" marB="0" anchor="b"/>
                </a:tc>
                <a:extLst>
                  <a:ext uri="{0D108BD9-81ED-4DB2-BD59-A6C34878D82A}">
                    <a16:rowId xmlns:a16="http://schemas.microsoft.com/office/drawing/2014/main" val="3029450799"/>
                  </a:ext>
                </a:extLst>
              </a:tr>
              <a:tr h="174205">
                <a:tc>
                  <a:txBody>
                    <a:bodyPr/>
                    <a:lstStyle/>
                    <a:p>
                      <a:pPr algn="l" fontAlgn="b"/>
                      <a:r>
                        <a:rPr lang="en-US" sz="1200" b="0" i="0" u="none" strike="noStrike">
                          <a:solidFill>
                            <a:srgbClr val="000000"/>
                          </a:solidFill>
                          <a:effectLst/>
                          <a:latin typeface="Calibri" panose="020F0502020204030204" pitchFamily="34" charset="0"/>
                        </a:rPr>
                        <a:t>STHRNCRS</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0.33</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0.21</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-36%</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0.4</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0.37</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-8%</a:t>
                      </a:r>
                    </a:p>
                  </a:txBody>
                  <a:tcPr marL="9525" marR="9525" marT="9525" marB="0" anchor="b"/>
                </a:tc>
                <a:extLst>
                  <a:ext uri="{0D108BD9-81ED-4DB2-BD59-A6C34878D82A}">
                    <a16:rowId xmlns:a16="http://schemas.microsoft.com/office/drawing/2014/main" val="2241441706"/>
                  </a:ext>
                </a:extLst>
              </a:tr>
              <a:tr h="174205">
                <a:tc>
                  <a:txBody>
                    <a:bodyPr/>
                    <a:lstStyle/>
                    <a:p>
                      <a:pPr algn="l" fontAlgn="b"/>
                      <a:r>
                        <a:rPr lang="en-US" sz="1200" b="0" i="0" u="none" strike="noStrike">
                          <a:solidFill>
                            <a:srgbClr val="000000"/>
                          </a:solidFill>
                          <a:effectLst/>
                          <a:latin typeface="Calibri" panose="020F0502020204030204" pitchFamily="34" charset="0"/>
                        </a:rPr>
                        <a:t>TRMOS</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0.18</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0.04</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-78%</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0.7</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0.09</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-87%</a:t>
                      </a:r>
                    </a:p>
                  </a:txBody>
                  <a:tcPr marL="9525" marR="9525" marT="9525" marB="0" anchor="b"/>
                </a:tc>
                <a:extLst>
                  <a:ext uri="{0D108BD9-81ED-4DB2-BD59-A6C34878D82A}">
                    <a16:rowId xmlns:a16="http://schemas.microsoft.com/office/drawing/2014/main" val="1831951290"/>
                  </a:ext>
                </a:extLst>
              </a:tr>
              <a:tr h="174205">
                <a:tc>
                  <a:txBody>
                    <a:bodyPr/>
                    <a:lstStyle/>
                    <a:p>
                      <a:pPr algn="l" fontAlgn="b"/>
                      <a:r>
                        <a:rPr lang="en-US" sz="1200" b="0" i="0" u="none" strike="noStrike">
                          <a:solidFill>
                            <a:srgbClr val="000000"/>
                          </a:solidFill>
                          <a:effectLst/>
                          <a:latin typeface="Calibri" panose="020F0502020204030204" pitchFamily="34" charset="0"/>
                        </a:rPr>
                        <a:t>TSLA_MGT</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0.25</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0.31</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24%</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0.64</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0.79</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23%</a:t>
                      </a:r>
                    </a:p>
                  </a:txBody>
                  <a:tcPr marL="9525" marR="9525" marT="9525" marB="0" anchor="b"/>
                </a:tc>
                <a:extLst>
                  <a:ext uri="{0D108BD9-81ED-4DB2-BD59-A6C34878D82A}">
                    <a16:rowId xmlns:a16="http://schemas.microsoft.com/office/drawing/2014/main" val="3450540046"/>
                  </a:ext>
                </a:extLst>
              </a:tr>
              <a:tr h="174205">
                <a:tc>
                  <a:txBody>
                    <a:bodyPr/>
                    <a:lstStyle/>
                    <a:p>
                      <a:pPr algn="l" fontAlgn="b"/>
                      <a:r>
                        <a:rPr lang="en-US" sz="1200" b="0" i="0" u="none" strike="noStrike" dirty="0">
                          <a:solidFill>
                            <a:srgbClr val="000000"/>
                          </a:solidFill>
                          <a:effectLst/>
                          <a:latin typeface="Calibri" panose="020F0502020204030204" pitchFamily="34" charset="0"/>
                        </a:rPr>
                        <a:t>WGUTD</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0.02</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0.58</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2800%</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1.29</a:t>
                      </a:r>
                    </a:p>
                  </a:txBody>
                  <a:tcPr marL="9525" marR="9525" marT="9525" marB="0" anchor="b"/>
                </a:tc>
                <a:tc>
                  <a:txBody>
                    <a:bodyPr/>
                    <a:lstStyle/>
                    <a:p>
                      <a:pPr algn="r" fontAlgn="b"/>
                      <a:r>
                        <a:rPr lang="en-US" sz="1200" b="0" i="0" u="none" strike="noStrike">
                          <a:solidFill>
                            <a:srgbClr val="000000"/>
                          </a:solidFill>
                          <a:effectLst/>
                          <a:latin typeface="Calibri" panose="020F0502020204030204" pitchFamily="34" charset="0"/>
                        </a:rPr>
                        <a:t>1.28</a:t>
                      </a:r>
                    </a:p>
                  </a:txBody>
                  <a:tcPr marL="9525" marR="9525" marT="9525" marB="0" anchor="b"/>
                </a:tc>
                <a:tc>
                  <a:txBody>
                    <a:bodyPr/>
                    <a:lstStyle/>
                    <a:p>
                      <a:pPr algn="r" fontAlgn="b"/>
                      <a:r>
                        <a:rPr lang="en-US" sz="12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3757418646"/>
                  </a:ext>
                </a:extLst>
              </a:tr>
            </a:tbl>
          </a:graphicData>
        </a:graphic>
      </p:graphicFrame>
      <p:graphicFrame>
        <p:nvGraphicFramePr>
          <p:cNvPr id="9" name="Chart 8">
            <a:extLst>
              <a:ext uri="{FF2B5EF4-FFF2-40B4-BE49-F238E27FC236}">
                <a16:creationId xmlns:a16="http://schemas.microsoft.com/office/drawing/2014/main" id="{688D1DC8-F53F-F743-942A-754D44B78628}"/>
              </a:ext>
            </a:extLst>
          </p:cNvPr>
          <p:cNvGraphicFramePr>
            <a:graphicFrameLocks/>
          </p:cNvGraphicFramePr>
          <p:nvPr>
            <p:extLst>
              <p:ext uri="{D42A27DB-BD31-4B8C-83A1-F6EECF244321}">
                <p14:modId xmlns:p14="http://schemas.microsoft.com/office/powerpoint/2010/main" val="2172048311"/>
              </p:ext>
            </p:extLst>
          </p:nvPr>
        </p:nvGraphicFramePr>
        <p:xfrm>
          <a:off x="6745138" y="2900262"/>
          <a:ext cx="1963230" cy="19801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323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9EFAD5F-5947-4F50-9D03-73E482BF7380}"/>
              </a:ext>
            </a:extLst>
          </p:cNvPr>
          <p:cNvSpPr txBox="1"/>
          <p:nvPr/>
        </p:nvSpPr>
        <p:spPr>
          <a:xfrm>
            <a:off x="134995" y="6351664"/>
            <a:ext cx="8512060" cy="230832"/>
          </a:xfrm>
          <a:prstGeom prst="rect">
            <a:avLst/>
          </a:prstGeom>
          <a:noFill/>
        </p:spPr>
        <p:txBody>
          <a:bodyPr wrap="square" rtlCol="0">
            <a:spAutoFit/>
          </a:bodyPr>
          <a:lstStyle/>
          <a:p>
            <a:r>
              <a:rPr lang="en-AU" sz="900" b="1" dirty="0"/>
              <a:t>Note:¹ We can clearly see the high increase in AURICON’s forced outages in 2017– resulting in an overall increase in forced outages. </a:t>
            </a:r>
          </a:p>
        </p:txBody>
      </p:sp>
      <p:cxnSp>
        <p:nvCxnSpPr>
          <p:cNvPr id="32" name="Straight Connector 31">
            <a:extLst>
              <a:ext uri="{FF2B5EF4-FFF2-40B4-BE49-F238E27FC236}">
                <a16:creationId xmlns:a16="http://schemas.microsoft.com/office/drawing/2014/main" id="{D28A3BF8-BBF4-43D8-9B9B-1BA918AB5CD5}"/>
              </a:ext>
            </a:extLst>
          </p:cNvPr>
          <p:cNvCxnSpPr/>
          <p:nvPr/>
        </p:nvCxnSpPr>
        <p:spPr>
          <a:xfrm>
            <a:off x="96993" y="795197"/>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A2CC004-D13D-A246-A4C6-93414B226E51}"/>
              </a:ext>
            </a:extLst>
          </p:cNvPr>
          <p:cNvSpPr>
            <a:spLocks noGrp="1"/>
          </p:cNvSpPr>
          <p:nvPr>
            <p:ph type="title"/>
          </p:nvPr>
        </p:nvSpPr>
        <p:spPr>
          <a:xfrm>
            <a:off x="96993" y="91469"/>
            <a:ext cx="8618537" cy="646331"/>
          </a:xfrm>
        </p:spPr>
        <p:txBody>
          <a:bodyPr/>
          <a:lstStyle/>
          <a:p>
            <a:r>
              <a:rPr lang="en-AU" sz="1400" b="1" dirty="0">
                <a:cs typeface="Calibri" panose="020F0502020204030204" pitchFamily="34" charset="0"/>
              </a:rPr>
              <a:t>In 2016, August witnessed the most forced outages to which GW contributed (67%) while January witnessed the highest energy loss, MELK contributed (18%). In 2017, December recorded the highest forced outages and energy lost, AURICON contributed (45%) and (55%) respectively. </a:t>
            </a:r>
            <a:endParaRPr lang="en-US" sz="1400" b="1" dirty="0"/>
          </a:p>
        </p:txBody>
      </p:sp>
      <p:graphicFrame>
        <p:nvGraphicFramePr>
          <p:cNvPr id="11" name="Chart 10">
            <a:extLst>
              <a:ext uri="{FF2B5EF4-FFF2-40B4-BE49-F238E27FC236}">
                <a16:creationId xmlns:a16="http://schemas.microsoft.com/office/drawing/2014/main" id="{76F57EB6-B46F-1141-AD67-74948288AF81}"/>
              </a:ext>
            </a:extLst>
          </p:cNvPr>
          <p:cNvGraphicFramePr>
            <a:graphicFrameLocks/>
          </p:cNvGraphicFramePr>
          <p:nvPr>
            <p:extLst>
              <p:ext uri="{D42A27DB-BD31-4B8C-83A1-F6EECF244321}">
                <p14:modId xmlns:p14="http://schemas.microsoft.com/office/powerpoint/2010/main" val="3059554978"/>
              </p:ext>
            </p:extLst>
          </p:nvPr>
        </p:nvGraphicFramePr>
        <p:xfrm>
          <a:off x="96993" y="3225861"/>
          <a:ext cx="3109503" cy="2796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B298D5ED-BE32-0242-A271-1CA80F08AA02}"/>
              </a:ext>
            </a:extLst>
          </p:cNvPr>
          <p:cNvGraphicFramePr>
            <a:graphicFrameLocks/>
          </p:cNvGraphicFramePr>
          <p:nvPr>
            <p:extLst>
              <p:ext uri="{D42A27DB-BD31-4B8C-83A1-F6EECF244321}">
                <p14:modId xmlns:p14="http://schemas.microsoft.com/office/powerpoint/2010/main" val="564051969"/>
              </p:ext>
            </p:extLst>
          </p:nvPr>
        </p:nvGraphicFramePr>
        <p:xfrm>
          <a:off x="1" y="902221"/>
          <a:ext cx="2889504" cy="20848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AD43B73F-10EB-6347-B99A-2615DEC34A27}"/>
              </a:ext>
            </a:extLst>
          </p:cNvPr>
          <p:cNvGraphicFramePr>
            <a:graphicFrameLocks/>
          </p:cNvGraphicFramePr>
          <p:nvPr>
            <p:extLst>
              <p:ext uri="{D42A27DB-BD31-4B8C-83A1-F6EECF244321}">
                <p14:modId xmlns:p14="http://schemas.microsoft.com/office/powerpoint/2010/main" val="2124151710"/>
              </p:ext>
            </p:extLst>
          </p:nvPr>
        </p:nvGraphicFramePr>
        <p:xfrm>
          <a:off x="2676742" y="836717"/>
          <a:ext cx="3017037" cy="21503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BC49F4F0-B899-1941-8C2D-3674F85A6538}"/>
              </a:ext>
            </a:extLst>
          </p:cNvPr>
          <p:cNvGraphicFramePr>
            <a:graphicFrameLocks/>
          </p:cNvGraphicFramePr>
          <p:nvPr>
            <p:extLst>
              <p:ext uri="{D42A27DB-BD31-4B8C-83A1-F6EECF244321}">
                <p14:modId xmlns:p14="http://schemas.microsoft.com/office/powerpoint/2010/main" val="2157085716"/>
              </p:ext>
            </p:extLst>
          </p:nvPr>
        </p:nvGraphicFramePr>
        <p:xfrm>
          <a:off x="5693780" y="836721"/>
          <a:ext cx="3181995" cy="215031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8F383D19-3FB3-9E4B-9677-2AB4AEA5968B}"/>
              </a:ext>
            </a:extLst>
          </p:cNvPr>
          <p:cNvGraphicFramePr>
            <a:graphicFrameLocks/>
          </p:cNvGraphicFramePr>
          <p:nvPr>
            <p:extLst>
              <p:ext uri="{D42A27DB-BD31-4B8C-83A1-F6EECF244321}">
                <p14:modId xmlns:p14="http://schemas.microsoft.com/office/powerpoint/2010/main" val="1150404533"/>
              </p:ext>
            </p:extLst>
          </p:nvPr>
        </p:nvGraphicFramePr>
        <p:xfrm>
          <a:off x="3094711" y="3267387"/>
          <a:ext cx="3109503" cy="275543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id="{479EDC44-E08C-6B4B-A41D-959E2011C9D8}"/>
              </a:ext>
            </a:extLst>
          </p:cNvPr>
          <p:cNvGraphicFramePr>
            <a:graphicFrameLocks/>
          </p:cNvGraphicFramePr>
          <p:nvPr>
            <p:extLst>
              <p:ext uri="{D42A27DB-BD31-4B8C-83A1-F6EECF244321}">
                <p14:modId xmlns:p14="http://schemas.microsoft.com/office/powerpoint/2010/main" val="1928392258"/>
              </p:ext>
            </p:extLst>
          </p:nvPr>
        </p:nvGraphicFramePr>
        <p:xfrm>
          <a:off x="6029828" y="3360738"/>
          <a:ext cx="2931610" cy="266208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6620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E670-69F1-EA45-A546-BC487B15340F}"/>
              </a:ext>
            </a:extLst>
          </p:cNvPr>
          <p:cNvSpPr>
            <a:spLocks noGrp="1"/>
          </p:cNvSpPr>
          <p:nvPr>
            <p:ph type="title"/>
          </p:nvPr>
        </p:nvSpPr>
        <p:spPr>
          <a:xfrm>
            <a:off x="171451" y="185145"/>
            <a:ext cx="8618537" cy="369332"/>
          </a:xfrm>
        </p:spPr>
        <p:txBody>
          <a:bodyPr/>
          <a:lstStyle/>
          <a:p>
            <a:r>
              <a:rPr lang="en-US" sz="2400" dirty="0"/>
              <a:t>Recommendations</a:t>
            </a:r>
          </a:p>
        </p:txBody>
      </p:sp>
      <p:sp>
        <p:nvSpPr>
          <p:cNvPr id="3" name="TextBox 2">
            <a:extLst>
              <a:ext uri="{FF2B5EF4-FFF2-40B4-BE49-F238E27FC236}">
                <a16:creationId xmlns:a16="http://schemas.microsoft.com/office/drawing/2014/main" id="{6598F8F4-B189-8144-A8AA-0B3556542D07}"/>
              </a:ext>
            </a:extLst>
          </p:cNvPr>
          <p:cNvSpPr txBox="1"/>
          <p:nvPr/>
        </p:nvSpPr>
        <p:spPr>
          <a:xfrm>
            <a:off x="0" y="806191"/>
            <a:ext cx="8789986" cy="4862870"/>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AEMR should equip providers with a guided steps manual to best handle Forced Outages.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Restructure the penalization system:</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400" dirty="0"/>
              <a:t>For the period 2016-2017, while AURICON had the highest number of all approved outages and forced outages, GW lost the most energy. This indicates that total number of outages may not result in high energy loss, as a result, AEMR should Penalize providers based on amount of energy lost as opposed to number of outages.</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600" dirty="0"/>
              <a:t>Diversify power amongst providers:</a:t>
            </a:r>
          </a:p>
          <a:p>
            <a:endParaRPr lang="en-US" sz="1400" dirty="0"/>
          </a:p>
          <a:p>
            <a:pPr marL="742950" lvl="1" indent="-285750">
              <a:buFont typeface="Arial" panose="020B0604020202020204" pitchFamily="34" charset="0"/>
              <a:buChar char="•"/>
            </a:pPr>
            <a:r>
              <a:rPr lang="en-US" sz="1400" dirty="0"/>
              <a:t>Looking at the contribution percentages per AURICON, GW, and MELK it’s evident that we are more reliant on those providers than other providers.</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Consider shifting some of the load to DNHR,MCG, EUCT, and WGUTD – contributing the least to energy loss and forced outages.</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600" dirty="0"/>
              <a:t>Change the Penalization system according to areas of high demand and areas facing high outages.</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729124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31099</TotalTime>
  <Words>1554</Words>
  <Application>Microsoft Macintosh PowerPoint</Application>
  <PresentationFormat>Custom</PresentationFormat>
  <Paragraphs>507</Paragraphs>
  <Slides>6</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0" baseType="lpstr">
      <vt:lpstr>Arial</vt:lpstr>
      <vt:lpstr>Calibri</vt:lpstr>
      <vt:lpstr>1_Synergy_CF_YNR013</vt:lpstr>
      <vt:lpstr>think-cell Slide</vt:lpstr>
      <vt:lpstr>For the period 2016-2017, a (20%) increase in total energy lost due to forced outages threatens the reliability of the power network, ranking AURICON, GW and MELK as the most unreliable energy providers, accounting for (60%) of all energy lost.</vt:lpstr>
      <vt:lpstr>Forced outages contributed to (55%) in 2016 vs.(66%) in 2017 of total energy lost, a (20%) increase majorly driven by AURICON (102%).</vt:lpstr>
      <vt:lpstr>Forced outages contributed to (65%) in 2016 vs. (75%) in 2017 of all approved outages, a (14%) increase majorly driven by AURICON (136%) increase.</vt:lpstr>
      <vt:lpstr>Forced Outages had an average outage duration (0.56) days in 2016 vs. (0.79) days in 2017, a (41%) increase majorly driven by MELK.</vt:lpstr>
      <vt:lpstr>In 2016, August witnessed the most forced outages to which GW contributed (67%) while January witnessed the highest energy loss, MELK contributed (18%). In 2017, December recorded the highest forced outages and energy lost, AURICON contributed (45%) and (55%) respectively.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MOHAMED.SAAD@baruchmail.cuny.edu</cp:lastModifiedBy>
  <cp:revision>275</cp:revision>
  <dcterms:created xsi:type="dcterms:W3CDTF">2020-04-12T13:23:13Z</dcterms:created>
  <dcterms:modified xsi:type="dcterms:W3CDTF">2021-06-25T20:16:01Z</dcterms:modified>
</cp:coreProperties>
</file>