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344D-9B92-4557-A876-28648900D06E}" v="145" dt="2021-03-12T16:27:13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93319" y="431714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310918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100" dirty="0">
                <a:latin typeface="+mn-lt"/>
              </a:rPr>
              <a:t>Based on historical data provided showing customer credit card utilization and demographics, HBS Bank has discovered that 16% of all customers (</a:t>
            </a:r>
            <a:r>
              <a:rPr lang="en-US" sz="1100" dirty="0">
                <a:latin typeface="+mn-lt"/>
              </a:rPr>
              <a:t>1672) were churned customers.</a:t>
            </a:r>
          </a:p>
          <a:p>
            <a:endParaRPr lang="en-US" sz="1100" dirty="0"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>
                <a:latin typeface="+mn-lt"/>
              </a:rPr>
              <a:t>Management would like a way to find out which customers are most likely to drop off  to be able to reach out to them and provide them with better services to retain them. </a:t>
            </a:r>
            <a:endParaRPr sz="1100" dirty="0">
              <a:latin typeface="+mn-lt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521768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100" dirty="0"/>
              <a:t>Build a model to predict which customers are most likely to get churned beforehand.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AU" sz="11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 loss in revenues caused by churning by 30%.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47818" y="4587713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Predict customers attrition accurately using historical data and intervene with necessity actions to minimize attrition and maximize retention.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  <a:p>
            <a:pPr marL="285750" indent="-285750">
              <a:buFontTx/>
              <a:buChar char="-"/>
            </a:pPr>
            <a:r>
              <a:rPr lang="en-US" sz="1100" dirty="0"/>
              <a:t>Make changes to credit card policies and avoid churning before second annual fees are due.</a:t>
            </a:r>
            <a:endParaRPr lang="en-US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Tx/>
              <a:buChar char="-"/>
            </a:pPr>
            <a:r>
              <a:rPr lang="en-AU" sz="1100" dirty="0"/>
              <a:t>Data may be Insufficient /inaccurate</a:t>
            </a:r>
          </a:p>
          <a:p>
            <a:pPr marL="171450" lvl="0" indent="-171450">
              <a:buFontTx/>
              <a:buChar char="-"/>
            </a:pPr>
            <a:endParaRPr lang="en-AU" sz="1100" dirty="0"/>
          </a:p>
          <a:p>
            <a:pPr marL="171450" indent="-171450">
              <a:buFontTx/>
              <a:buChar char="-"/>
            </a:pPr>
            <a:r>
              <a:rPr lang="en-AU" sz="1100" dirty="0"/>
              <a:t>Putting more restrictions on credit card policies may lead to customer</a:t>
            </a:r>
            <a:r>
              <a:rPr lang="en-AU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100" dirty="0"/>
              <a:t>dissatisfaction and being lost to competitors</a:t>
            </a:r>
            <a:r>
              <a:rPr lang="en-AU" sz="1050" dirty="0"/>
              <a:t>. </a:t>
            </a:r>
            <a:endParaRPr lang="en-AU"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- Historical Data provided by the consumer portfolio team.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Credit card Consumer Portfolios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Customer service team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AU" sz="1071" dirty="0"/>
              <a:t>Marketing team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63440" y="515643"/>
            <a:ext cx="77832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How can HBS Bank minimize loss in revenues caused by credit card churners by 30% through building a model that will help predict which customers are most likely to get churned by next year?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FE0B-E3A5-6340-A110-F04FCE2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528C0-51F4-3C4F-A158-74C10A688CB9}"/>
              </a:ext>
            </a:extLst>
          </p:cNvPr>
          <p:cNvSpPr/>
          <p:nvPr/>
        </p:nvSpPr>
        <p:spPr>
          <a:xfrm>
            <a:off x="174945" y="1239252"/>
            <a:ext cx="65572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attrition trend – plot histograms and trend line charts.</a:t>
            </a:r>
          </a:p>
          <a:p>
            <a:pPr marL="4572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relationship between attrition and continuous variables:</a:t>
            </a:r>
          </a:p>
          <a:p>
            <a:pPr marL="742950" lvl="1" indent="-285750"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the relationship between attrition and each continuous variable</a:t>
            </a:r>
          </a:p>
          <a:p>
            <a:pPr marL="742950" lvl="1" indent="-285750"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if the variable is significant in determining customer attrition.</a:t>
            </a:r>
          </a:p>
          <a:p>
            <a:pPr marL="9144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relationship between attrition and categorical variables:</a:t>
            </a:r>
          </a:p>
          <a:p>
            <a:pPr marL="742950" lvl="1" indent="-285750"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the relationship between attrition and each categorical variable</a:t>
            </a:r>
          </a:p>
          <a:p>
            <a:pPr marL="742950" lvl="1" indent="-285750">
              <a:buFont typeface="Times New Roman" panose="02020603050405020304" pitchFamily="18" charset="0"/>
              <a:buChar char="-"/>
              <a:tabLst>
                <a:tab pos="9144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if the variable is significant in determining customer attrition.</a:t>
            </a:r>
          </a:p>
          <a:p>
            <a:pPr marL="914400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above results to build a predictive model to predict customers who are most likely to drop off. </a:t>
            </a:r>
          </a:p>
          <a:p>
            <a:pPr marL="45720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the predictive model.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78116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63829</TotalTime>
  <Words>639</Words>
  <Application>Microsoft Macintosh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Quattrocento Sans</vt:lpstr>
      <vt:lpstr>Times New Roman</vt:lpstr>
      <vt:lpstr>Synergy_CF_YNR002</vt:lpstr>
      <vt:lpstr>Problem Statement Worksheet (Hypothesis Formation)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MOHAMED.SAAD@baruchmail.cuny.edu</cp:lastModifiedBy>
  <cp:revision>44</cp:revision>
  <dcterms:modified xsi:type="dcterms:W3CDTF">2021-07-27T01:43:03Z</dcterms:modified>
</cp:coreProperties>
</file>