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422" r:id="rId2"/>
    <p:sldId id="440" r:id="rId3"/>
    <p:sldId id="423" r:id="rId4"/>
    <p:sldId id="424" r:id="rId5"/>
    <p:sldId id="425" r:id="rId6"/>
    <p:sldId id="442" r:id="rId7"/>
    <p:sldId id="443" r:id="rId8"/>
    <p:sldId id="444" r:id="rId9"/>
    <p:sldId id="446" r:id="rId10"/>
    <p:sldId id="445" r:id="rId11"/>
    <p:sldId id="426" r:id="rId12"/>
    <p:sldId id="435" r:id="rId13"/>
    <p:sldId id="421" r:id="rId14"/>
    <p:sldId id="436" r:id="rId15"/>
    <p:sldId id="441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8344D-9B92-4557-A876-28648900D06E}" v="145" dt="2021-03-12T16:27:13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95756"/>
  </p:normalViewPr>
  <p:slideViewPr>
    <p:cSldViewPr snapToGrid="0">
      <p:cViewPr varScale="1">
        <p:scale>
          <a:sx n="107" d="100"/>
          <a:sy n="107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Customer Churn</a:t>
            </a:r>
            <a:endParaRPr lang="en-US" sz="2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0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33993"/>
              </p:ext>
            </p:extLst>
          </p:nvPr>
        </p:nvGraphicFramePr>
        <p:xfrm>
          <a:off x="171341" y="929640"/>
          <a:ext cx="880131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194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73749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85633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25553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Months on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Longer average relationship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(36.1)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staying longer with the bank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Shorter average relationship with the bank Existing customers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(35.8)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Amount Change (Q1-Q4)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% of total amount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(69%),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none to few changes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% of total amount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(77%).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Count Change (Q1-Q4)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% of total count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none to few changes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% of total count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(74%).</a:t>
                      </a:r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916788" y="174409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742B9E93-A149-2441-AFC5-A07B1779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02" y="3429001"/>
            <a:ext cx="2626325" cy="319794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EF757FD3-F3FF-BD43-80A6-0F5F0F8E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47" y="3429001"/>
            <a:ext cx="2719211" cy="319794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D769F7B-5BF0-374B-B8A0-C47D3A09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1" y="3429001"/>
            <a:ext cx="2626325" cy="31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0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/>
              <a:t>Inferential Statistics</a:t>
            </a:r>
            <a:br>
              <a:rPr lang="en-US" sz="3600" dirty="0"/>
            </a:br>
            <a:r>
              <a:rPr lang="en-US" sz="2400" dirty="0"/>
              <a:t>(T-test, P-value, IV,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428967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8A6D-70BD-D345-A40F-BE34644C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9085" y="70109"/>
            <a:ext cx="8794113" cy="298327"/>
          </a:xfrm>
        </p:spPr>
        <p:txBody>
          <a:bodyPr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T-test and 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4822A-13D5-1C48-A37A-49DB6045E55F}"/>
              </a:ext>
            </a:extLst>
          </p:cNvPr>
          <p:cNvSpPr txBox="1"/>
          <p:nvPr/>
        </p:nvSpPr>
        <p:spPr>
          <a:xfrm>
            <a:off x="0" y="571150"/>
            <a:ext cx="37288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T-test and P-value to determine statistical significance of our Numerical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Numerical variables mentioned in the right table have P-values &lt; 0.05 and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t- stat &gt; t critical, indicating statistical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significance in determining attritions.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Numerical variables were found statistically insignificant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5272C8-994B-6840-8A6B-F43C25087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6380"/>
              </p:ext>
            </p:extLst>
          </p:nvPr>
        </p:nvGraphicFramePr>
        <p:xfrm>
          <a:off x="4714505" y="88965"/>
          <a:ext cx="423379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470">
                  <a:extLst>
                    <a:ext uri="{9D8B030D-6E8A-4147-A177-3AD203B41FA5}">
                      <a16:colId xmlns:a16="http://schemas.microsoft.com/office/drawing/2014/main" val="3064666199"/>
                    </a:ext>
                  </a:extLst>
                </a:gridCol>
                <a:gridCol w="947310">
                  <a:extLst>
                    <a:ext uri="{9D8B030D-6E8A-4147-A177-3AD203B41FA5}">
                      <a16:colId xmlns:a16="http://schemas.microsoft.com/office/drawing/2014/main" val="2984838613"/>
                    </a:ext>
                  </a:extLst>
                </a:gridCol>
                <a:gridCol w="1028016">
                  <a:extLst>
                    <a:ext uri="{9D8B030D-6E8A-4147-A177-3AD203B41FA5}">
                      <a16:colId xmlns:a16="http://schemas.microsoft.com/office/drawing/2014/main" val="2839780760"/>
                    </a:ext>
                  </a:extLst>
                </a:gridCol>
              </a:tblGrid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59466"/>
                  </a:ext>
                </a:extLst>
              </a:tr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revolving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61081"/>
                  </a:ext>
                </a:extLst>
              </a:tr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224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relationship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1000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utilization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8120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transactions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05175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transactions count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3544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amount change (Q1-Q4)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938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count change (Q1-Q4)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34497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Inactivity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0060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number of contacts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6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F107C7-8494-FE47-B566-C16113C02712}"/>
              </a:ext>
            </a:extLst>
          </p:cNvPr>
          <p:cNvSpPr txBox="1"/>
          <p:nvPr/>
        </p:nvSpPr>
        <p:spPr>
          <a:xfrm>
            <a:off x="0" y="4510344"/>
            <a:ext cx="471450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IV to determine predictive power of our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Category has an IV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0.02,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Education Level has an IV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0.04,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indicating that both variables are weak predictors for attritions.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categorical variables were found useless for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22F908-25F5-0447-A8A1-FF84AA45EBDF}"/>
              </a:ext>
            </a:extLst>
          </p:cNvPr>
          <p:cNvSpPr txBox="1">
            <a:spLocks/>
          </p:cNvSpPr>
          <p:nvPr/>
        </p:nvSpPr>
        <p:spPr bwMode="auto">
          <a:xfrm>
            <a:off x="-2743619" y="4089591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+mj-lt"/>
                <a:ea typeface="Arial Unicode MS" pitchFamily="34" charset="-128"/>
                <a:cs typeface="Arial Unicode MS" pitchFamily="34" charset="-128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/>
              <a:t>Information Value (IV)</a:t>
            </a:r>
            <a:endParaRPr lang="en-US" sz="24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EBD0B67-3491-5F4D-9907-9422A8D6C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15937"/>
              </p:ext>
            </p:extLst>
          </p:nvPr>
        </p:nvGraphicFramePr>
        <p:xfrm>
          <a:off x="4714505" y="4904765"/>
          <a:ext cx="4211781" cy="148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7">
                  <a:extLst>
                    <a:ext uri="{9D8B030D-6E8A-4147-A177-3AD203B41FA5}">
                      <a16:colId xmlns:a16="http://schemas.microsoft.com/office/drawing/2014/main" val="3064666199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984838613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839780760"/>
                    </a:ext>
                  </a:extLst>
                </a:gridCol>
              </a:tblGrid>
              <a:tr h="548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59466"/>
                  </a:ext>
                </a:extLst>
              </a:tr>
              <a:tr h="3923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 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61081"/>
                  </a:ext>
                </a:extLst>
              </a:tr>
              <a:tr h="548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 predictor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C881377-C804-F043-8399-5D9091C4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49" y="1075755"/>
            <a:ext cx="3895106" cy="2000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FCD8B-E8AF-DD4E-877D-D7FDF453B970}"/>
              </a:ext>
            </a:extLst>
          </p:cNvPr>
          <p:cNvSpPr txBox="1"/>
          <p:nvPr/>
        </p:nvSpPr>
        <p:spPr>
          <a:xfrm>
            <a:off x="83128" y="1158400"/>
            <a:ext cx="49908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of our predictive model is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you can see the recall for “churn” or “1” appears to be lower at 55%, as in this case the model has chosen a particular cutoff.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could ideally look at the gains chart to arrive at an optimal cutoff and classify churn vs. non-churn.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5A581-B3D1-F04B-A7E7-4227B6776F20}"/>
              </a:ext>
            </a:extLst>
          </p:cNvPr>
          <p:cNvSpPr/>
          <p:nvPr/>
        </p:nvSpPr>
        <p:spPr>
          <a:xfrm>
            <a:off x="0" y="789068"/>
            <a:ext cx="3791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 &amp; Classification: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7FC15-B917-2240-BDC8-67948D1B3446}"/>
              </a:ext>
            </a:extLst>
          </p:cNvPr>
          <p:cNvSpPr/>
          <p:nvPr/>
        </p:nvSpPr>
        <p:spPr>
          <a:xfrm>
            <a:off x="1330402" y="160372"/>
            <a:ext cx="5623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Predictive Model Using Logistic Regression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E3B56AE-BBF4-9348-9773-B194F2BA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60" y="3446022"/>
            <a:ext cx="4809995" cy="3279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806C3B-6B81-B447-8BBC-FC72E78809DD}"/>
              </a:ext>
            </a:extLst>
          </p:cNvPr>
          <p:cNvSpPr/>
          <p:nvPr/>
        </p:nvSpPr>
        <p:spPr>
          <a:xfrm>
            <a:off x="0" y="3343614"/>
            <a:ext cx="294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Value of Predictive Model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DF2-A905-8E47-B24E-C61C441D6F40}"/>
              </a:ext>
            </a:extLst>
          </p:cNvPr>
          <p:cNvSpPr/>
          <p:nvPr/>
        </p:nvSpPr>
        <p:spPr>
          <a:xfrm>
            <a:off x="0" y="3996620"/>
            <a:ext cx="39456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approached 20% of our customer base, we would be able to recall 20% of customers attrition, but if we reach out to top 20% of customers using model score, we would be able to recall almost 80% of actual attritions improving the marketing ROI by 4 times.</a:t>
            </a:r>
          </a:p>
        </p:txBody>
      </p:sp>
    </p:spTree>
    <p:extLst>
      <p:ext uri="{BB962C8B-B14F-4D97-AF65-F5344CB8AC3E}">
        <p14:creationId xmlns:p14="http://schemas.microsoft.com/office/powerpoint/2010/main" val="15950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2A7776-9DBF-664E-888A-2B0A099FCBEA}"/>
              </a:ext>
            </a:extLst>
          </p:cNvPr>
          <p:cNvSpPr txBox="1"/>
          <p:nvPr/>
        </p:nvSpPr>
        <p:spPr>
          <a:xfrm>
            <a:off x="134971" y="619995"/>
            <a:ext cx="88740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Focus our marketing efforts on customers who are more likely to churn according to the predictive model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Speak with customer service to understand the complaints of clients who contacts the bank frequently then get churned.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Focus on our blue card and enhance the card features and integrate rewards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Study our platinum card to decide whether  we should keep it or cancel it, considering it only serves 20 customers, which 5 of them were churned.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all the data and information needed on customers – using required fields to have better integrity and avoid unknown values.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CAB6B1-FDBB-334E-822E-790759C8F06F}"/>
              </a:ext>
            </a:extLst>
          </p:cNvPr>
          <p:cNvSpPr/>
          <p:nvPr/>
        </p:nvSpPr>
        <p:spPr>
          <a:xfrm>
            <a:off x="2971066" y="158330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Recommendations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1B87B-4359-1E40-92FD-43A9F42BEF27}"/>
              </a:ext>
            </a:extLst>
          </p:cNvPr>
          <p:cNvSpPr/>
          <p:nvPr/>
        </p:nvSpPr>
        <p:spPr>
          <a:xfrm>
            <a:off x="3029576" y="3999230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Future Directions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DE7F0-ED99-5147-A561-6A5DD1508B1B}"/>
              </a:ext>
            </a:extLst>
          </p:cNvPr>
          <p:cNvSpPr/>
          <p:nvPr/>
        </p:nvSpPr>
        <p:spPr>
          <a:xfrm>
            <a:off x="121500" y="4430922"/>
            <a:ext cx="8577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the dates for joining the bank as well as exiting – for better monitoring of churning.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all information needed for every customer’s profile – mark fields as required for better data integrity and accuracy. </a:t>
            </a:r>
          </a:p>
        </p:txBody>
      </p:sp>
    </p:spTree>
    <p:extLst>
      <p:ext uri="{BB962C8B-B14F-4D97-AF65-F5344CB8AC3E}">
        <p14:creationId xmlns:p14="http://schemas.microsoft.com/office/powerpoint/2010/main" val="198081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41B87B-4359-1E40-92FD-43A9F42BEF27}"/>
              </a:ext>
            </a:extLst>
          </p:cNvPr>
          <p:cNvSpPr/>
          <p:nvPr/>
        </p:nvSpPr>
        <p:spPr>
          <a:xfrm>
            <a:off x="2241875" y="180309"/>
            <a:ext cx="4714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Dataset Limitations and Constraints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DE7F0-ED99-5147-A561-6A5DD1508B1B}"/>
              </a:ext>
            </a:extLst>
          </p:cNvPr>
          <p:cNvSpPr/>
          <p:nvPr/>
        </p:nvSpPr>
        <p:spPr>
          <a:xfrm>
            <a:off x="245762" y="698570"/>
            <a:ext cx="857717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have only 16% of customers who have churned, making it difficult to train our model to predict churning customers.</a:t>
            </a:r>
          </a:p>
          <a:p>
            <a:pPr lv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is based on only past 12 months, making it difficult to: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at trends and seasonality of attrition.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- Compare and monitor changes in attrition.</a:t>
            </a:r>
          </a:p>
          <a:p>
            <a:pPr lvl="2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contained many “unknown” values, which we had to replace using the mode of values.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C11E-1CD1-254B-8F72-1D80B584F72A}"/>
              </a:ext>
            </a:extLst>
          </p:cNvPr>
          <p:cNvSpPr/>
          <p:nvPr/>
        </p:nvSpPr>
        <p:spPr>
          <a:xfrm>
            <a:off x="245762" y="2875909"/>
            <a:ext cx="89690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Churning Customer Profile</a:t>
            </a:r>
          </a:p>
          <a:p>
            <a:pPr algn="ctr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who more likely has a graduate degree.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 no to few changes in: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-  Total amount change (Q1-Q4).          - Total count change (Q1-Q4)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 lower: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credit utilization ratio            - Average Total relationship count    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income &lt;40K                                      - Credit Limit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Total revolving balance.       - Average Total transactions count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Total transactions amount  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Higher Average Contacts count. (Last 12 months) 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Longer Average Inactivity period. (Last 12 months)</a:t>
            </a:r>
          </a:p>
        </p:txBody>
      </p:sp>
    </p:spTree>
    <p:extLst>
      <p:ext uri="{BB962C8B-B14F-4D97-AF65-F5344CB8AC3E}">
        <p14:creationId xmlns:p14="http://schemas.microsoft.com/office/powerpoint/2010/main" val="299642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0CB-D159-414B-8CAA-8A663B8A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Project overview: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60CF9-43EA-BE43-98B4-69CACD2880D5}"/>
              </a:ext>
            </a:extLst>
          </p:cNvPr>
          <p:cNvSpPr txBox="1"/>
          <p:nvPr/>
        </p:nvSpPr>
        <p:spPr>
          <a:xfrm>
            <a:off x="174945" y="1056905"/>
            <a:ext cx="83990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Problem at hand, aim, and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Dataset description and tools used to explore and analyze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Descriptive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Inferential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Recommendations and future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Dataset constraints. </a:t>
            </a:r>
          </a:p>
        </p:txBody>
      </p:sp>
    </p:spTree>
    <p:extLst>
      <p:ext uri="{BB962C8B-B14F-4D97-AF65-F5344CB8AC3E}">
        <p14:creationId xmlns:p14="http://schemas.microsoft.com/office/powerpoint/2010/main" val="425012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9654-6FE8-254B-9150-97BBE63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160" y="211306"/>
            <a:ext cx="9144000" cy="4595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b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(SMART Approach)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D7BD9-4DA0-8B48-88FE-C128352B2B71}"/>
              </a:ext>
            </a:extLst>
          </p:cNvPr>
          <p:cNvSpPr txBox="1"/>
          <p:nvPr/>
        </p:nvSpPr>
        <p:spPr>
          <a:xfrm>
            <a:off x="-2" y="1362225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Last year, 16% of all customers were churned, and Management would like a way to find out which customers are most likely to drop off to be able to reach out to them and provide them with better services to retain them. </a:t>
            </a:r>
          </a:p>
          <a:p>
            <a:pPr algn="ctr"/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“How can the Bank minimize loss in revenues caused by credit card churners by 30% through building a model that will help predict which customers are most likely to get churned by next year?”</a:t>
            </a:r>
          </a:p>
          <a:p>
            <a:pPr algn="ctr"/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2DCF-33AD-BF43-90BC-DB243BA55124}"/>
              </a:ext>
            </a:extLst>
          </p:cNvPr>
          <p:cNvSpPr txBox="1"/>
          <p:nvPr/>
        </p:nvSpPr>
        <p:spPr>
          <a:xfrm>
            <a:off x="-3" y="42080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BC5EC-9FA2-534C-9010-7C28F8C71FFB}"/>
              </a:ext>
            </a:extLst>
          </p:cNvPr>
          <p:cNvSpPr txBox="1"/>
          <p:nvPr/>
        </p:nvSpPr>
        <p:spPr>
          <a:xfrm>
            <a:off x="117157" y="5034669"/>
            <a:ext cx="8909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Build a model to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predict customers attrition accurately using historical data and intervene with necessity actions to minimize attrition and maximize retention.</a:t>
            </a:r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9654-6FE8-254B-9150-97BBE63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59" y="2808055"/>
            <a:ext cx="8794113" cy="298327"/>
          </a:xfrm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D7BD9-4DA0-8B48-88FE-C128352B2B71}"/>
              </a:ext>
            </a:extLst>
          </p:cNvPr>
          <p:cNvSpPr txBox="1"/>
          <p:nvPr/>
        </p:nvSpPr>
        <p:spPr>
          <a:xfrm>
            <a:off x="164659" y="3077821"/>
            <a:ext cx="8969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bank customers information and is sourced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contains 21 columns, 10127 rows, and no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CLIENTNUM column is a unique identifier for customers, and our dependent variable is the Attrition Flag column (discrete).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Remaining columns are our categorical and numerical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DA382-085E-1F46-9149-D2A78E88E920}"/>
              </a:ext>
            </a:extLst>
          </p:cNvPr>
          <p:cNvSpPr txBox="1"/>
          <p:nvPr/>
        </p:nvSpPr>
        <p:spPr>
          <a:xfrm>
            <a:off x="164659" y="5116379"/>
            <a:ext cx="8478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</a:t>
            </a:r>
            <a:endParaRPr lang="en-US" sz="22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EDF2-1CD8-F048-9CDE-600E4A9B1EDE}"/>
              </a:ext>
            </a:extLst>
          </p:cNvPr>
          <p:cNvSpPr txBox="1"/>
          <p:nvPr/>
        </p:nvSpPr>
        <p:spPr>
          <a:xfrm>
            <a:off x="164658" y="5494775"/>
            <a:ext cx="8969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Jupyter Notebook – Python (Numpy, Pandas, Matplotlib, seaborn, statsmodels.api,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sickit-klearn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Sickit-plot, Scipy).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C4A4-00BF-D249-A558-AA19362E9C82}"/>
              </a:ext>
            </a:extLst>
          </p:cNvPr>
          <p:cNvSpPr/>
          <p:nvPr/>
        </p:nvSpPr>
        <p:spPr>
          <a:xfrm>
            <a:off x="0" y="70563"/>
            <a:ext cx="14141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09BB9-0B28-CF4B-AA0B-67278C6C2189}"/>
              </a:ext>
            </a:extLst>
          </p:cNvPr>
          <p:cNvSpPr/>
          <p:nvPr/>
        </p:nvSpPr>
        <p:spPr>
          <a:xfrm>
            <a:off x="164659" y="367171"/>
            <a:ext cx="896905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relationship between attrition and continuous and categorical variables:</a:t>
            </a:r>
          </a:p>
          <a:p>
            <a:pPr lvl="8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   Visualize the relationship between attrition and each continuous and categorical variables.</a:t>
            </a:r>
          </a:p>
          <a:p>
            <a:pPr lvl="8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   Find out if the variable is significant in determining customer attrition.</a:t>
            </a:r>
          </a:p>
          <a:p>
            <a:pPr lvl="8"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logistic regression to build a predictive model to predict churns.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 the predictive model.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 model score to reach out to customers who are more likely to churn and try to change their  decision.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  <a:endParaRPr lang="en-US" sz="2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19245"/>
              </p:ext>
            </p:extLst>
          </p:nvPr>
        </p:nvGraphicFramePr>
        <p:xfrm>
          <a:off x="225671" y="550781"/>
          <a:ext cx="8787742" cy="289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77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7690765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</a:tblGrid>
              <a:tr h="34024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05030">
                <a:tc>
                  <a:txBody>
                    <a:bodyPr/>
                    <a:lstStyle/>
                    <a:p>
                      <a:r>
                        <a:rPr lang="en-US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Doctorate educated customers the highest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(21%)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only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Graduate educated have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(16%)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%, 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(31%),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729935">
                <a:tc>
                  <a:txBody>
                    <a:bodyPr/>
                    <a:lstStyle/>
                    <a:p>
                      <a:r>
                        <a:rPr lang="en-US" dirty="0"/>
                        <a:t>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making $120K+ have the same attrition % as those making &lt;$40K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but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only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making &lt;$40K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499396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Customers have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%, 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(39%)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578409">
                <a:tc>
                  <a:txBody>
                    <a:bodyPr/>
                    <a:lstStyle/>
                    <a:p>
                      <a:r>
                        <a:rPr lang="en-US" dirty="0"/>
                        <a:t>Dependent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with 3 dependents have the highest 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(18%),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customers, indicating that they are more likely to churn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799669" y="93666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Categorical Variables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87552B4-E491-8545-8E27-449144EA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1" y="3450631"/>
            <a:ext cx="2091606" cy="3128662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886E3ED6-A7A4-0E4C-9BB6-9E5EBC47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35" y="3435617"/>
            <a:ext cx="2139149" cy="3128662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5288D8D-AB98-CC41-9C02-232EF1AF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42" y="3450631"/>
            <a:ext cx="2091608" cy="312866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0E92473-FC69-F942-B57D-3BBF1287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707" y="3429000"/>
            <a:ext cx="2220708" cy="31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87371"/>
              </p:ext>
            </p:extLst>
          </p:nvPr>
        </p:nvGraphicFramePr>
        <p:xfrm>
          <a:off x="178129" y="493718"/>
          <a:ext cx="8787742" cy="230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77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7690765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</a:tblGrid>
              <a:tr h="33854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812498">
                <a:tc>
                  <a:txBody>
                    <a:bodyPr/>
                    <a:lstStyle/>
                    <a:p>
                      <a:r>
                        <a:rPr lang="en-US" dirty="0"/>
                        <a:t>Card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Platinum card have the highest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(25%)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only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(0.19%)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our customer base (20 customers) 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Blue card has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(16%)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(93%),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Blue Card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60143"/>
                  </a:ext>
                </a:extLst>
              </a:tr>
              <a:tr h="57552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Our female customers have a higher attrition percentage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than our male customers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female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5916"/>
                  </a:ext>
                </a:extLst>
              </a:tr>
              <a:tr h="575520">
                <a:tc>
                  <a:txBody>
                    <a:bodyPr/>
                    <a:lstStyle/>
                    <a:p>
                      <a:r>
                        <a:rPr lang="en-US" dirty="0"/>
                        <a:t>Customer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aging between 40-60 years old represent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(71%)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our customer base and have the highest attrition percentage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(17%),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these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591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862299" y="36855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Categorical Variables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20C9051-1444-164E-B2B0-0F25806C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" y="2795797"/>
            <a:ext cx="2684170" cy="3806478"/>
          </a:xfrm>
          <a:prstGeom prst="rect">
            <a:avLst/>
          </a:prstGeom>
        </p:spPr>
      </p:pic>
      <p:pic>
        <p:nvPicPr>
          <p:cNvPr id="21" name="Picture 20" descr="Chart, bar chart, histogram&#10;&#10;Description automatically generated">
            <a:extLst>
              <a:ext uri="{FF2B5EF4-FFF2-40B4-BE49-F238E27FC236}">
                <a16:creationId xmlns:a16="http://schemas.microsoft.com/office/drawing/2014/main" id="{51D13127-3776-494A-B7C2-EEF8D2D2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36" y="2804353"/>
            <a:ext cx="2522737" cy="3806476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68B91C1D-53E4-1242-AB37-50F6A8E4C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71" y="2795798"/>
            <a:ext cx="2915800" cy="38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25119"/>
              </p:ext>
            </p:extLst>
          </p:nvPr>
        </p:nvGraphicFramePr>
        <p:xfrm>
          <a:off x="194633" y="646506"/>
          <a:ext cx="85852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90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57963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73552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276366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05704">
                <a:tc>
                  <a:txBody>
                    <a:bodyPr/>
                    <a:lstStyle/>
                    <a:p>
                      <a:r>
                        <a:rPr lang="en-US" dirty="0"/>
                        <a:t>Total Revolving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revolving balance</a:t>
                      </a:r>
                      <a:r>
                        <a:rPr lang="en-A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($673)</a:t>
                      </a:r>
                      <a:r>
                        <a:rPr lang="en-A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low revolving balance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revolving balance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($1257)</a:t>
                      </a:r>
                      <a:r>
                        <a:rPr lang="en-AU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663279">
                <a:tc>
                  <a:txBody>
                    <a:bodyPr/>
                    <a:lstStyle/>
                    <a:p>
                      <a:r>
                        <a:rPr lang="en-US" dirty="0"/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values for Credit Limit , indicating that customers with lower Credit Limit are more likely to churn.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values for Credit Limit.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1050192">
                <a:tc>
                  <a:txBody>
                    <a:bodyPr/>
                    <a:lstStyle/>
                    <a:p>
                      <a:r>
                        <a:rPr lang="en-US" dirty="0"/>
                        <a:t>Total Relationship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number of products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(3.2),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less products with the bank are more likely to churn.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number of products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(3.9).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663279">
                <a:tc>
                  <a:txBody>
                    <a:bodyPr/>
                    <a:lstStyle/>
                    <a:p>
                      <a:r>
                        <a:rPr lang="en-US" dirty="0"/>
                        <a:t>Average Utilization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values, indicating that customers with lower avg credit utilization ratio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values.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862299" y="156898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E16494F-D9A9-8041-92CB-8BFA9A85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3" y="4304106"/>
            <a:ext cx="2171704" cy="2533659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715062-2728-7E48-A01D-38DF77CB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57" y="4304106"/>
            <a:ext cx="2002242" cy="254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E6E369-8AE0-CB4F-96FC-316356F7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61" y="4304107"/>
            <a:ext cx="1968108" cy="2553894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10317E-EFD3-0D44-9A4F-905F01637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623" y="4304106"/>
            <a:ext cx="1749282" cy="25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7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18579"/>
              </p:ext>
            </p:extLst>
          </p:nvPr>
        </p:nvGraphicFramePr>
        <p:xfrm>
          <a:off x="171342" y="487313"/>
          <a:ext cx="8801317" cy="332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194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73749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85633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313309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Total Transactions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transaction amount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($3095),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zero to low transaction amount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transaction amount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($4655).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Total Transactions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transaction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(44.9),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none to low transaction counts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transaction count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(68.7).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Inactivity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Longer average inactivity period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(2.7)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longer inactivity periods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Shorter average inactivity period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(2.3)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Total Number of Contacts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contacts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(2.9),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contacting the bank more than others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contacts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(2.3).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916788" y="0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E52D62C-FD33-224E-960D-1CF34404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1" y="3808391"/>
            <a:ext cx="1887177" cy="2830404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D6026194-306D-DA48-944C-A05BBDD5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669" y="3808390"/>
            <a:ext cx="1887179" cy="283040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DB0AC7BC-A3C1-9941-933C-F02EE29FD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808388"/>
            <a:ext cx="2029217" cy="2830404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81C780C0-95DB-1940-BC20-9FBC0BE5B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367" y="3808388"/>
            <a:ext cx="2058292" cy="28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3674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69717</TotalTime>
  <Words>1688</Words>
  <Application>Microsoft Macintosh PowerPoint</Application>
  <PresentationFormat>On-screen Show (4:3)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Synergy_CF_YNR002</vt:lpstr>
      <vt:lpstr>Predict Customer Churn</vt:lpstr>
      <vt:lpstr>Project overview:  </vt:lpstr>
      <vt:lpstr>PROBLEM (SMART Approach)</vt:lpstr>
      <vt:lpstr>Dataset</vt:lpstr>
      <vt:lpstr>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Inferential Statistics (T-test, P-value, IV, Logistic Regression)</vt:lpstr>
      <vt:lpstr>T-test and P-value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MOHAMED.SAAD@baruchmail.cuny.edu</cp:lastModifiedBy>
  <cp:revision>165</cp:revision>
  <dcterms:modified xsi:type="dcterms:W3CDTF">2021-08-27T18:53:08Z</dcterms:modified>
</cp:coreProperties>
</file>