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400" r:id="rId2"/>
    <p:sldId id="410" r:id="rId3"/>
    <p:sldId id="418" r:id="rId4"/>
    <p:sldId id="402" r:id="rId5"/>
    <p:sldId id="401" r:id="rId6"/>
    <p:sldId id="417" r:id="rId7"/>
    <p:sldId id="419" r:id="rId8"/>
    <p:sldId id="409" r:id="rId9"/>
    <p:sldId id="413" r:id="rId10"/>
    <p:sldId id="421" r:id="rId11"/>
    <p:sldId id="41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8344D-9B92-4557-A876-28648900D06E}" v="145" dt="2021-03-12T16:27:13.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827"/>
  </p:normalViewPr>
  <p:slideViewPr>
    <p:cSldViewPr snapToGrid="0">
      <p:cViewPr varScale="1">
        <p:scale>
          <a:sx n="107" d="100"/>
          <a:sy n="107" d="100"/>
        </p:scale>
        <p:origin x="176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1_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17782623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213143" y="54178"/>
            <a:ext cx="8460286" cy="735927"/>
          </a:xfrm>
        </p:spPr>
        <p:txBody>
          <a:bodyPr/>
          <a:lstStyle/>
          <a:p>
            <a:pPr algn="just"/>
            <a:r>
              <a:rPr lang="en-AU" sz="1150" dirty="0"/>
              <a:t>Using Logistic Regression to build a predictive model for Customer Attritions, we concluded that the most significant factors are Total Revolving Balance, Credit Limit, Total Relationship Count, Total transactions Amount, Total Transactions Count, Total Amount Change and Total Count Change (Q1-Q4), Total Number of contacts and Inactivity duration in last 12 months, Avg Utilization Ratio, Education Level, and Income Category.</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38004" y="790105"/>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87814BD-8229-744F-B9B4-47A2C9511D7D}"/>
              </a:ext>
            </a:extLst>
          </p:cNvPr>
          <p:cNvSpPr txBox="1"/>
          <p:nvPr/>
        </p:nvSpPr>
        <p:spPr>
          <a:xfrm>
            <a:off x="0" y="790105"/>
            <a:ext cx="9144000" cy="7483267"/>
          </a:xfrm>
          <a:prstGeom prst="rect">
            <a:avLst/>
          </a:prstGeom>
          <a:noFill/>
        </p:spPr>
        <p:txBody>
          <a:bodyPr wrap="square" rtlCol="0">
            <a:spAutoFit/>
          </a:bodyPr>
          <a:lstStyle/>
          <a:p>
            <a:r>
              <a:rPr lang="en-US" sz="1100" b="1" u="sng" dirty="0"/>
              <a:t>Key Insights:</a:t>
            </a:r>
          </a:p>
          <a:p>
            <a:endParaRPr lang="en-AU" sz="1100" b="1" dirty="0"/>
          </a:p>
          <a:p>
            <a:pPr marL="174930" indent="-174930">
              <a:buFont typeface="Arial" panose="020B0604020202020204" pitchFamily="34" charset="0"/>
              <a:buChar char="•"/>
            </a:pPr>
            <a:r>
              <a:rPr lang="en-US" sz="1050" b="1" dirty="0"/>
              <a:t>Total Revolving Balance: </a:t>
            </a:r>
            <a:r>
              <a:rPr lang="en-US" sz="1050" dirty="0"/>
              <a:t>Attrited Customers have a significantly lower avg total revolving balance </a:t>
            </a:r>
            <a:r>
              <a:rPr lang="en-US" sz="1050" b="1" dirty="0"/>
              <a:t>($673) </a:t>
            </a:r>
            <a:r>
              <a:rPr lang="en-US" sz="1050" dirty="0"/>
              <a:t>vs. Existing customers </a:t>
            </a:r>
            <a:r>
              <a:rPr lang="en-US" sz="1050" b="1" dirty="0"/>
              <a:t>($1257), </a:t>
            </a:r>
            <a:r>
              <a:rPr lang="en-US" sz="1050" dirty="0"/>
              <a:t>indicating that customers with low revolving balance are more likely to churn.</a:t>
            </a:r>
          </a:p>
          <a:p>
            <a:pPr marL="174930" indent="-174930">
              <a:buFont typeface="Arial" panose="020B0604020202020204" pitchFamily="34" charset="0"/>
              <a:buChar char="•"/>
            </a:pPr>
            <a:endParaRPr lang="en-US" sz="1050" dirty="0"/>
          </a:p>
          <a:p>
            <a:pPr marL="174930" indent="-174930">
              <a:buFont typeface="Arial" panose="020B0604020202020204" pitchFamily="34" charset="0"/>
              <a:buChar char="•"/>
            </a:pPr>
            <a:r>
              <a:rPr lang="en-AU" sz="1050" b="1" dirty="0"/>
              <a:t>Credit Limit: </a:t>
            </a:r>
            <a:r>
              <a:rPr lang="en-US" sz="1050" dirty="0"/>
              <a:t>Attrited Customers have lower credit limit than Existing customers, indicating that customers with lower credit limit are more likely to churn.</a:t>
            </a:r>
          </a:p>
          <a:p>
            <a:pPr marL="174930" indent="-174930">
              <a:buFont typeface="Arial" panose="020B0604020202020204" pitchFamily="34" charset="0"/>
              <a:buChar char="•"/>
            </a:pPr>
            <a:endParaRPr lang="en-US" sz="1050" dirty="0"/>
          </a:p>
          <a:p>
            <a:pPr marL="174930" indent="-174930">
              <a:buFont typeface="Arial" panose="020B0604020202020204" pitchFamily="34" charset="0"/>
              <a:buChar char="•"/>
            </a:pPr>
            <a:r>
              <a:rPr lang="en-US" sz="1050" b="1" dirty="0"/>
              <a:t>Total Relationship Count: </a:t>
            </a:r>
            <a:r>
              <a:rPr lang="en-US" sz="1050" dirty="0"/>
              <a:t>Attrited Customers have lower number of products with the bank averaging </a:t>
            </a:r>
            <a:r>
              <a:rPr lang="en-US" sz="1050" b="1" dirty="0"/>
              <a:t>(3.2) </a:t>
            </a:r>
            <a:r>
              <a:rPr lang="en-US" sz="1050" dirty="0"/>
              <a:t>vs.  Existing customers </a:t>
            </a:r>
            <a:r>
              <a:rPr lang="en-US" sz="1050" b="1" dirty="0"/>
              <a:t>(3.9), </a:t>
            </a:r>
            <a:r>
              <a:rPr lang="en-US" sz="1050" dirty="0"/>
              <a:t>indicating that customers having less products with the bank are more likely to churn.</a:t>
            </a:r>
          </a:p>
          <a:p>
            <a:endParaRPr lang="en-US" sz="1050" dirty="0"/>
          </a:p>
          <a:p>
            <a:pPr marL="174930" indent="-174930">
              <a:buFont typeface="Arial" panose="020B0604020202020204" pitchFamily="34" charset="0"/>
              <a:buChar char="•"/>
            </a:pPr>
            <a:r>
              <a:rPr lang="en-AU" sz="1050" b="1" dirty="0"/>
              <a:t>Avg Utilization Ratio: </a:t>
            </a:r>
            <a:r>
              <a:rPr lang="en-US" sz="1050" dirty="0"/>
              <a:t>Attrited Customers have lower Avg Utilization ratio than Existing customers, indicating that customers with lower avg credit utilization rate are more likely to churn.</a:t>
            </a:r>
          </a:p>
          <a:p>
            <a:pPr marL="174930" indent="-174930">
              <a:buFont typeface="Arial" panose="020B0604020202020204" pitchFamily="34" charset="0"/>
              <a:buChar char="•"/>
            </a:pPr>
            <a:endParaRPr lang="en-US" sz="1050" dirty="0"/>
          </a:p>
          <a:p>
            <a:pPr marL="174930" indent="-174930">
              <a:buFont typeface="Arial" panose="020B0604020202020204" pitchFamily="34" charset="0"/>
              <a:buChar char="•"/>
            </a:pPr>
            <a:r>
              <a:rPr lang="en-US" sz="1050" b="1" dirty="0"/>
              <a:t>Total Transactions Amount: </a:t>
            </a:r>
            <a:r>
              <a:rPr lang="en-US" sz="1050" dirty="0"/>
              <a:t>Attrited Customers have lower avg total transaction amount </a:t>
            </a:r>
            <a:r>
              <a:rPr lang="en-US" sz="1050" b="1" dirty="0"/>
              <a:t>($3095</a:t>
            </a:r>
            <a:r>
              <a:rPr lang="en-US" sz="1050" dirty="0"/>
              <a:t>) vs. Existing customers </a:t>
            </a:r>
            <a:r>
              <a:rPr lang="en-US" sz="1050" b="1" dirty="0"/>
              <a:t>($4655), </a:t>
            </a:r>
            <a:r>
              <a:rPr lang="en-US" sz="1050" dirty="0"/>
              <a:t>indicating that customers with zero to low transaction amount are more likely to churn.</a:t>
            </a:r>
          </a:p>
          <a:p>
            <a:endParaRPr lang="en-US" sz="1050" dirty="0"/>
          </a:p>
          <a:p>
            <a:pPr marL="174930" indent="-174930">
              <a:buFont typeface="Arial" panose="020B0604020202020204" pitchFamily="34" charset="0"/>
              <a:buChar char="•"/>
            </a:pPr>
            <a:r>
              <a:rPr lang="en-US" sz="1050" b="1" dirty="0"/>
              <a:t>Total Transactions Count: </a:t>
            </a:r>
            <a:r>
              <a:rPr lang="en-US" sz="1050" dirty="0"/>
              <a:t>Attrited Customers have lower avg total transaction count than Existing customers, indicating that customers with none to low transaction counts are more likely to churn.</a:t>
            </a:r>
          </a:p>
          <a:p>
            <a:endParaRPr lang="en-US" sz="1050" dirty="0"/>
          </a:p>
          <a:p>
            <a:pPr marL="174930" indent="-174930">
              <a:buFont typeface="Arial" panose="020B0604020202020204" pitchFamily="34" charset="0"/>
              <a:buChar char="•"/>
            </a:pPr>
            <a:r>
              <a:rPr lang="en-AU" sz="1050" b="1" dirty="0"/>
              <a:t>Total Amount Change(Q1-Q4): </a:t>
            </a:r>
            <a:r>
              <a:rPr lang="en-US" sz="1050" dirty="0"/>
              <a:t>Attrited Customers have lower % of change in total amount of transactions </a:t>
            </a:r>
            <a:r>
              <a:rPr lang="en-US" sz="1050" b="1" dirty="0"/>
              <a:t>(66%) </a:t>
            </a:r>
            <a:r>
              <a:rPr lang="en-US" sz="1050" dirty="0"/>
              <a:t>vs. Existing customers </a:t>
            </a:r>
            <a:r>
              <a:rPr lang="en-US" sz="1050" b="1" dirty="0"/>
              <a:t>(77%), </a:t>
            </a:r>
            <a:r>
              <a:rPr lang="en-US" sz="1050" dirty="0"/>
              <a:t>indicating that customers having none to few changes are more likely to churn.</a:t>
            </a:r>
            <a:endParaRPr lang="en-AU" sz="1050" b="1" dirty="0"/>
          </a:p>
          <a:p>
            <a:pPr marL="174930" indent="-174930">
              <a:buFont typeface="Arial" panose="020B0604020202020204" pitchFamily="34" charset="0"/>
              <a:buChar char="•"/>
            </a:pPr>
            <a:endParaRPr lang="en-AU" sz="1050" b="1" dirty="0"/>
          </a:p>
          <a:p>
            <a:pPr marL="174930" indent="-174930">
              <a:buFont typeface="Arial" panose="020B0604020202020204" pitchFamily="34" charset="0"/>
              <a:buChar char="•"/>
            </a:pPr>
            <a:r>
              <a:rPr lang="en-AU" sz="1050" b="1" dirty="0"/>
              <a:t>Total Count Change(Q1-Q4): </a:t>
            </a:r>
            <a:r>
              <a:rPr lang="en-US" sz="1050" dirty="0"/>
              <a:t>Attrited Customers have lower % of change in total count of transactions </a:t>
            </a:r>
            <a:r>
              <a:rPr lang="en-US" sz="1050" b="1" dirty="0"/>
              <a:t>(55%) </a:t>
            </a:r>
            <a:r>
              <a:rPr lang="en-US" sz="1050" dirty="0"/>
              <a:t>vs. Existing customers </a:t>
            </a:r>
            <a:r>
              <a:rPr lang="en-US" sz="1050" b="1" dirty="0"/>
              <a:t>(74%), </a:t>
            </a:r>
            <a:r>
              <a:rPr lang="en-US" sz="1050" dirty="0"/>
              <a:t>indicating that customers having none to few changes are more likely to churn.</a:t>
            </a:r>
            <a:endParaRPr lang="en-AU" sz="1050" b="1" dirty="0"/>
          </a:p>
          <a:p>
            <a:pPr marL="174930" indent="-174930">
              <a:buFont typeface="Arial" panose="020B0604020202020204" pitchFamily="34" charset="0"/>
              <a:buChar char="•"/>
            </a:pPr>
            <a:endParaRPr lang="en-AU" sz="1050" b="1" dirty="0"/>
          </a:p>
          <a:p>
            <a:pPr marL="174930" indent="-174930">
              <a:buFont typeface="Arial" panose="020B0604020202020204" pitchFamily="34" charset="0"/>
              <a:buChar char="•"/>
            </a:pPr>
            <a:r>
              <a:rPr lang="en-AU" sz="1050" b="1" dirty="0"/>
              <a:t>Inactivity (last 12 months): </a:t>
            </a:r>
            <a:r>
              <a:rPr lang="en-US" sz="1050" dirty="0"/>
              <a:t>Attrited Customers have a longer avg inactivity period </a:t>
            </a:r>
            <a:r>
              <a:rPr lang="en-US" sz="1050" b="1" dirty="0"/>
              <a:t>(2.7 mons) </a:t>
            </a:r>
            <a:r>
              <a:rPr lang="en-US" sz="1050" dirty="0"/>
              <a:t>vs. Existing customers </a:t>
            </a:r>
          </a:p>
          <a:p>
            <a:r>
              <a:rPr lang="en-US" sz="1050" dirty="0"/>
              <a:t>     </a:t>
            </a:r>
            <a:r>
              <a:rPr lang="en-US" sz="1050" b="1" dirty="0"/>
              <a:t>(2.3 mons) </a:t>
            </a:r>
            <a:r>
              <a:rPr lang="en-US" sz="1050" dirty="0"/>
              <a:t>, indicating that customers with longer inactivity periods are more likely to churn.</a:t>
            </a:r>
          </a:p>
          <a:p>
            <a:endParaRPr lang="en-US" sz="1050" dirty="0"/>
          </a:p>
          <a:p>
            <a:pPr marL="174930" indent="-174930">
              <a:buFont typeface="Arial" panose="020B0604020202020204" pitchFamily="34" charset="0"/>
              <a:buChar char="•"/>
            </a:pPr>
            <a:r>
              <a:rPr lang="en-AU" sz="1050" b="1" dirty="0"/>
              <a:t>Total Number of Contacts (last 12 months): </a:t>
            </a:r>
            <a:r>
              <a:rPr lang="en-US" sz="1050" dirty="0"/>
              <a:t>Attrited Customers contacted the bank on average (</a:t>
            </a:r>
            <a:r>
              <a:rPr lang="en-US" sz="1050" b="1" dirty="0"/>
              <a:t>2.9 times) </a:t>
            </a:r>
            <a:r>
              <a:rPr lang="en-US" sz="1050" dirty="0"/>
              <a:t>in the last 12 mons vs. Existing customers</a:t>
            </a:r>
            <a:r>
              <a:rPr lang="en-US" sz="1050" b="1" dirty="0"/>
              <a:t> (2.3 times)</a:t>
            </a:r>
            <a:r>
              <a:rPr lang="en-US" sz="1050" dirty="0"/>
              <a:t>, indicating that customers contacting the bank more frequent in the past 12 months are more likely to churn.</a:t>
            </a:r>
          </a:p>
          <a:p>
            <a:pPr marL="174930" indent="-174930">
              <a:buFont typeface="Arial" panose="020B0604020202020204" pitchFamily="34" charset="0"/>
              <a:buChar char="•"/>
            </a:pPr>
            <a:endParaRPr lang="en-US" sz="1050" b="1" dirty="0"/>
          </a:p>
          <a:p>
            <a:pPr marL="174930" indent="-174930">
              <a:buFont typeface="Arial" panose="020B0604020202020204" pitchFamily="34" charset="0"/>
              <a:buChar char="•"/>
            </a:pPr>
            <a:r>
              <a:rPr lang="en-US" sz="1050" b="1" dirty="0"/>
              <a:t>Education Level: </a:t>
            </a:r>
            <a:r>
              <a:rPr lang="en-US" sz="1050" dirty="0"/>
              <a:t>Customers with Graduate education level represent </a:t>
            </a:r>
            <a:r>
              <a:rPr lang="en-US" sz="1050" b="1" dirty="0"/>
              <a:t>(31%) </a:t>
            </a:r>
            <a:r>
              <a:rPr lang="en-US" sz="1050" dirty="0"/>
              <a:t>of our customer base and have a </a:t>
            </a:r>
            <a:r>
              <a:rPr lang="en-US" sz="1050" b="1" dirty="0"/>
              <a:t>(16%) </a:t>
            </a:r>
            <a:r>
              <a:rPr lang="en-US" sz="1050" dirty="0"/>
              <a:t>attrition percentage , indicating that graduate customers are more likely to churn. </a:t>
            </a:r>
          </a:p>
          <a:p>
            <a:pPr marL="174930" indent="-174930">
              <a:buFont typeface="Arial" panose="020B0604020202020204" pitchFamily="34" charset="0"/>
              <a:buChar char="•"/>
            </a:pPr>
            <a:endParaRPr lang="en-US" sz="1050" b="1" dirty="0"/>
          </a:p>
          <a:p>
            <a:pPr marL="174930" indent="-174930">
              <a:buFont typeface="Arial" panose="020B0604020202020204" pitchFamily="34" charset="0"/>
              <a:buChar char="•"/>
            </a:pPr>
            <a:r>
              <a:rPr lang="en-US" sz="1050" b="1" dirty="0"/>
              <a:t>Income Category: </a:t>
            </a:r>
            <a:r>
              <a:rPr lang="en-US" sz="1050" dirty="0"/>
              <a:t>Customers making &lt;$40K represent (</a:t>
            </a:r>
            <a:r>
              <a:rPr lang="en-US" sz="1050" b="1" dirty="0"/>
              <a:t>35%) </a:t>
            </a:r>
            <a:r>
              <a:rPr lang="en-US" sz="1050" dirty="0"/>
              <a:t>of our customer base and have a </a:t>
            </a:r>
            <a:r>
              <a:rPr lang="en-US" sz="1050" b="1" dirty="0"/>
              <a:t>(17%) </a:t>
            </a:r>
            <a:r>
              <a:rPr lang="en-US" sz="1050" dirty="0"/>
              <a:t>attrition percentage, indicating that customers with such income are more likely to churn over other customers.</a:t>
            </a:r>
            <a:endParaRPr lang="en-US" sz="1050" b="1" dirty="0"/>
          </a:p>
          <a:p>
            <a:endParaRPr lang="en-US" sz="1050" dirty="0"/>
          </a:p>
          <a:p>
            <a:endParaRPr lang="en-US" sz="1050" dirty="0"/>
          </a:p>
          <a:p>
            <a:endParaRPr lang="en-US" sz="1100" dirty="0"/>
          </a:p>
          <a:p>
            <a:pPr marL="174930" indent="-174930">
              <a:buFont typeface="Arial" panose="020B0604020202020204" pitchFamily="34" charset="0"/>
              <a:buChar char="•"/>
            </a:pPr>
            <a:endParaRPr lang="en-US" sz="1100" dirty="0"/>
          </a:p>
          <a:p>
            <a:pPr marL="174930" indent="-174930">
              <a:buFont typeface="Arial" panose="020B0604020202020204" pitchFamily="34" charset="0"/>
              <a:buChar char="•"/>
            </a:pPr>
            <a:endParaRPr lang="en-US" sz="1100" dirty="0"/>
          </a:p>
          <a:p>
            <a:pPr marL="174930" indent="-174930">
              <a:buFont typeface="Arial" panose="020B0604020202020204" pitchFamily="34" charset="0"/>
              <a:buChar char="•"/>
            </a:pPr>
            <a:endParaRPr lang="en-US" sz="1100" dirty="0"/>
          </a:p>
          <a:p>
            <a:pPr marL="174930" indent="-174930">
              <a:buFont typeface="Arial" panose="020B0604020202020204" pitchFamily="34" charset="0"/>
              <a:buChar char="•"/>
            </a:pPr>
            <a:endParaRPr lang="en-US" sz="1100" dirty="0"/>
          </a:p>
          <a:p>
            <a:pPr marL="174930" indent="-174930">
              <a:buFont typeface="Arial" panose="020B0604020202020204" pitchFamily="34" charset="0"/>
              <a:buChar char="•"/>
            </a:pPr>
            <a:endParaRPr lang="en-US" sz="1428" dirty="0"/>
          </a:p>
        </p:txBody>
      </p:sp>
    </p:spTree>
    <p:extLst>
      <p:ext uri="{BB962C8B-B14F-4D97-AF65-F5344CB8AC3E}">
        <p14:creationId xmlns:p14="http://schemas.microsoft.com/office/powerpoint/2010/main" val="106942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8A6D-70BD-D345-A40F-BE34644CFB63}"/>
              </a:ext>
            </a:extLst>
          </p:cNvPr>
          <p:cNvSpPr>
            <a:spLocks noGrp="1"/>
          </p:cNvSpPr>
          <p:nvPr>
            <p:ph type="title"/>
          </p:nvPr>
        </p:nvSpPr>
        <p:spPr/>
        <p:txBody>
          <a:bodyPr/>
          <a:lstStyle/>
          <a:p>
            <a:r>
              <a:rPr lang="en-US" sz="1800" dirty="0"/>
              <a:t>Income Category</a:t>
            </a:r>
          </a:p>
        </p:txBody>
      </p:sp>
      <p:sp>
        <p:nvSpPr>
          <p:cNvPr id="3" name="TextBox 2">
            <a:extLst>
              <a:ext uri="{FF2B5EF4-FFF2-40B4-BE49-F238E27FC236}">
                <a16:creationId xmlns:a16="http://schemas.microsoft.com/office/drawing/2014/main" id="{6CB4822A-13D5-1C48-A37A-49DB6045E55F}"/>
              </a:ext>
            </a:extLst>
          </p:cNvPr>
          <p:cNvSpPr txBox="1"/>
          <p:nvPr/>
        </p:nvSpPr>
        <p:spPr>
          <a:xfrm>
            <a:off x="0" y="1043759"/>
            <a:ext cx="4501768" cy="326243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rPr>
              <a:t>Income Category has an IV of </a:t>
            </a:r>
            <a:r>
              <a:rPr lang="en-US" sz="1600" b="1" dirty="0">
                <a:latin typeface="+mn-lt"/>
              </a:rPr>
              <a:t>0.02</a:t>
            </a:r>
            <a:r>
              <a:rPr lang="en-US" sz="1600" dirty="0">
                <a:latin typeface="+mn-lt"/>
              </a:rPr>
              <a:t> indicating that it could be a weak predictor for attritions. </a:t>
            </a:r>
          </a:p>
          <a:p>
            <a:pPr marL="285750" indent="-285750">
              <a:buFont typeface="Arial" panose="020B0604020202020204" pitchFamily="34" charset="0"/>
              <a:buChar char="•"/>
            </a:pPr>
            <a:endParaRPr lang="en-US" sz="1600" dirty="0">
              <a:latin typeface="+mn-lt"/>
            </a:endParaRPr>
          </a:p>
          <a:p>
            <a:pPr marL="174930" indent="-174930">
              <a:buFont typeface="Arial" panose="020B0604020202020204" pitchFamily="34" charset="0"/>
              <a:buChar char="•"/>
            </a:pPr>
            <a:r>
              <a:rPr lang="en-US" sz="1600" dirty="0"/>
              <a:t>While customers making $120K+ have the same attrition percentage </a:t>
            </a:r>
            <a:r>
              <a:rPr lang="en-US" sz="1600" b="1" dirty="0"/>
              <a:t>(17%) </a:t>
            </a:r>
            <a:r>
              <a:rPr lang="en-US" sz="1600" dirty="0"/>
              <a:t>as those making</a:t>
            </a:r>
            <a:r>
              <a:rPr lang="en-US" sz="1600" b="1" dirty="0"/>
              <a:t> </a:t>
            </a:r>
            <a:r>
              <a:rPr lang="en-US" sz="1600" dirty="0"/>
              <a:t>&lt;$40K </a:t>
            </a:r>
            <a:r>
              <a:rPr lang="en-US" sz="1600" b="1" dirty="0"/>
              <a:t>, </a:t>
            </a:r>
            <a:r>
              <a:rPr lang="en-US" sz="1600" dirty="0"/>
              <a:t>they are the lowest in number </a:t>
            </a:r>
            <a:r>
              <a:rPr lang="en-US" sz="1600" b="1" dirty="0"/>
              <a:t>(7%) </a:t>
            </a:r>
            <a:r>
              <a:rPr lang="en-US" sz="1600" dirty="0"/>
              <a:t>of total customers</a:t>
            </a:r>
            <a:r>
              <a:rPr lang="en-US" sz="1600" b="1" dirty="0"/>
              <a:t>. </a:t>
            </a:r>
            <a:r>
              <a:rPr lang="en-US" sz="1600" dirty="0"/>
              <a:t>Customers making &lt;$40K represent </a:t>
            </a:r>
            <a:r>
              <a:rPr lang="en-US" sz="1600" b="1" dirty="0"/>
              <a:t>(35%) </a:t>
            </a:r>
            <a:r>
              <a:rPr lang="en-US" sz="1600" dirty="0"/>
              <a:t>of total customers and have a </a:t>
            </a:r>
            <a:r>
              <a:rPr lang="en-US" sz="1600" b="1" dirty="0"/>
              <a:t>(17%) </a:t>
            </a:r>
            <a:r>
              <a:rPr lang="en-US" sz="1600" dirty="0"/>
              <a:t>attrition percentage</a:t>
            </a:r>
            <a:r>
              <a:rPr lang="en-US" sz="1600" b="1" dirty="0"/>
              <a:t>, </a:t>
            </a:r>
            <a:r>
              <a:rPr lang="en-US" sz="1600" dirty="0"/>
              <a:t>indicating that graduate customers are more likely to churn. </a:t>
            </a:r>
          </a:p>
          <a:p>
            <a:endParaRPr lang="en-US" dirty="0"/>
          </a:p>
        </p:txBody>
      </p:sp>
      <p:pic>
        <p:nvPicPr>
          <p:cNvPr id="5" name="Picture 4" descr="Chart, line chart&#10;&#10;Description automatically generated">
            <a:extLst>
              <a:ext uri="{FF2B5EF4-FFF2-40B4-BE49-F238E27FC236}">
                <a16:creationId xmlns:a16="http://schemas.microsoft.com/office/drawing/2014/main" id="{8F4FBBBE-BCD3-224D-8732-81A73BCA7248}"/>
              </a:ext>
            </a:extLst>
          </p:cNvPr>
          <p:cNvPicPr>
            <a:picLocks noChangeAspect="1"/>
          </p:cNvPicPr>
          <p:nvPr/>
        </p:nvPicPr>
        <p:blipFill>
          <a:blip r:embed="rId2"/>
          <a:stretch>
            <a:fillRect/>
          </a:stretch>
        </p:blipFill>
        <p:spPr>
          <a:xfrm>
            <a:off x="4773880" y="234863"/>
            <a:ext cx="4370119" cy="5531439"/>
          </a:xfrm>
          <a:prstGeom prst="rect">
            <a:avLst/>
          </a:prstGeom>
        </p:spPr>
      </p:pic>
    </p:spTree>
    <p:extLst>
      <p:ext uri="{BB962C8B-B14F-4D97-AF65-F5344CB8AC3E}">
        <p14:creationId xmlns:p14="http://schemas.microsoft.com/office/powerpoint/2010/main" val="159506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B788-62B1-1D4E-937B-366DC7D63BBE}"/>
              </a:ext>
            </a:extLst>
          </p:cNvPr>
          <p:cNvSpPr>
            <a:spLocks noGrp="1"/>
          </p:cNvSpPr>
          <p:nvPr>
            <p:ph type="title"/>
          </p:nvPr>
        </p:nvSpPr>
        <p:spPr/>
        <p:txBody>
          <a:bodyPr/>
          <a:lstStyle/>
          <a:p>
            <a:r>
              <a:rPr lang="en-US" dirty="0"/>
              <a:t>Value of Predictive Model</a:t>
            </a:r>
          </a:p>
        </p:txBody>
      </p:sp>
      <p:pic>
        <p:nvPicPr>
          <p:cNvPr id="7" name="Picture 6" descr="Chart, line chart&#10;&#10;Description automatically generated">
            <a:extLst>
              <a:ext uri="{FF2B5EF4-FFF2-40B4-BE49-F238E27FC236}">
                <a16:creationId xmlns:a16="http://schemas.microsoft.com/office/drawing/2014/main" id="{CA859D5F-A447-1142-887F-907F41A58F54}"/>
              </a:ext>
            </a:extLst>
          </p:cNvPr>
          <p:cNvPicPr>
            <a:picLocks noChangeAspect="1"/>
          </p:cNvPicPr>
          <p:nvPr/>
        </p:nvPicPr>
        <p:blipFill>
          <a:blip r:embed="rId2"/>
          <a:stretch>
            <a:fillRect/>
          </a:stretch>
        </p:blipFill>
        <p:spPr>
          <a:xfrm>
            <a:off x="0" y="2633715"/>
            <a:ext cx="9144000" cy="3989422"/>
          </a:xfrm>
          <a:prstGeom prst="rect">
            <a:avLst/>
          </a:prstGeom>
        </p:spPr>
      </p:pic>
      <p:sp>
        <p:nvSpPr>
          <p:cNvPr id="3" name="TextBox 2">
            <a:extLst>
              <a:ext uri="{FF2B5EF4-FFF2-40B4-BE49-F238E27FC236}">
                <a16:creationId xmlns:a16="http://schemas.microsoft.com/office/drawing/2014/main" id="{2B5CD2D2-EE71-7445-8B36-5B5D7A3D4C02}"/>
              </a:ext>
            </a:extLst>
          </p:cNvPr>
          <p:cNvSpPr txBox="1"/>
          <p:nvPr/>
        </p:nvSpPr>
        <p:spPr>
          <a:xfrm>
            <a:off x="174944" y="821331"/>
            <a:ext cx="5786469"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If we approached 20% of our customer base, we would be able to recall 20% of customers attrition, but if we reach out to top 20% of customers using model score, we would be able to recall almost 78% of actual attritions improving the marketing ROI by 4 times.</a:t>
            </a:r>
          </a:p>
        </p:txBody>
      </p:sp>
    </p:spTree>
    <p:extLst>
      <p:ext uri="{BB962C8B-B14F-4D97-AF65-F5344CB8AC3E}">
        <p14:creationId xmlns:p14="http://schemas.microsoft.com/office/powerpoint/2010/main" val="315591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1171-E467-124A-9C09-7483EEDE71A5}"/>
              </a:ext>
            </a:extLst>
          </p:cNvPr>
          <p:cNvSpPr>
            <a:spLocks noGrp="1"/>
          </p:cNvSpPr>
          <p:nvPr>
            <p:ph type="title"/>
          </p:nvPr>
        </p:nvSpPr>
        <p:spPr>
          <a:xfrm>
            <a:off x="0" y="3026189"/>
            <a:ext cx="8794113" cy="298327"/>
          </a:xfrm>
        </p:spPr>
        <p:txBody>
          <a:bodyPr/>
          <a:lstStyle/>
          <a:p>
            <a:pPr algn="ctr"/>
            <a:r>
              <a:rPr lang="en-US" sz="3600" dirty="0"/>
              <a:t>Numerical Variables</a:t>
            </a:r>
            <a:br>
              <a:rPr lang="en-US" sz="3600" dirty="0"/>
            </a:br>
            <a:r>
              <a:rPr lang="en-US" sz="2800" dirty="0"/>
              <a:t>T-test</a:t>
            </a:r>
            <a:br>
              <a:rPr lang="en-US" sz="2800" dirty="0"/>
            </a:br>
            <a:r>
              <a:rPr lang="en-US" sz="2800" dirty="0"/>
              <a:t>P-value</a:t>
            </a:r>
          </a:p>
        </p:txBody>
      </p:sp>
    </p:spTree>
    <p:extLst>
      <p:ext uri="{BB962C8B-B14F-4D97-AF65-F5344CB8AC3E}">
        <p14:creationId xmlns:p14="http://schemas.microsoft.com/office/powerpoint/2010/main" val="88895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3B5F-AE3C-B14A-837E-96B2F199F995}"/>
              </a:ext>
            </a:extLst>
          </p:cNvPr>
          <p:cNvSpPr>
            <a:spLocks noGrp="1"/>
          </p:cNvSpPr>
          <p:nvPr>
            <p:ph type="title"/>
          </p:nvPr>
        </p:nvSpPr>
        <p:spPr/>
        <p:txBody>
          <a:bodyPr/>
          <a:lstStyle/>
          <a:p>
            <a:r>
              <a:rPr lang="en-US" sz="2400" dirty="0"/>
              <a:t>Total Revolving Balance</a:t>
            </a:r>
          </a:p>
        </p:txBody>
      </p:sp>
      <p:sp>
        <p:nvSpPr>
          <p:cNvPr id="6" name="TextBox 5">
            <a:extLst>
              <a:ext uri="{FF2B5EF4-FFF2-40B4-BE49-F238E27FC236}">
                <a16:creationId xmlns:a16="http://schemas.microsoft.com/office/drawing/2014/main" id="{66A406C0-5338-E24B-B3C7-D9E71F432381}"/>
              </a:ext>
            </a:extLst>
          </p:cNvPr>
          <p:cNvSpPr txBox="1"/>
          <p:nvPr/>
        </p:nvSpPr>
        <p:spPr>
          <a:xfrm>
            <a:off x="90725" y="826600"/>
            <a:ext cx="5130980" cy="236273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rPr>
              <a:t>T stat is &gt; t critical at </a:t>
            </a:r>
            <a:r>
              <a:rPr lang="en-US" sz="1600" b="1" dirty="0">
                <a:latin typeface="+mn-lt"/>
              </a:rPr>
              <a:t>27.4 </a:t>
            </a:r>
            <a:r>
              <a:rPr lang="en-US" sz="1600" dirty="0">
                <a:latin typeface="+mn-lt"/>
              </a:rPr>
              <a:t>and p-value is </a:t>
            </a:r>
            <a:r>
              <a:rPr lang="en-US" sz="1600" b="1" dirty="0">
                <a:latin typeface="+mn-lt"/>
              </a:rPr>
              <a:t>&lt; 0.05 </a:t>
            </a:r>
            <a:r>
              <a:rPr lang="en-US" sz="1600" dirty="0">
                <a:latin typeface="+mn-lt"/>
              </a:rPr>
              <a:t>indicating significance of total revolving balance in predicting attritions.</a:t>
            </a:r>
          </a:p>
          <a:p>
            <a:endParaRPr lang="en-US" sz="1600" dirty="0">
              <a:latin typeface="+mn-lt"/>
            </a:endParaRPr>
          </a:p>
          <a:p>
            <a:pPr marL="285750" indent="-285750">
              <a:buFont typeface="Arial" panose="020B0604020202020204" pitchFamily="34" charset="0"/>
              <a:buChar char="•"/>
            </a:pPr>
            <a:r>
              <a:rPr lang="en-US" sz="1600" dirty="0">
                <a:latin typeface="+mn-lt"/>
              </a:rPr>
              <a:t>Average total revolving balance for </a:t>
            </a:r>
            <a:r>
              <a:rPr lang="en-AU" sz="1600" dirty="0">
                <a:latin typeface="+mn-lt"/>
              </a:rPr>
              <a:t>Attrited customers </a:t>
            </a:r>
            <a:r>
              <a:rPr lang="en-US" sz="1600" b="1" dirty="0"/>
              <a:t>($673)</a:t>
            </a:r>
            <a:r>
              <a:rPr lang="en-AU" sz="1600" dirty="0">
                <a:latin typeface="+mn-lt"/>
              </a:rPr>
              <a:t> is significantly lower than</a:t>
            </a:r>
            <a:r>
              <a:rPr lang="en-US" sz="1600" dirty="0"/>
              <a:t> Existing customers </a:t>
            </a:r>
            <a:r>
              <a:rPr lang="en-US" sz="1600" b="1" dirty="0"/>
              <a:t>($1257), </a:t>
            </a:r>
            <a:r>
              <a:rPr lang="en-US" sz="1600" dirty="0"/>
              <a:t>indicating that customers with low revolving balance are more likely to churn.</a:t>
            </a:r>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7723CDDD-0127-7A49-A829-6D6B34995E2A}"/>
              </a:ext>
            </a:extLst>
          </p:cNvPr>
          <p:cNvSpPr/>
          <p:nvPr/>
        </p:nvSpPr>
        <p:spPr>
          <a:xfrm>
            <a:off x="90723" y="4270101"/>
            <a:ext cx="5130981" cy="1600438"/>
          </a:xfrm>
          <a:prstGeom prst="rect">
            <a:avLst/>
          </a:prstGeom>
        </p:spPr>
        <p:txBody>
          <a:bodyPr wrap="square">
            <a:spAutoFit/>
          </a:bodyPr>
          <a:lstStyle/>
          <a:p>
            <a:pPr marL="285750" indent="-285750">
              <a:buFont typeface="Arial" panose="020B0604020202020204" pitchFamily="34" charset="0"/>
              <a:buChar char="•"/>
            </a:pPr>
            <a:r>
              <a:rPr lang="en-US" dirty="0"/>
              <a:t>T stat is &gt; t critical at </a:t>
            </a:r>
            <a:r>
              <a:rPr lang="en-US" b="1" dirty="0"/>
              <a:t>2.4</a:t>
            </a:r>
            <a:r>
              <a:rPr lang="en-US" dirty="0"/>
              <a:t> and p-value is </a:t>
            </a:r>
            <a:r>
              <a:rPr lang="en-US" b="1" dirty="0"/>
              <a:t>&lt; 0.05 </a:t>
            </a:r>
            <a:r>
              <a:rPr lang="en-US" dirty="0"/>
              <a:t>indicating significance of total revolving balance in predicting attritions.</a:t>
            </a:r>
          </a:p>
          <a:p>
            <a:endParaRPr lang="en-US" dirty="0"/>
          </a:p>
          <a:p>
            <a:pPr marL="285750" indent="-285750">
              <a:buFont typeface="Arial" panose="020B0604020202020204" pitchFamily="34" charset="0"/>
              <a:buChar char="•"/>
            </a:pPr>
            <a:r>
              <a:rPr lang="en-US" dirty="0" err="1"/>
              <a:t>Attrited</a:t>
            </a:r>
            <a:r>
              <a:rPr lang="en-US" dirty="0"/>
              <a:t> Customers have lower values for credit limit than Existing customers, indicating that customers with lower credit limit are more likely to churn.</a:t>
            </a:r>
          </a:p>
        </p:txBody>
      </p:sp>
      <p:sp>
        <p:nvSpPr>
          <p:cNvPr id="7" name="Rectangle 6">
            <a:extLst>
              <a:ext uri="{FF2B5EF4-FFF2-40B4-BE49-F238E27FC236}">
                <a16:creationId xmlns:a16="http://schemas.microsoft.com/office/drawing/2014/main" id="{9FF9E708-DC14-764F-BB25-F5DCF0F13FBF}"/>
              </a:ext>
            </a:extLst>
          </p:cNvPr>
          <p:cNvSpPr/>
          <p:nvPr/>
        </p:nvSpPr>
        <p:spPr>
          <a:xfrm>
            <a:off x="295261" y="3668668"/>
            <a:ext cx="1893467" cy="461665"/>
          </a:xfrm>
          <a:prstGeom prst="rect">
            <a:avLst/>
          </a:prstGeom>
        </p:spPr>
        <p:txBody>
          <a:bodyPr wrap="none">
            <a:spAutoFit/>
          </a:bodyPr>
          <a:lstStyle/>
          <a:p>
            <a:r>
              <a:rPr lang="en-US" sz="2400" b="1" dirty="0">
                <a:solidFill>
                  <a:schemeClr val="accent3"/>
                </a:solidFill>
                <a:latin typeface="+mj-lt"/>
              </a:rPr>
              <a:t>Credit Limit</a:t>
            </a:r>
          </a:p>
        </p:txBody>
      </p:sp>
      <p:pic>
        <p:nvPicPr>
          <p:cNvPr id="5" name="Picture 4" descr="Chart, line chart&#10;&#10;Description automatically generated">
            <a:extLst>
              <a:ext uri="{FF2B5EF4-FFF2-40B4-BE49-F238E27FC236}">
                <a16:creationId xmlns:a16="http://schemas.microsoft.com/office/drawing/2014/main" id="{01FDB387-A459-AA4E-B455-E7ACE3FE44D5}"/>
              </a:ext>
            </a:extLst>
          </p:cNvPr>
          <p:cNvPicPr>
            <a:picLocks noChangeAspect="1"/>
          </p:cNvPicPr>
          <p:nvPr/>
        </p:nvPicPr>
        <p:blipFill>
          <a:blip r:embed="rId2"/>
          <a:stretch>
            <a:fillRect/>
          </a:stretch>
        </p:blipFill>
        <p:spPr>
          <a:xfrm>
            <a:off x="6437289" y="177914"/>
            <a:ext cx="2267799" cy="3327453"/>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4DDEF8E2-A762-0941-855B-48A7D321695A}"/>
              </a:ext>
            </a:extLst>
          </p:cNvPr>
          <p:cNvPicPr>
            <a:picLocks noChangeAspect="1"/>
          </p:cNvPicPr>
          <p:nvPr/>
        </p:nvPicPr>
        <p:blipFill>
          <a:blip r:embed="rId3"/>
          <a:stretch>
            <a:fillRect/>
          </a:stretch>
        </p:blipFill>
        <p:spPr>
          <a:xfrm>
            <a:off x="6580939" y="3550678"/>
            <a:ext cx="2267800" cy="3254728"/>
          </a:xfrm>
          <a:prstGeom prst="rect">
            <a:avLst/>
          </a:prstGeom>
        </p:spPr>
      </p:pic>
    </p:spTree>
    <p:extLst>
      <p:ext uri="{BB962C8B-B14F-4D97-AF65-F5344CB8AC3E}">
        <p14:creationId xmlns:p14="http://schemas.microsoft.com/office/powerpoint/2010/main" val="61438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3B5F-AE3C-B14A-837E-96B2F199F995}"/>
              </a:ext>
            </a:extLst>
          </p:cNvPr>
          <p:cNvSpPr>
            <a:spLocks noGrp="1"/>
          </p:cNvSpPr>
          <p:nvPr>
            <p:ph type="title"/>
          </p:nvPr>
        </p:nvSpPr>
        <p:spPr/>
        <p:txBody>
          <a:bodyPr/>
          <a:lstStyle/>
          <a:p>
            <a:r>
              <a:rPr lang="en-US" sz="2400" dirty="0"/>
              <a:t>Total Relationship Count</a:t>
            </a:r>
          </a:p>
        </p:txBody>
      </p:sp>
      <p:sp>
        <p:nvSpPr>
          <p:cNvPr id="6" name="TextBox 5">
            <a:extLst>
              <a:ext uri="{FF2B5EF4-FFF2-40B4-BE49-F238E27FC236}">
                <a16:creationId xmlns:a16="http://schemas.microsoft.com/office/drawing/2014/main" id="{66A406C0-5338-E24B-B3C7-D9E71F432381}"/>
              </a:ext>
            </a:extLst>
          </p:cNvPr>
          <p:cNvSpPr txBox="1"/>
          <p:nvPr/>
        </p:nvSpPr>
        <p:spPr>
          <a:xfrm>
            <a:off x="90725" y="826600"/>
            <a:ext cx="5130980" cy="252376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rPr>
              <a:t>T stat is &gt; t critical at </a:t>
            </a:r>
            <a:r>
              <a:rPr lang="en-US" sz="1600" b="1" dirty="0">
                <a:latin typeface="+mn-lt"/>
              </a:rPr>
              <a:t>15.2 </a:t>
            </a:r>
            <a:r>
              <a:rPr lang="en-US" sz="1600" dirty="0">
                <a:latin typeface="+mn-lt"/>
              </a:rPr>
              <a:t>and p-value is </a:t>
            </a:r>
            <a:r>
              <a:rPr lang="en-US" sz="1600" b="1" dirty="0">
                <a:latin typeface="+mn-lt"/>
              </a:rPr>
              <a:t>&lt; 0.05 </a:t>
            </a:r>
            <a:r>
              <a:rPr lang="en-US" sz="1600" dirty="0">
                <a:latin typeface="+mn-lt"/>
              </a:rPr>
              <a:t>indicating significance of total relationship count in predicting attritions.</a:t>
            </a:r>
          </a:p>
          <a:p>
            <a:endParaRPr lang="en-US" sz="1600" dirty="0">
              <a:latin typeface="+mn-lt"/>
            </a:endParaRPr>
          </a:p>
          <a:p>
            <a:pPr marL="285750" indent="-285750">
              <a:buFont typeface="Arial" panose="020B0604020202020204" pitchFamily="34" charset="0"/>
              <a:buChar char="•"/>
            </a:pPr>
            <a:r>
              <a:rPr lang="en-US" sz="1600" dirty="0" err="1">
                <a:latin typeface="+mn-lt"/>
              </a:rPr>
              <a:t>Attrited</a:t>
            </a:r>
            <a:r>
              <a:rPr lang="en-US" sz="1600" dirty="0">
                <a:latin typeface="+mn-lt"/>
              </a:rPr>
              <a:t> Customers have lower number of products with the bank averaging at </a:t>
            </a:r>
            <a:r>
              <a:rPr lang="en-US" sz="1600" b="1" dirty="0">
                <a:latin typeface="+mn-lt"/>
              </a:rPr>
              <a:t>(3.2) </a:t>
            </a:r>
            <a:r>
              <a:rPr lang="en-US" sz="1600" dirty="0">
                <a:latin typeface="+mn-lt"/>
              </a:rPr>
              <a:t>vs. Existing customers </a:t>
            </a:r>
            <a:r>
              <a:rPr lang="en-US" sz="1600" b="1" dirty="0">
                <a:latin typeface="+mn-lt"/>
              </a:rPr>
              <a:t>(3.9), </a:t>
            </a:r>
            <a:r>
              <a:rPr lang="en-US" sz="1600" dirty="0">
                <a:latin typeface="+mn-lt"/>
              </a:rPr>
              <a:t>indicating that customers having less products with the bank are more likely to churn.</a:t>
            </a:r>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7723CDDD-0127-7A49-A829-6D6B34995E2A}"/>
              </a:ext>
            </a:extLst>
          </p:cNvPr>
          <p:cNvSpPr/>
          <p:nvPr/>
        </p:nvSpPr>
        <p:spPr>
          <a:xfrm>
            <a:off x="90723" y="4270101"/>
            <a:ext cx="5130981" cy="1600438"/>
          </a:xfrm>
          <a:prstGeom prst="rect">
            <a:avLst/>
          </a:prstGeom>
        </p:spPr>
        <p:txBody>
          <a:bodyPr wrap="square">
            <a:spAutoFit/>
          </a:bodyPr>
          <a:lstStyle/>
          <a:p>
            <a:pPr marL="285750" indent="-285750">
              <a:buFont typeface="Arial" panose="020B0604020202020204" pitchFamily="34" charset="0"/>
              <a:buChar char="•"/>
            </a:pPr>
            <a:r>
              <a:rPr lang="en-US" dirty="0"/>
              <a:t>T stat is &gt; t critical at </a:t>
            </a:r>
            <a:r>
              <a:rPr lang="en-US" b="1" dirty="0"/>
              <a:t>18.2 </a:t>
            </a:r>
            <a:r>
              <a:rPr lang="en-US" dirty="0"/>
              <a:t>and p-value is </a:t>
            </a:r>
            <a:r>
              <a:rPr lang="en-US" b="1" dirty="0"/>
              <a:t>&lt; 0.05 </a:t>
            </a:r>
            <a:r>
              <a:rPr lang="en-US" dirty="0"/>
              <a:t>indicating significance of avg utilization ratio in predicting attritions.</a:t>
            </a:r>
          </a:p>
          <a:p>
            <a:endParaRPr lang="en-US" dirty="0"/>
          </a:p>
          <a:p>
            <a:pPr marL="285750" indent="-285750">
              <a:buFont typeface="Arial" panose="020B0604020202020204" pitchFamily="34" charset="0"/>
              <a:buChar char="•"/>
            </a:pPr>
            <a:r>
              <a:rPr lang="en-US" dirty="0" err="1"/>
              <a:t>Attrited</a:t>
            </a:r>
            <a:r>
              <a:rPr lang="en-US" dirty="0"/>
              <a:t> Customers have lower values for Avg Utilization ratio than Existing customers, indicating that customers with lower avg credit utilization rate are more likely to churn.</a:t>
            </a:r>
          </a:p>
        </p:txBody>
      </p:sp>
      <p:sp>
        <p:nvSpPr>
          <p:cNvPr id="7" name="Rectangle 6">
            <a:extLst>
              <a:ext uri="{FF2B5EF4-FFF2-40B4-BE49-F238E27FC236}">
                <a16:creationId xmlns:a16="http://schemas.microsoft.com/office/drawing/2014/main" id="{9FF9E708-DC14-764F-BB25-F5DCF0F13FBF}"/>
              </a:ext>
            </a:extLst>
          </p:cNvPr>
          <p:cNvSpPr/>
          <p:nvPr/>
        </p:nvSpPr>
        <p:spPr>
          <a:xfrm>
            <a:off x="295261" y="3668668"/>
            <a:ext cx="3174267" cy="461665"/>
          </a:xfrm>
          <a:prstGeom prst="rect">
            <a:avLst/>
          </a:prstGeom>
        </p:spPr>
        <p:txBody>
          <a:bodyPr wrap="none">
            <a:spAutoFit/>
          </a:bodyPr>
          <a:lstStyle/>
          <a:p>
            <a:r>
              <a:rPr lang="en-US" sz="2400" b="1" dirty="0">
                <a:solidFill>
                  <a:schemeClr val="accent3"/>
                </a:solidFill>
                <a:latin typeface="+mj-lt"/>
              </a:rPr>
              <a:t>Avg Utilization Ratio</a:t>
            </a:r>
          </a:p>
        </p:txBody>
      </p:sp>
      <p:pic>
        <p:nvPicPr>
          <p:cNvPr id="9" name="Picture 8" descr="Chart, box and whisker chart&#10;&#10;Description automatically generated">
            <a:extLst>
              <a:ext uri="{FF2B5EF4-FFF2-40B4-BE49-F238E27FC236}">
                <a16:creationId xmlns:a16="http://schemas.microsoft.com/office/drawing/2014/main" id="{83B61EDA-B737-E148-90C6-467BE94699EA}"/>
              </a:ext>
            </a:extLst>
          </p:cNvPr>
          <p:cNvPicPr>
            <a:picLocks noChangeAspect="1"/>
          </p:cNvPicPr>
          <p:nvPr/>
        </p:nvPicPr>
        <p:blipFill>
          <a:blip r:embed="rId2"/>
          <a:stretch>
            <a:fillRect/>
          </a:stretch>
        </p:blipFill>
        <p:spPr>
          <a:xfrm>
            <a:off x="6707683" y="3771793"/>
            <a:ext cx="2201216" cy="2962656"/>
          </a:xfrm>
          <a:prstGeom prst="rect">
            <a:avLst/>
          </a:prstGeom>
        </p:spPr>
      </p:pic>
      <p:pic>
        <p:nvPicPr>
          <p:cNvPr id="8" name="Picture 7">
            <a:extLst>
              <a:ext uri="{FF2B5EF4-FFF2-40B4-BE49-F238E27FC236}">
                <a16:creationId xmlns:a16="http://schemas.microsoft.com/office/drawing/2014/main" id="{A0582B0F-6BFE-CA42-956B-BE98D0F5E89F}"/>
              </a:ext>
            </a:extLst>
          </p:cNvPr>
          <p:cNvPicPr>
            <a:picLocks noChangeAspect="1"/>
          </p:cNvPicPr>
          <p:nvPr/>
        </p:nvPicPr>
        <p:blipFill>
          <a:blip r:embed="rId3"/>
          <a:stretch>
            <a:fillRect/>
          </a:stretch>
        </p:blipFill>
        <p:spPr>
          <a:xfrm>
            <a:off x="6390236" y="61444"/>
            <a:ext cx="2458503" cy="3668668"/>
          </a:xfrm>
          <a:prstGeom prst="rect">
            <a:avLst/>
          </a:prstGeom>
        </p:spPr>
      </p:pic>
    </p:spTree>
    <p:extLst>
      <p:ext uri="{BB962C8B-B14F-4D97-AF65-F5344CB8AC3E}">
        <p14:creationId xmlns:p14="http://schemas.microsoft.com/office/powerpoint/2010/main" val="307023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9AAF-5106-E843-8A52-A4473C8EE7AB}"/>
              </a:ext>
            </a:extLst>
          </p:cNvPr>
          <p:cNvSpPr>
            <a:spLocks noGrp="1"/>
          </p:cNvSpPr>
          <p:nvPr>
            <p:ph type="title"/>
          </p:nvPr>
        </p:nvSpPr>
        <p:spPr/>
        <p:txBody>
          <a:bodyPr/>
          <a:lstStyle/>
          <a:p>
            <a:r>
              <a:rPr lang="en-US" sz="1800" dirty="0"/>
              <a:t>Total Transactions Amount</a:t>
            </a:r>
          </a:p>
        </p:txBody>
      </p:sp>
      <p:sp>
        <p:nvSpPr>
          <p:cNvPr id="6" name="TextBox 5">
            <a:extLst>
              <a:ext uri="{FF2B5EF4-FFF2-40B4-BE49-F238E27FC236}">
                <a16:creationId xmlns:a16="http://schemas.microsoft.com/office/drawing/2014/main" id="{E4EEC7D1-BC49-8E42-BB9E-527C7D73C561}"/>
              </a:ext>
            </a:extLst>
          </p:cNvPr>
          <p:cNvSpPr txBox="1"/>
          <p:nvPr/>
        </p:nvSpPr>
        <p:spPr>
          <a:xfrm>
            <a:off x="0" y="809345"/>
            <a:ext cx="5359581" cy="2277547"/>
          </a:xfrm>
          <a:prstGeom prst="rect">
            <a:avLst/>
          </a:prstGeom>
          <a:noFill/>
        </p:spPr>
        <p:txBody>
          <a:bodyPr wrap="square" rtlCol="0">
            <a:spAutoFit/>
          </a:bodyPr>
          <a:lstStyle/>
          <a:p>
            <a:pPr marL="285750" indent="-285750">
              <a:buFont typeface="Arial" panose="020B0604020202020204" pitchFamily="34" charset="0"/>
              <a:buChar char="•"/>
            </a:pPr>
            <a:r>
              <a:rPr lang="en-US" sz="1600" dirty="0"/>
              <a:t>T stat is &gt; t critical at </a:t>
            </a:r>
            <a:r>
              <a:rPr lang="en-US" sz="1600" b="1" dirty="0"/>
              <a:t>17.2 </a:t>
            </a:r>
            <a:r>
              <a:rPr lang="en-US" sz="1600" dirty="0"/>
              <a:t>and p-value is </a:t>
            </a:r>
            <a:r>
              <a:rPr lang="en-US" sz="1600" b="1" dirty="0"/>
              <a:t>&lt; 0.05 </a:t>
            </a:r>
            <a:r>
              <a:rPr lang="en-US" sz="1600" dirty="0"/>
              <a:t>indicating significance of total transactions amount in predicting attritions.</a:t>
            </a:r>
          </a:p>
          <a:p>
            <a:endParaRPr lang="en-US" sz="1600" dirty="0"/>
          </a:p>
          <a:p>
            <a:pPr marL="285750" indent="-285750">
              <a:buFont typeface="Arial" panose="020B0604020202020204" pitchFamily="34" charset="0"/>
              <a:buChar char="•"/>
            </a:pPr>
            <a:r>
              <a:rPr lang="en-US" sz="1600" dirty="0" err="1"/>
              <a:t>Attrited</a:t>
            </a:r>
            <a:r>
              <a:rPr lang="en-US" sz="1600" dirty="0"/>
              <a:t> Customers have lower avg total transaction amount </a:t>
            </a:r>
            <a:r>
              <a:rPr lang="en-US" sz="1600" b="1" dirty="0"/>
              <a:t>($3095) </a:t>
            </a:r>
            <a:r>
              <a:rPr lang="en-US" sz="1600" dirty="0"/>
              <a:t>vs. Existing customers </a:t>
            </a:r>
            <a:r>
              <a:rPr lang="en-US" sz="1600" b="1" dirty="0"/>
              <a:t>($4655), </a:t>
            </a:r>
            <a:r>
              <a:rPr lang="en-US" sz="1600" dirty="0"/>
              <a:t>indicating that customers with zero to low transaction amount are more likely to churn.</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934B898-D90D-394A-BB3B-234E0EBC8251}"/>
              </a:ext>
            </a:extLst>
          </p:cNvPr>
          <p:cNvSpPr txBox="1"/>
          <p:nvPr/>
        </p:nvSpPr>
        <p:spPr>
          <a:xfrm>
            <a:off x="0" y="3618318"/>
            <a:ext cx="5359581" cy="2277547"/>
          </a:xfrm>
          <a:prstGeom prst="rect">
            <a:avLst/>
          </a:prstGeom>
          <a:noFill/>
        </p:spPr>
        <p:txBody>
          <a:bodyPr wrap="square" rtlCol="0">
            <a:spAutoFit/>
          </a:bodyPr>
          <a:lstStyle/>
          <a:p>
            <a:pPr marL="285750" indent="-285750">
              <a:buFont typeface="Arial" panose="020B0604020202020204" pitchFamily="34" charset="0"/>
              <a:buChar char="•"/>
            </a:pPr>
            <a:r>
              <a:rPr lang="en-US" sz="1600" dirty="0"/>
              <a:t>T stat is &gt; t critical at </a:t>
            </a:r>
            <a:r>
              <a:rPr lang="en-US" sz="1600" b="1" dirty="0"/>
              <a:t>40.2 </a:t>
            </a:r>
            <a:r>
              <a:rPr lang="en-US" sz="1600" dirty="0"/>
              <a:t>and p-value is </a:t>
            </a:r>
            <a:r>
              <a:rPr lang="en-US" sz="1600" b="1" dirty="0"/>
              <a:t>&lt; 0.05 </a:t>
            </a:r>
            <a:r>
              <a:rPr lang="en-US" sz="1600" dirty="0"/>
              <a:t>indicating significance of total transactions count in predicting attritions.</a:t>
            </a:r>
          </a:p>
          <a:p>
            <a:endParaRPr lang="en-US" sz="1600" dirty="0"/>
          </a:p>
          <a:p>
            <a:pPr marL="285750" indent="-285750">
              <a:buFont typeface="Arial" panose="020B0604020202020204" pitchFamily="34" charset="0"/>
              <a:buChar char="•"/>
            </a:pPr>
            <a:r>
              <a:rPr lang="en-US" sz="1600" dirty="0" err="1"/>
              <a:t>Attrited</a:t>
            </a:r>
            <a:r>
              <a:rPr lang="en-US" sz="1600" dirty="0"/>
              <a:t> Customers have lower avg total transaction count </a:t>
            </a:r>
            <a:r>
              <a:rPr lang="en-US" sz="1600" b="1" dirty="0"/>
              <a:t>(44.9) </a:t>
            </a:r>
            <a:r>
              <a:rPr lang="en-US" sz="1600" dirty="0"/>
              <a:t>vs. Existing customers </a:t>
            </a:r>
            <a:r>
              <a:rPr lang="en-US" sz="1600" b="1" dirty="0"/>
              <a:t>(68.7), </a:t>
            </a:r>
            <a:r>
              <a:rPr lang="en-US" sz="1600" dirty="0"/>
              <a:t>indicating that customers with none to low transaction counts are more likely to churn.</a:t>
            </a:r>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37830779-A8E2-0E40-B30E-BB39C7024142}"/>
              </a:ext>
            </a:extLst>
          </p:cNvPr>
          <p:cNvSpPr/>
          <p:nvPr/>
        </p:nvSpPr>
        <p:spPr>
          <a:xfrm>
            <a:off x="174945" y="3047806"/>
            <a:ext cx="2967479" cy="369332"/>
          </a:xfrm>
          <a:prstGeom prst="rect">
            <a:avLst/>
          </a:prstGeom>
        </p:spPr>
        <p:txBody>
          <a:bodyPr wrap="none">
            <a:spAutoFit/>
          </a:bodyPr>
          <a:lstStyle/>
          <a:p>
            <a:r>
              <a:rPr lang="en-US" sz="1800" b="1" dirty="0">
                <a:solidFill>
                  <a:schemeClr val="accent3"/>
                </a:solidFill>
                <a:latin typeface="+mj-lt"/>
              </a:rPr>
              <a:t>Total Transactions Count</a:t>
            </a:r>
          </a:p>
        </p:txBody>
      </p:sp>
      <p:pic>
        <p:nvPicPr>
          <p:cNvPr id="5" name="Picture 4" descr="Chart&#10;&#10;Description automatically generated">
            <a:extLst>
              <a:ext uri="{FF2B5EF4-FFF2-40B4-BE49-F238E27FC236}">
                <a16:creationId xmlns:a16="http://schemas.microsoft.com/office/drawing/2014/main" id="{23379FFC-74C8-4D45-AFE0-40CF2144D3B4}"/>
              </a:ext>
            </a:extLst>
          </p:cNvPr>
          <p:cNvPicPr>
            <a:picLocks noChangeAspect="1"/>
          </p:cNvPicPr>
          <p:nvPr/>
        </p:nvPicPr>
        <p:blipFill>
          <a:blip r:embed="rId2"/>
          <a:stretch>
            <a:fillRect/>
          </a:stretch>
        </p:blipFill>
        <p:spPr>
          <a:xfrm>
            <a:off x="6608064" y="27624"/>
            <a:ext cx="2360991" cy="3212058"/>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A9AA3347-4176-C34D-ABC0-0723A0A4E272}"/>
              </a:ext>
            </a:extLst>
          </p:cNvPr>
          <p:cNvPicPr>
            <a:picLocks noChangeAspect="1"/>
          </p:cNvPicPr>
          <p:nvPr/>
        </p:nvPicPr>
        <p:blipFill>
          <a:blip r:embed="rId3"/>
          <a:stretch>
            <a:fillRect/>
          </a:stretch>
        </p:blipFill>
        <p:spPr>
          <a:xfrm>
            <a:off x="6766560" y="3239682"/>
            <a:ext cx="2202495" cy="3417138"/>
          </a:xfrm>
          <a:prstGeom prst="rect">
            <a:avLst/>
          </a:prstGeom>
        </p:spPr>
      </p:pic>
    </p:spTree>
    <p:extLst>
      <p:ext uri="{BB962C8B-B14F-4D97-AF65-F5344CB8AC3E}">
        <p14:creationId xmlns:p14="http://schemas.microsoft.com/office/powerpoint/2010/main" val="423745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9AAF-5106-E843-8A52-A4473C8EE7AB}"/>
              </a:ext>
            </a:extLst>
          </p:cNvPr>
          <p:cNvSpPr>
            <a:spLocks noGrp="1"/>
          </p:cNvSpPr>
          <p:nvPr>
            <p:ph type="title"/>
          </p:nvPr>
        </p:nvSpPr>
        <p:spPr/>
        <p:txBody>
          <a:bodyPr/>
          <a:lstStyle/>
          <a:p>
            <a:r>
              <a:rPr lang="en-AU" sz="1800" dirty="0"/>
              <a:t>Total Amount Change (Q1-Q4):</a:t>
            </a:r>
            <a:endParaRPr lang="en-US" sz="1800" dirty="0"/>
          </a:p>
        </p:txBody>
      </p:sp>
      <p:sp>
        <p:nvSpPr>
          <p:cNvPr id="6" name="TextBox 5">
            <a:extLst>
              <a:ext uri="{FF2B5EF4-FFF2-40B4-BE49-F238E27FC236}">
                <a16:creationId xmlns:a16="http://schemas.microsoft.com/office/drawing/2014/main" id="{E4EEC7D1-BC49-8E42-BB9E-527C7D73C561}"/>
              </a:ext>
            </a:extLst>
          </p:cNvPr>
          <p:cNvSpPr txBox="1"/>
          <p:nvPr/>
        </p:nvSpPr>
        <p:spPr>
          <a:xfrm>
            <a:off x="0" y="809345"/>
            <a:ext cx="5359581" cy="2277547"/>
          </a:xfrm>
          <a:prstGeom prst="rect">
            <a:avLst/>
          </a:prstGeom>
          <a:noFill/>
        </p:spPr>
        <p:txBody>
          <a:bodyPr wrap="square" rtlCol="0">
            <a:spAutoFit/>
          </a:bodyPr>
          <a:lstStyle/>
          <a:p>
            <a:pPr marL="285750" indent="-285750">
              <a:buFont typeface="Arial" panose="020B0604020202020204" pitchFamily="34" charset="0"/>
              <a:buChar char="•"/>
            </a:pPr>
            <a:r>
              <a:rPr lang="en-US" sz="1600" dirty="0"/>
              <a:t>T stat is &gt; t critical at </a:t>
            </a:r>
            <a:r>
              <a:rPr lang="en-US" sz="1600" b="1" dirty="0"/>
              <a:t>13.3 </a:t>
            </a:r>
            <a:r>
              <a:rPr lang="en-US" sz="1600" dirty="0"/>
              <a:t>and p-value is </a:t>
            </a:r>
            <a:r>
              <a:rPr lang="en-US" sz="1600" b="1" dirty="0"/>
              <a:t>&lt; 0.05 </a:t>
            </a:r>
            <a:r>
              <a:rPr lang="en-US" sz="1600" dirty="0"/>
              <a:t>indicating significance of total amount change in predicting attritions.</a:t>
            </a:r>
          </a:p>
          <a:p>
            <a:endParaRPr lang="en-US" sz="1600" dirty="0"/>
          </a:p>
          <a:p>
            <a:pPr marL="174930" indent="-174930">
              <a:buFont typeface="Arial" panose="020B0604020202020204" pitchFamily="34" charset="0"/>
              <a:buChar char="•"/>
            </a:pPr>
            <a:r>
              <a:rPr lang="en-US" sz="1600" dirty="0" err="1"/>
              <a:t>Attrited</a:t>
            </a:r>
            <a:r>
              <a:rPr lang="en-US" sz="1600" dirty="0"/>
              <a:t> Customers have lower % of change in total amount of transactions </a:t>
            </a:r>
            <a:r>
              <a:rPr lang="en-US" sz="1600" b="1" dirty="0"/>
              <a:t>(69%) </a:t>
            </a:r>
            <a:r>
              <a:rPr lang="en-US" sz="1600" dirty="0"/>
              <a:t>vs. </a:t>
            </a:r>
            <a:r>
              <a:rPr lang="en-US" sz="1600" b="1" dirty="0"/>
              <a:t>(77%) </a:t>
            </a:r>
            <a:r>
              <a:rPr lang="en-US" sz="1600" dirty="0"/>
              <a:t>for Existing customers, indicating that customers having none to few changes are more likely to churn.</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934B898-D90D-394A-BB3B-234E0EBC8251}"/>
              </a:ext>
            </a:extLst>
          </p:cNvPr>
          <p:cNvSpPr txBox="1"/>
          <p:nvPr/>
        </p:nvSpPr>
        <p:spPr>
          <a:xfrm>
            <a:off x="0" y="4081614"/>
            <a:ext cx="5359581" cy="2277547"/>
          </a:xfrm>
          <a:prstGeom prst="rect">
            <a:avLst/>
          </a:prstGeom>
          <a:noFill/>
        </p:spPr>
        <p:txBody>
          <a:bodyPr wrap="square" rtlCol="0">
            <a:spAutoFit/>
          </a:bodyPr>
          <a:lstStyle/>
          <a:p>
            <a:pPr marL="285750" indent="-285750">
              <a:buFont typeface="Arial" panose="020B0604020202020204" pitchFamily="34" charset="0"/>
              <a:buChar char="•"/>
            </a:pPr>
            <a:r>
              <a:rPr lang="en-US" sz="1600" dirty="0"/>
              <a:t>T stat is &gt; t critical at </a:t>
            </a:r>
            <a:r>
              <a:rPr lang="en-US" sz="1600" b="1" dirty="0"/>
              <a:t>30.5 </a:t>
            </a:r>
            <a:r>
              <a:rPr lang="en-US" sz="1600" dirty="0"/>
              <a:t>and p-value is </a:t>
            </a:r>
            <a:r>
              <a:rPr lang="en-US" sz="1600" b="1" dirty="0"/>
              <a:t>&lt; 0.05 </a:t>
            </a:r>
            <a:r>
              <a:rPr lang="en-US" sz="1600" dirty="0"/>
              <a:t>indicating significance of total count change in predicting attritions.</a:t>
            </a:r>
          </a:p>
          <a:p>
            <a:endParaRPr lang="en-US" sz="1600" dirty="0"/>
          </a:p>
          <a:p>
            <a:pPr marL="174930" indent="-174930">
              <a:buFont typeface="Arial" panose="020B0604020202020204" pitchFamily="34" charset="0"/>
              <a:buChar char="•"/>
            </a:pPr>
            <a:r>
              <a:rPr lang="en-US" sz="1600" dirty="0" err="1"/>
              <a:t>Attrited</a:t>
            </a:r>
            <a:r>
              <a:rPr lang="en-US" sz="1600" dirty="0"/>
              <a:t> Customers have lower % of change in total count of transactions </a:t>
            </a:r>
            <a:r>
              <a:rPr lang="en-US" sz="1600" b="1" dirty="0"/>
              <a:t>(55%) </a:t>
            </a:r>
            <a:r>
              <a:rPr lang="en-US" sz="1600" dirty="0"/>
              <a:t>vs. Existing customers </a:t>
            </a:r>
            <a:r>
              <a:rPr lang="en-US" sz="1600" b="1" dirty="0"/>
              <a:t>(74%), </a:t>
            </a:r>
            <a:r>
              <a:rPr lang="en-US" sz="1600" dirty="0"/>
              <a:t>indicating that customers having none to few changes are more likely to churn.</a:t>
            </a:r>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37830779-A8E2-0E40-B30E-BB39C7024142}"/>
              </a:ext>
            </a:extLst>
          </p:cNvPr>
          <p:cNvSpPr/>
          <p:nvPr/>
        </p:nvSpPr>
        <p:spPr>
          <a:xfrm>
            <a:off x="174945" y="3191178"/>
            <a:ext cx="3365024" cy="646331"/>
          </a:xfrm>
          <a:prstGeom prst="rect">
            <a:avLst/>
          </a:prstGeom>
        </p:spPr>
        <p:txBody>
          <a:bodyPr wrap="none">
            <a:spAutoFit/>
          </a:bodyPr>
          <a:lstStyle/>
          <a:p>
            <a:endParaRPr lang="en-AU" sz="1800" b="1" dirty="0">
              <a:solidFill>
                <a:srgbClr val="002C46"/>
              </a:solidFill>
              <a:ea typeface="Arial Unicode MS" pitchFamily="34" charset="-128"/>
              <a:cs typeface="Arial Unicode MS" pitchFamily="34" charset="-128"/>
            </a:endParaRPr>
          </a:p>
          <a:p>
            <a:r>
              <a:rPr lang="en-AU" sz="1800" b="1" dirty="0">
                <a:solidFill>
                  <a:srgbClr val="002C46"/>
                </a:solidFill>
                <a:ea typeface="Arial Unicode MS" pitchFamily="34" charset="-128"/>
                <a:cs typeface="Arial Unicode MS" pitchFamily="34" charset="-128"/>
              </a:rPr>
              <a:t>Total Count Change (Q1-Q4):</a:t>
            </a:r>
            <a:endParaRPr lang="en-US" sz="1800" b="1" dirty="0">
              <a:solidFill>
                <a:schemeClr val="accent3"/>
              </a:solidFill>
              <a:latin typeface="+mj-lt"/>
            </a:endParaRPr>
          </a:p>
        </p:txBody>
      </p:sp>
      <p:pic>
        <p:nvPicPr>
          <p:cNvPr id="5" name="Picture 4" descr="Chart&#10;&#10;Description automatically generated">
            <a:extLst>
              <a:ext uri="{FF2B5EF4-FFF2-40B4-BE49-F238E27FC236}">
                <a16:creationId xmlns:a16="http://schemas.microsoft.com/office/drawing/2014/main" id="{C5C3FE20-DEC3-1F4D-B5BA-183A7B70D799}"/>
              </a:ext>
            </a:extLst>
          </p:cNvPr>
          <p:cNvPicPr>
            <a:picLocks noChangeAspect="1"/>
          </p:cNvPicPr>
          <p:nvPr/>
        </p:nvPicPr>
        <p:blipFill>
          <a:blip r:embed="rId2"/>
          <a:stretch>
            <a:fillRect/>
          </a:stretch>
        </p:blipFill>
        <p:spPr>
          <a:xfrm>
            <a:off x="6632447" y="3600704"/>
            <a:ext cx="2336607" cy="3257296"/>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46141A01-2F29-A142-AC13-764D28199BA4}"/>
              </a:ext>
            </a:extLst>
          </p:cNvPr>
          <p:cNvPicPr>
            <a:picLocks noChangeAspect="1"/>
          </p:cNvPicPr>
          <p:nvPr/>
        </p:nvPicPr>
        <p:blipFill>
          <a:blip r:embed="rId3"/>
          <a:stretch>
            <a:fillRect/>
          </a:stretch>
        </p:blipFill>
        <p:spPr>
          <a:xfrm>
            <a:off x="6325999" y="85344"/>
            <a:ext cx="2426209" cy="3429000"/>
          </a:xfrm>
          <a:prstGeom prst="rect">
            <a:avLst/>
          </a:prstGeom>
        </p:spPr>
      </p:pic>
    </p:spTree>
    <p:extLst>
      <p:ext uri="{BB962C8B-B14F-4D97-AF65-F5344CB8AC3E}">
        <p14:creationId xmlns:p14="http://schemas.microsoft.com/office/powerpoint/2010/main" val="408171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9AAF-5106-E843-8A52-A4473C8EE7AB}"/>
              </a:ext>
            </a:extLst>
          </p:cNvPr>
          <p:cNvSpPr>
            <a:spLocks noGrp="1"/>
          </p:cNvSpPr>
          <p:nvPr>
            <p:ph type="title"/>
          </p:nvPr>
        </p:nvSpPr>
        <p:spPr/>
        <p:txBody>
          <a:bodyPr/>
          <a:lstStyle/>
          <a:p>
            <a:r>
              <a:rPr lang="en-AU" sz="1800" dirty="0"/>
              <a:t>Inactivity (last 12 months):</a:t>
            </a:r>
            <a:endParaRPr lang="en-US" sz="1800" dirty="0"/>
          </a:p>
        </p:txBody>
      </p:sp>
      <p:sp>
        <p:nvSpPr>
          <p:cNvPr id="6" name="TextBox 5">
            <a:extLst>
              <a:ext uri="{FF2B5EF4-FFF2-40B4-BE49-F238E27FC236}">
                <a16:creationId xmlns:a16="http://schemas.microsoft.com/office/drawing/2014/main" id="{E4EEC7D1-BC49-8E42-BB9E-527C7D73C561}"/>
              </a:ext>
            </a:extLst>
          </p:cNvPr>
          <p:cNvSpPr txBox="1"/>
          <p:nvPr/>
        </p:nvSpPr>
        <p:spPr>
          <a:xfrm>
            <a:off x="0" y="809345"/>
            <a:ext cx="5359581" cy="2523768"/>
          </a:xfrm>
          <a:prstGeom prst="rect">
            <a:avLst/>
          </a:prstGeom>
          <a:noFill/>
        </p:spPr>
        <p:txBody>
          <a:bodyPr wrap="square" rtlCol="0">
            <a:spAutoFit/>
          </a:bodyPr>
          <a:lstStyle/>
          <a:p>
            <a:pPr marL="285750" indent="-285750">
              <a:buFont typeface="Arial" panose="020B0604020202020204" pitchFamily="34" charset="0"/>
              <a:buChar char="•"/>
            </a:pPr>
            <a:r>
              <a:rPr lang="en-US" sz="1600" dirty="0"/>
              <a:t>T stat is &gt; t critical at </a:t>
            </a:r>
            <a:r>
              <a:rPr lang="en-US" sz="1600" b="1" dirty="0"/>
              <a:t>- 15.5 </a:t>
            </a:r>
            <a:r>
              <a:rPr lang="en-US" sz="1600" dirty="0"/>
              <a:t>and p-value is </a:t>
            </a:r>
            <a:r>
              <a:rPr lang="en-US" sz="1600" b="1" dirty="0"/>
              <a:t>&lt; 0.05 </a:t>
            </a:r>
            <a:r>
              <a:rPr lang="en-US" sz="1600" dirty="0"/>
              <a:t>indicating significance of inactivity in the last 12 months in predicting attritions.</a:t>
            </a:r>
          </a:p>
          <a:p>
            <a:endParaRPr lang="en-US" sz="1600" dirty="0"/>
          </a:p>
          <a:p>
            <a:pPr marL="174930" indent="-174930">
              <a:buFont typeface="Arial" panose="020B0604020202020204" pitchFamily="34" charset="0"/>
              <a:buChar char="•"/>
            </a:pPr>
            <a:r>
              <a:rPr lang="en-US" sz="1600" dirty="0" err="1"/>
              <a:t>Attrited</a:t>
            </a:r>
            <a:r>
              <a:rPr lang="en-US" sz="1600" dirty="0"/>
              <a:t> Customers have longer avg inactivity periods in the last 12 months </a:t>
            </a:r>
            <a:r>
              <a:rPr lang="en-US" sz="1600" b="1" dirty="0"/>
              <a:t>(2.7) </a:t>
            </a:r>
            <a:r>
              <a:rPr lang="en-US" sz="1600" dirty="0"/>
              <a:t>vs. Existing customers </a:t>
            </a:r>
            <a:r>
              <a:rPr lang="en-US" sz="1600" b="1" dirty="0"/>
              <a:t>(2.3), </a:t>
            </a:r>
            <a:r>
              <a:rPr lang="en-US" sz="1600" dirty="0"/>
              <a:t>indicating that customers with longer inactivity periods are more likely to churn.</a:t>
            </a:r>
          </a:p>
          <a:p>
            <a:pPr marL="174930" indent="-174930">
              <a:buFont typeface="Arial" panose="020B0604020202020204" pitchFamily="34" charset="0"/>
              <a:buChar char="•"/>
            </a:pPr>
            <a:endParaRPr lang="en-US" sz="1600"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934B898-D90D-394A-BB3B-234E0EBC8251}"/>
              </a:ext>
            </a:extLst>
          </p:cNvPr>
          <p:cNvSpPr txBox="1"/>
          <p:nvPr/>
        </p:nvSpPr>
        <p:spPr>
          <a:xfrm>
            <a:off x="0" y="3740238"/>
            <a:ext cx="5359581" cy="2277547"/>
          </a:xfrm>
          <a:prstGeom prst="rect">
            <a:avLst/>
          </a:prstGeom>
          <a:noFill/>
        </p:spPr>
        <p:txBody>
          <a:bodyPr wrap="square" rtlCol="0">
            <a:spAutoFit/>
          </a:bodyPr>
          <a:lstStyle/>
          <a:p>
            <a:pPr marL="285750" indent="-285750">
              <a:buFont typeface="Arial" panose="020B0604020202020204" pitchFamily="34" charset="0"/>
              <a:buChar char="•"/>
            </a:pPr>
            <a:r>
              <a:rPr lang="en-US" sz="1600" dirty="0"/>
              <a:t>T stat is &gt; t critical at </a:t>
            </a:r>
            <a:r>
              <a:rPr lang="en-US" sz="1600" b="1" dirty="0"/>
              <a:t>- 21.02 </a:t>
            </a:r>
            <a:r>
              <a:rPr lang="en-US" sz="1600" dirty="0"/>
              <a:t>and p-value is </a:t>
            </a:r>
            <a:r>
              <a:rPr lang="en-US" sz="1600" b="1" dirty="0"/>
              <a:t>&lt; 0.05 </a:t>
            </a:r>
            <a:r>
              <a:rPr lang="en-US" sz="1600" dirty="0"/>
              <a:t>indicating significance of total number of contacts in the last 12 months in predicting attritions.</a:t>
            </a:r>
          </a:p>
          <a:p>
            <a:endParaRPr lang="en-US" sz="1600" dirty="0"/>
          </a:p>
          <a:p>
            <a:pPr marL="174930" indent="-174930">
              <a:buFont typeface="Arial" panose="020B0604020202020204" pitchFamily="34" charset="0"/>
              <a:buChar char="•"/>
            </a:pPr>
            <a:r>
              <a:rPr lang="en-US" sz="1600" dirty="0" err="1"/>
              <a:t>Attrited</a:t>
            </a:r>
            <a:r>
              <a:rPr lang="en-US" sz="1600" dirty="0"/>
              <a:t> Customers have a higher avg contacts count the last 12 months </a:t>
            </a:r>
            <a:r>
              <a:rPr lang="en-US" sz="1600" b="1" dirty="0"/>
              <a:t>(2.9) </a:t>
            </a:r>
            <a:r>
              <a:rPr lang="en-US" sz="1600" dirty="0"/>
              <a:t>vs. Existing customers </a:t>
            </a:r>
            <a:r>
              <a:rPr lang="en-US" sz="1600" b="1" dirty="0"/>
              <a:t>(2.3), </a:t>
            </a:r>
            <a:r>
              <a:rPr lang="en-US" sz="1600" dirty="0"/>
              <a:t>indicating that customers contacting the bank more than others are more likely to churn.</a:t>
            </a:r>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37830779-A8E2-0E40-B30E-BB39C7024142}"/>
              </a:ext>
            </a:extLst>
          </p:cNvPr>
          <p:cNvSpPr/>
          <p:nvPr/>
        </p:nvSpPr>
        <p:spPr>
          <a:xfrm>
            <a:off x="0" y="3244334"/>
            <a:ext cx="4980851" cy="369332"/>
          </a:xfrm>
          <a:prstGeom prst="rect">
            <a:avLst/>
          </a:prstGeom>
        </p:spPr>
        <p:txBody>
          <a:bodyPr wrap="none">
            <a:spAutoFit/>
          </a:bodyPr>
          <a:lstStyle/>
          <a:p>
            <a:pPr lvl="0"/>
            <a:r>
              <a:rPr lang="en-AU" sz="1800" b="1" dirty="0">
                <a:solidFill>
                  <a:schemeClr val="tx1"/>
                </a:solidFill>
                <a:latin typeface="+mj-lt"/>
              </a:rPr>
              <a:t>Total Number of Contacts (last 12 months): </a:t>
            </a:r>
            <a:endParaRPr lang="en-US" sz="1800" b="1" dirty="0">
              <a:solidFill>
                <a:schemeClr val="tx1"/>
              </a:solidFill>
              <a:latin typeface="+mj-lt"/>
            </a:endParaRPr>
          </a:p>
        </p:txBody>
      </p:sp>
      <p:pic>
        <p:nvPicPr>
          <p:cNvPr id="5" name="Picture 4" descr="Chart, histogram&#10;&#10;Description automatically generated">
            <a:extLst>
              <a:ext uri="{FF2B5EF4-FFF2-40B4-BE49-F238E27FC236}">
                <a16:creationId xmlns:a16="http://schemas.microsoft.com/office/drawing/2014/main" id="{0717CB96-AA18-D049-984F-08142E77DDBB}"/>
              </a:ext>
            </a:extLst>
          </p:cNvPr>
          <p:cNvPicPr>
            <a:picLocks noChangeAspect="1"/>
          </p:cNvPicPr>
          <p:nvPr/>
        </p:nvPicPr>
        <p:blipFill>
          <a:blip r:embed="rId2"/>
          <a:stretch>
            <a:fillRect/>
          </a:stretch>
        </p:blipFill>
        <p:spPr>
          <a:xfrm>
            <a:off x="6482631" y="52325"/>
            <a:ext cx="2588320" cy="3178555"/>
          </a:xfrm>
          <a:prstGeom prst="rect">
            <a:avLst/>
          </a:prstGeom>
        </p:spPr>
      </p:pic>
      <p:pic>
        <p:nvPicPr>
          <p:cNvPr id="9" name="Picture 8" descr="Chart, histogram&#10;&#10;Description automatically generated">
            <a:extLst>
              <a:ext uri="{FF2B5EF4-FFF2-40B4-BE49-F238E27FC236}">
                <a16:creationId xmlns:a16="http://schemas.microsoft.com/office/drawing/2014/main" id="{69AC6604-B7AE-F845-87B5-AA77374E3C6E}"/>
              </a:ext>
            </a:extLst>
          </p:cNvPr>
          <p:cNvPicPr>
            <a:picLocks noChangeAspect="1"/>
          </p:cNvPicPr>
          <p:nvPr/>
        </p:nvPicPr>
        <p:blipFill>
          <a:blip r:embed="rId3"/>
          <a:stretch>
            <a:fillRect/>
          </a:stretch>
        </p:blipFill>
        <p:spPr>
          <a:xfrm>
            <a:off x="6303367" y="3296646"/>
            <a:ext cx="2767584" cy="3363631"/>
          </a:xfrm>
          <a:prstGeom prst="rect">
            <a:avLst/>
          </a:prstGeom>
        </p:spPr>
      </p:pic>
    </p:spTree>
    <p:extLst>
      <p:ext uri="{BB962C8B-B14F-4D97-AF65-F5344CB8AC3E}">
        <p14:creationId xmlns:p14="http://schemas.microsoft.com/office/powerpoint/2010/main" val="95581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1171-E467-124A-9C09-7483EEDE71A5}"/>
              </a:ext>
            </a:extLst>
          </p:cNvPr>
          <p:cNvSpPr>
            <a:spLocks noGrp="1"/>
          </p:cNvSpPr>
          <p:nvPr>
            <p:ph type="title"/>
          </p:nvPr>
        </p:nvSpPr>
        <p:spPr>
          <a:xfrm>
            <a:off x="0" y="3026189"/>
            <a:ext cx="8794113" cy="298327"/>
          </a:xfrm>
        </p:spPr>
        <p:txBody>
          <a:bodyPr/>
          <a:lstStyle/>
          <a:p>
            <a:pPr algn="ctr"/>
            <a:r>
              <a:rPr lang="en-US" sz="3600" dirty="0"/>
              <a:t>Categorical Variables</a:t>
            </a:r>
            <a:br>
              <a:rPr lang="en-US" sz="3600" dirty="0"/>
            </a:br>
            <a:r>
              <a:rPr lang="en-US" sz="2800" dirty="0"/>
              <a:t>Information Value</a:t>
            </a:r>
          </a:p>
        </p:txBody>
      </p:sp>
    </p:spTree>
    <p:extLst>
      <p:ext uri="{BB962C8B-B14F-4D97-AF65-F5344CB8AC3E}">
        <p14:creationId xmlns:p14="http://schemas.microsoft.com/office/powerpoint/2010/main" val="156992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8A6D-70BD-D345-A40F-BE34644CFB63}"/>
              </a:ext>
            </a:extLst>
          </p:cNvPr>
          <p:cNvSpPr>
            <a:spLocks noGrp="1"/>
          </p:cNvSpPr>
          <p:nvPr>
            <p:ph type="title"/>
          </p:nvPr>
        </p:nvSpPr>
        <p:spPr/>
        <p:txBody>
          <a:bodyPr/>
          <a:lstStyle/>
          <a:p>
            <a:r>
              <a:rPr lang="en-US" sz="1800" dirty="0"/>
              <a:t>Education Level</a:t>
            </a:r>
          </a:p>
        </p:txBody>
      </p:sp>
      <p:sp>
        <p:nvSpPr>
          <p:cNvPr id="3" name="TextBox 2">
            <a:extLst>
              <a:ext uri="{FF2B5EF4-FFF2-40B4-BE49-F238E27FC236}">
                <a16:creationId xmlns:a16="http://schemas.microsoft.com/office/drawing/2014/main" id="{6CB4822A-13D5-1C48-A37A-49DB6045E55F}"/>
              </a:ext>
            </a:extLst>
          </p:cNvPr>
          <p:cNvSpPr txBox="1"/>
          <p:nvPr/>
        </p:nvSpPr>
        <p:spPr>
          <a:xfrm>
            <a:off x="0" y="1043759"/>
            <a:ext cx="4501768" cy="350865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n-lt"/>
              </a:rPr>
              <a:t>Education Level has an IV of </a:t>
            </a:r>
            <a:r>
              <a:rPr lang="en-US" sz="1600" b="1" dirty="0">
                <a:latin typeface="+mn-lt"/>
              </a:rPr>
              <a:t>0.04</a:t>
            </a:r>
            <a:r>
              <a:rPr lang="en-US" sz="1600" dirty="0">
                <a:latin typeface="+mn-lt"/>
              </a:rPr>
              <a:t> indicating that it could be a weak predictor for attritions. </a:t>
            </a:r>
          </a:p>
          <a:p>
            <a:pPr marL="285750" indent="-285750">
              <a:buFont typeface="Arial" panose="020B0604020202020204" pitchFamily="34" charset="0"/>
              <a:buChar char="•"/>
            </a:pPr>
            <a:endParaRPr lang="en-US" sz="1600" dirty="0">
              <a:latin typeface="+mn-lt"/>
            </a:endParaRPr>
          </a:p>
          <a:p>
            <a:pPr marL="174930" indent="-174930">
              <a:buFont typeface="Arial" panose="020B0604020202020204" pitchFamily="34" charset="0"/>
              <a:buChar char="•"/>
            </a:pPr>
            <a:r>
              <a:rPr lang="en-US" sz="1600" dirty="0"/>
              <a:t>While Doctorate educated customers have the highest attrition percentage </a:t>
            </a:r>
            <a:r>
              <a:rPr lang="en-US" sz="1600" b="1" dirty="0"/>
              <a:t>(21%), </a:t>
            </a:r>
            <a:r>
              <a:rPr lang="en-US" sz="1600" dirty="0"/>
              <a:t>they are the lowest in number </a:t>
            </a:r>
            <a:r>
              <a:rPr lang="en-US" sz="1600" b="1" dirty="0"/>
              <a:t>(4%) </a:t>
            </a:r>
            <a:r>
              <a:rPr lang="en-US" sz="1600" dirty="0"/>
              <a:t>of total customers</a:t>
            </a:r>
            <a:r>
              <a:rPr lang="en-US" sz="1600" b="1" dirty="0"/>
              <a:t>. </a:t>
            </a:r>
            <a:r>
              <a:rPr lang="en-US" sz="1600" dirty="0"/>
              <a:t>Customers with Graduate education have the highest number of customers </a:t>
            </a:r>
            <a:r>
              <a:rPr lang="en-US" sz="1600" b="1" dirty="0"/>
              <a:t>(31%) </a:t>
            </a:r>
            <a:r>
              <a:rPr lang="en-US" sz="1600" dirty="0"/>
              <a:t>of total customers and a high attrition percentage </a:t>
            </a:r>
            <a:r>
              <a:rPr lang="en-US" sz="1600" b="1" dirty="0"/>
              <a:t>(16%), </a:t>
            </a:r>
            <a:r>
              <a:rPr lang="en-US" sz="1600" dirty="0"/>
              <a:t>indicating that graduate customers are more likely to churn. </a:t>
            </a:r>
          </a:p>
          <a:p>
            <a:endParaRPr lang="en-US" dirty="0"/>
          </a:p>
        </p:txBody>
      </p:sp>
      <p:pic>
        <p:nvPicPr>
          <p:cNvPr id="8" name="Picture 7" descr="Chart&#10;&#10;Description automatically generated">
            <a:extLst>
              <a:ext uri="{FF2B5EF4-FFF2-40B4-BE49-F238E27FC236}">
                <a16:creationId xmlns:a16="http://schemas.microsoft.com/office/drawing/2014/main" id="{08F7A113-5C70-794F-8579-8095497999F9}"/>
              </a:ext>
            </a:extLst>
          </p:cNvPr>
          <p:cNvPicPr>
            <a:picLocks noChangeAspect="1"/>
          </p:cNvPicPr>
          <p:nvPr/>
        </p:nvPicPr>
        <p:blipFill>
          <a:blip r:embed="rId2"/>
          <a:stretch>
            <a:fillRect/>
          </a:stretch>
        </p:blipFill>
        <p:spPr>
          <a:xfrm>
            <a:off x="4501768" y="234863"/>
            <a:ext cx="4572000" cy="5019889"/>
          </a:xfrm>
          <a:prstGeom prst="rect">
            <a:avLst/>
          </a:prstGeom>
        </p:spPr>
      </p:pic>
    </p:spTree>
    <p:extLst>
      <p:ext uri="{BB962C8B-B14F-4D97-AF65-F5344CB8AC3E}">
        <p14:creationId xmlns:p14="http://schemas.microsoft.com/office/powerpoint/2010/main" val="3677781981"/>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66292</TotalTime>
  <Words>1380</Words>
  <Application>Microsoft Macintosh PowerPoint</Application>
  <PresentationFormat>On-screen Show (4:3)</PresentationFormat>
  <Paragraphs>86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Synergy_CF_YNR002</vt:lpstr>
      <vt:lpstr>Using Logistic Regression to build a predictive model for Customer Attritions, we concluded that the most significant factors are Total Revolving Balance, Credit Limit, Total Relationship Count, Total transactions Amount, Total Transactions Count, Total Amount Change and Total Count Change (Q1-Q4), Total Number of contacts and Inactivity duration in last 12 months, Avg Utilization Ratio, Education Level, and Income Category.</vt:lpstr>
      <vt:lpstr>Numerical Variables T-test P-value</vt:lpstr>
      <vt:lpstr>Total Revolving Balance</vt:lpstr>
      <vt:lpstr>Total Relationship Count</vt:lpstr>
      <vt:lpstr>Total Transactions Amount</vt:lpstr>
      <vt:lpstr>Total Amount Change (Q1-Q4):</vt:lpstr>
      <vt:lpstr>Inactivity (last 12 months):</vt:lpstr>
      <vt:lpstr>Categorical Variables Information Value</vt:lpstr>
      <vt:lpstr>Education Level</vt:lpstr>
      <vt:lpstr>Income Category</vt:lpstr>
      <vt:lpstr>Value of Predictive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MOHAMED.SAAD@baruchmail.cuny.edu</cp:lastModifiedBy>
  <cp:revision>114</cp:revision>
  <dcterms:modified xsi:type="dcterms:W3CDTF">2021-08-13T17:26:32Z</dcterms:modified>
</cp:coreProperties>
</file>