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98344D-9B92-4557-A876-28648900D06E}" v="145" dt="2021-03-12T16:27:13.9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3"/>
  </p:normalViewPr>
  <p:slideViewPr>
    <p:cSldViewPr snapToGrid="0">
      <p:cViewPr varScale="1">
        <p:scale>
          <a:sx n="107" d="100"/>
          <a:sy n="107" d="100"/>
        </p:scale>
        <p:origin x="1760" y="1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51560" y="1579258"/>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07597" y="3254048"/>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601195"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Criteria for success</a:t>
            </a:r>
            <a:endParaRPr sz="1400" b="0" i="0" u="none" strike="noStrike" cap="none">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Stakeholders to provide key insight</a:t>
            </a:r>
            <a:endParaRPr sz="1400" b="0" i="0" u="none" strike="noStrike" cap="none">
              <a:solidFill>
                <a:srgbClr val="000000"/>
              </a:solidFill>
              <a:latin typeface="Arial"/>
              <a:ea typeface="Arial"/>
              <a:cs typeface="Arial"/>
              <a:sym typeface="Arial"/>
            </a:endParaRPr>
          </a:p>
        </p:txBody>
      </p:sp>
      <p:sp>
        <p:nvSpPr>
          <p:cNvPr id="30" name="Google Shape;30;p1"/>
          <p:cNvSpPr/>
          <p:nvPr/>
        </p:nvSpPr>
        <p:spPr>
          <a:xfrm>
            <a:off x="193319" y="431714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4310918"/>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Scope of solution space </a:t>
            </a:r>
            <a:endParaRPr sz="1400" b="0" i="0" u="none" strike="noStrike" cap="none" dirty="0">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a:solidFill>
                  <a:schemeClr val="dk1"/>
                </a:solidFill>
              </a:rPr>
              <a:t>Key</a:t>
            </a:r>
            <a:r>
              <a:rPr lang="en-AU" sz="1428" b="0" i="0" u="none" strike="noStrike" cap="none">
                <a:solidFill>
                  <a:schemeClr val="dk1"/>
                </a:solidFill>
                <a:latin typeface="Arial"/>
                <a:ea typeface="Arial"/>
                <a:cs typeface="Arial"/>
                <a:sym typeface="Arial"/>
              </a:rPr>
              <a:t> data sources </a:t>
            </a:r>
            <a:endParaRPr sz="1400" b="0" i="0" u="none" strike="noStrike" cap="none">
              <a:solidFill>
                <a:srgbClr val="000000"/>
              </a:solidFill>
              <a:latin typeface="Arial"/>
              <a:ea typeface="Arial"/>
              <a:cs typeface="Arial"/>
              <a:sym typeface="Arial"/>
            </a:endParaRPr>
          </a:p>
        </p:txBody>
      </p:sp>
      <p:sp>
        <p:nvSpPr>
          <p:cNvPr id="34" name="Google Shape;34;p1"/>
          <p:cNvSpPr txBox="1"/>
          <p:nvPr/>
        </p:nvSpPr>
        <p:spPr>
          <a:xfrm>
            <a:off x="146851" y="1878973"/>
            <a:ext cx="4324418" cy="1245854"/>
          </a:xfrm>
          <a:prstGeom prst="rect">
            <a:avLst/>
          </a:prstGeom>
          <a:noFill/>
          <a:ln>
            <a:noFill/>
          </a:ln>
        </p:spPr>
        <p:txBody>
          <a:bodyPr spcFirstLastPara="1" wrap="square" lIns="91425" tIns="45700" rIns="91425" bIns="45700" anchor="t" anchorCtr="0">
            <a:noAutofit/>
          </a:bodyPr>
          <a:lstStyle/>
          <a:p>
            <a:r>
              <a:rPr lang="en-AU" sz="1070" dirty="0"/>
              <a:t>Due to the increase in demand in the chemical products market, competition has increased and new entrants to the market are using new technologies to create new chemicals and provide current chemical products at a lower cost.  With the new threats facing </a:t>
            </a:r>
            <a:r>
              <a:rPr lang="en-AU" sz="1070" dirty="0" err="1"/>
              <a:t>ChemCorp</a:t>
            </a:r>
            <a:r>
              <a:rPr lang="en-AU" sz="1070" dirty="0"/>
              <a:t>, the company would like to protect its market share and retain its most profitable customers and focus on its most profitable products.</a:t>
            </a:r>
            <a:endParaRPr dirty="0"/>
          </a:p>
        </p:txBody>
      </p:sp>
      <p:sp>
        <p:nvSpPr>
          <p:cNvPr id="35" name="Google Shape;35;p1"/>
          <p:cNvSpPr txBox="1"/>
          <p:nvPr/>
        </p:nvSpPr>
        <p:spPr>
          <a:xfrm>
            <a:off x="137949" y="3521237"/>
            <a:ext cx="4324418" cy="1410643"/>
          </a:xfrm>
          <a:prstGeom prst="rect">
            <a:avLst/>
          </a:prstGeom>
          <a:noFill/>
          <a:ln>
            <a:noFill/>
          </a:ln>
        </p:spPr>
        <p:txBody>
          <a:bodyPr spcFirstLastPara="1" wrap="square" lIns="91425" tIns="45700" rIns="91425" bIns="45700" anchor="t" anchorCtr="0">
            <a:noAutofit/>
          </a:bodyPr>
          <a:lstStyle/>
          <a:p>
            <a:pPr marR="0" lvl="0" algn="l" rtl="0">
              <a:lnSpc>
                <a:spcPct val="100000"/>
              </a:lnSpc>
              <a:spcBef>
                <a:spcPts val="0"/>
              </a:spcBef>
              <a:spcAft>
                <a:spcPts val="0"/>
              </a:spcAft>
            </a:pPr>
            <a:r>
              <a:rPr lang="en-AU" sz="1200" b="1" dirty="0"/>
              <a:t>-   </a:t>
            </a:r>
            <a:r>
              <a:rPr lang="en-AU" sz="1200" i="0" u="none" strike="noStrike" cap="none" dirty="0">
                <a:solidFill>
                  <a:srgbClr val="000000"/>
                </a:solidFill>
                <a:latin typeface="Arial"/>
                <a:ea typeface="Arial"/>
                <a:cs typeface="Arial"/>
                <a:sym typeface="Arial"/>
              </a:rPr>
              <a:t>Maintain existing market share in the short term and the long term</a:t>
            </a:r>
            <a:r>
              <a:rPr lang="en-AU" sz="1200" dirty="0"/>
              <a:t>. </a:t>
            </a:r>
          </a:p>
          <a:p>
            <a:pPr marL="171450" marR="0" lvl="0" indent="-171450" algn="l" rtl="0">
              <a:lnSpc>
                <a:spcPct val="100000"/>
              </a:lnSpc>
              <a:spcBef>
                <a:spcPts val="0"/>
              </a:spcBef>
              <a:spcAft>
                <a:spcPts val="0"/>
              </a:spcAft>
              <a:buFontTx/>
              <a:buChar char="-"/>
            </a:pPr>
            <a:r>
              <a:rPr lang="en-AU" sz="1200" i="0" u="none" strike="noStrike" cap="none" dirty="0">
                <a:solidFill>
                  <a:srgbClr val="000000"/>
                </a:solidFill>
                <a:latin typeface="Arial"/>
                <a:ea typeface="Arial"/>
                <a:cs typeface="Arial"/>
                <a:sym typeface="Arial"/>
              </a:rPr>
              <a:t>Improve retention rate </a:t>
            </a:r>
            <a:r>
              <a:rPr lang="en-AU" sz="1200" dirty="0"/>
              <a:t>for the</a:t>
            </a:r>
            <a:r>
              <a:rPr lang="en-AU" sz="1200" i="0" u="none" strike="noStrike" cap="none" dirty="0">
                <a:solidFill>
                  <a:srgbClr val="000000"/>
                </a:solidFill>
                <a:latin typeface="Arial"/>
                <a:ea typeface="Arial"/>
                <a:cs typeface="Arial"/>
                <a:sym typeface="Arial"/>
              </a:rPr>
              <a:t> most profitable customers by x%. </a:t>
            </a:r>
            <a:endParaRPr sz="1200" b="1" i="0" u="none" strike="noStrike" cap="none" dirty="0">
              <a:solidFill>
                <a:srgbClr val="000000"/>
              </a:solidFill>
              <a:latin typeface="Arial"/>
              <a:ea typeface="Arial"/>
              <a:cs typeface="Arial"/>
              <a:sym typeface="Arial"/>
            </a:endParaRPr>
          </a:p>
        </p:txBody>
      </p:sp>
      <p:sp>
        <p:nvSpPr>
          <p:cNvPr id="36" name="Google Shape;36;p1"/>
          <p:cNvSpPr txBox="1"/>
          <p:nvPr/>
        </p:nvSpPr>
        <p:spPr>
          <a:xfrm>
            <a:off x="147818" y="4587713"/>
            <a:ext cx="4324418" cy="751488"/>
          </a:xfrm>
          <a:prstGeom prst="rect">
            <a:avLst/>
          </a:prstGeom>
          <a:noFill/>
          <a:ln>
            <a:noFill/>
          </a:ln>
        </p:spPr>
        <p:txBody>
          <a:bodyPr spcFirstLastPara="1" wrap="square" lIns="91425" tIns="45700" rIns="91425" bIns="45700" anchor="t" anchorCtr="0">
            <a:noAutofit/>
          </a:bodyPr>
          <a:lstStyle/>
          <a:p>
            <a:pPr marL="285750" indent="-285750">
              <a:buFontTx/>
              <a:buChar char="-"/>
            </a:pPr>
            <a:r>
              <a:rPr lang="en-AU" sz="1200" dirty="0"/>
              <a:t>Give better deals to our top customers to improve retention rate.</a:t>
            </a:r>
          </a:p>
          <a:p>
            <a:pPr marL="285750" indent="-285750">
              <a:buFontTx/>
              <a:buChar char="-"/>
            </a:pPr>
            <a:r>
              <a:rPr lang="en-AU" sz="1200" dirty="0"/>
              <a:t>Prioritize expansion into other regions after analysing the market opportunity at hand.</a:t>
            </a:r>
          </a:p>
          <a:p>
            <a:pPr marL="285750" indent="-285750">
              <a:buFontTx/>
              <a:buChar char="-"/>
            </a:pPr>
            <a:r>
              <a:rPr lang="en-AU" sz="1200" i="0" u="none" strike="noStrike" cap="none" dirty="0">
                <a:solidFill>
                  <a:srgbClr val="000000"/>
                </a:solidFill>
                <a:latin typeface="Arial"/>
                <a:ea typeface="Arial"/>
                <a:cs typeface="Arial"/>
              </a:rPr>
              <a:t>Product divestment </a:t>
            </a:r>
            <a:r>
              <a:rPr lang="en-AU" sz="1200" dirty="0"/>
              <a:t>through studying </a:t>
            </a:r>
            <a:r>
              <a:rPr lang="en-AU" sz="1200" i="0" u="none" strike="noStrike" cap="none" dirty="0">
                <a:solidFill>
                  <a:srgbClr val="000000"/>
                </a:solidFill>
                <a:latin typeface="Arial"/>
                <a:ea typeface="Arial"/>
                <a:cs typeface="Arial"/>
              </a:rPr>
              <a:t>Most profitable and most sold products vs. lowest profitable and least sold products.</a:t>
            </a:r>
          </a:p>
        </p:txBody>
      </p:sp>
      <p:sp>
        <p:nvSpPr>
          <p:cNvPr id="37" name="Google Shape;37;p1"/>
          <p:cNvSpPr txBox="1"/>
          <p:nvPr/>
        </p:nvSpPr>
        <p:spPr>
          <a:xfrm>
            <a:off x="4558232" y="1963919"/>
            <a:ext cx="4324418" cy="1081065"/>
          </a:xfrm>
          <a:prstGeom prst="rect">
            <a:avLst/>
          </a:prstGeom>
          <a:noFill/>
          <a:ln>
            <a:noFill/>
          </a:ln>
        </p:spPr>
        <p:txBody>
          <a:bodyPr spcFirstLastPara="1" wrap="square" lIns="91425" tIns="45700" rIns="91425" bIns="45700" anchor="t" anchorCtr="0">
            <a:noAutofit/>
          </a:bodyPr>
          <a:lstStyle/>
          <a:p>
            <a:pPr marL="171450" indent="-171450">
              <a:buFontTx/>
              <a:buChar char="-"/>
            </a:pPr>
            <a:r>
              <a:rPr lang="en-AU" sz="1050" i="0" u="none" strike="noStrike" cap="none" dirty="0">
                <a:solidFill>
                  <a:srgbClr val="000000"/>
                </a:solidFill>
                <a:latin typeface="Arial"/>
                <a:ea typeface="Arial"/>
                <a:cs typeface="Arial"/>
              </a:rPr>
              <a:t>-Giving better deals to our top customers might cut our profit margins.</a:t>
            </a:r>
          </a:p>
          <a:p>
            <a:pPr marL="171450" indent="-171450">
              <a:buFontTx/>
              <a:buChar char="-"/>
            </a:pPr>
            <a:r>
              <a:rPr lang="en-AU" sz="1050" dirty="0"/>
              <a:t>Uncertain market conditions to meet differential customer preferences in the new regions.</a:t>
            </a:r>
            <a:endParaRPr lang="en-AU" sz="1050" i="0" u="none" strike="noStrike" cap="none" dirty="0">
              <a:solidFill>
                <a:srgbClr val="000000"/>
              </a:solidFill>
              <a:latin typeface="Arial"/>
              <a:ea typeface="Arial"/>
              <a:cs typeface="Arial"/>
            </a:endParaRPr>
          </a:p>
          <a:p>
            <a:pPr marL="171450" indent="-171450">
              <a:buFontTx/>
              <a:buChar char="-"/>
            </a:pPr>
            <a:r>
              <a:rPr lang="en-AU" sz="1050" i="0" u="none" strike="noStrike" cap="none" dirty="0">
                <a:solidFill>
                  <a:srgbClr val="000000"/>
                </a:solidFill>
                <a:latin typeface="Arial"/>
                <a:ea typeface="Arial"/>
                <a:cs typeface="Arial"/>
              </a:rPr>
              <a:t>Product divestment may lead to Customer dissatisfaction that may lead to customer attrition. </a:t>
            </a:r>
          </a:p>
        </p:txBody>
      </p:sp>
      <p:sp>
        <p:nvSpPr>
          <p:cNvPr id="38" name="Google Shape;38;p1"/>
          <p:cNvSpPr txBox="1"/>
          <p:nvPr/>
        </p:nvSpPr>
        <p:spPr>
          <a:xfrm>
            <a:off x="4590928" y="5085174"/>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b="1" dirty="0"/>
              <a:t>- Sales data for 2015 provided by the sales team.</a:t>
            </a:r>
            <a:endParaRPr sz="1070" b="1" i="0" u="none" strike="noStrike" cap="none" dirty="0">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7" name="Google Shape;47;p1"/>
          <p:cNvSpPr txBox="1"/>
          <p:nvPr/>
        </p:nvSpPr>
        <p:spPr>
          <a:xfrm>
            <a:off x="4607126" y="3547600"/>
            <a:ext cx="4324418" cy="1081065"/>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FontTx/>
              <a:buChar char="-"/>
            </a:pPr>
            <a:endParaRPr lang="en-AU" sz="1071" dirty="0"/>
          </a:p>
          <a:p>
            <a:pPr marR="0" lvl="0" algn="l" rtl="0">
              <a:lnSpc>
                <a:spcPct val="100000"/>
              </a:lnSpc>
              <a:spcBef>
                <a:spcPts val="0"/>
              </a:spcBef>
              <a:spcAft>
                <a:spcPts val="0"/>
              </a:spcAft>
            </a:pPr>
            <a:r>
              <a:rPr lang="en-AU" sz="1071" dirty="0"/>
              <a:t>-   Chief Sales Officer</a:t>
            </a:r>
          </a:p>
          <a:p>
            <a:pPr marR="0" lvl="0" algn="l" rtl="0">
              <a:lnSpc>
                <a:spcPct val="100000"/>
              </a:lnSpc>
              <a:spcBef>
                <a:spcPts val="0"/>
              </a:spcBef>
              <a:spcAft>
                <a:spcPts val="0"/>
              </a:spcAft>
            </a:pPr>
            <a:r>
              <a:rPr lang="en-AU" sz="1071" dirty="0"/>
              <a:t>-   Commercial team</a:t>
            </a:r>
          </a:p>
          <a:p>
            <a:pPr marL="171450" marR="0" lvl="0" indent="-171450" algn="l" rtl="0">
              <a:lnSpc>
                <a:spcPct val="100000"/>
              </a:lnSpc>
              <a:spcBef>
                <a:spcPts val="0"/>
              </a:spcBef>
              <a:spcAft>
                <a:spcPts val="0"/>
              </a:spcAft>
              <a:buFontTx/>
              <a:buChar char="-"/>
            </a:pPr>
            <a:r>
              <a:rPr lang="en-AU" sz="1071" dirty="0"/>
              <a:t>Strategy team</a:t>
            </a:r>
          </a:p>
          <a:p>
            <a:pPr marL="171450" marR="0" lvl="0" indent="-171450" algn="l" rtl="0">
              <a:lnSpc>
                <a:spcPct val="100000"/>
              </a:lnSpc>
              <a:spcBef>
                <a:spcPts val="0"/>
              </a:spcBef>
              <a:spcAft>
                <a:spcPts val="0"/>
              </a:spcAft>
              <a:buFontTx/>
              <a:buChar char="-"/>
            </a:pPr>
            <a:r>
              <a:rPr lang="en-AU" sz="1071" dirty="0"/>
              <a:t>Business Analytics team</a:t>
            </a:r>
          </a:p>
          <a:p>
            <a:pPr marL="285750" marR="0" lvl="0" indent="-285750" algn="l" rtl="0">
              <a:lnSpc>
                <a:spcPct val="100000"/>
              </a:lnSpc>
              <a:spcBef>
                <a:spcPts val="0"/>
              </a:spcBef>
              <a:spcAft>
                <a:spcPts val="0"/>
              </a:spcAft>
              <a:buFontTx/>
              <a:buChar char="-"/>
            </a:pPr>
            <a:endParaRPr sz="1400" b="0" i="0" u="none" strike="noStrike" cap="none" dirty="0">
              <a:solidFill>
                <a:srgbClr val="000000"/>
              </a:solidFill>
              <a:latin typeface="Arial"/>
              <a:ea typeface="Arial"/>
              <a:cs typeface="Arial"/>
              <a:sym typeface="Arial"/>
            </a:endParaRPr>
          </a:p>
        </p:txBody>
      </p:sp>
      <p:sp>
        <p:nvSpPr>
          <p:cNvPr id="48" name="Google Shape;48;p1"/>
          <p:cNvSpPr txBox="1"/>
          <p:nvPr/>
        </p:nvSpPr>
        <p:spPr>
          <a:xfrm>
            <a:off x="184140" y="540901"/>
            <a:ext cx="7511070" cy="4924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dirty="0"/>
              <a:t>How can </a:t>
            </a:r>
            <a:r>
              <a:rPr lang="en-AU" b="1" dirty="0" err="1"/>
              <a:t>ChemCorp</a:t>
            </a:r>
            <a:r>
              <a:rPr lang="en-AU" b="1" dirty="0"/>
              <a:t> protect its existing market share (%) through adapting a customer- focused strategy, looking into potential market opportunities and product divestment by the end of the next quarter?</a:t>
            </a:r>
            <a:endParaRPr sz="1400" b="1" i="0" u="none" strike="noStrike" cap="none" dirty="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1170</TotalTime>
  <Words>568</Words>
  <Application>Microsoft Macintosh PowerPoint</Application>
  <PresentationFormat>On-screen Show (4:3)</PresentationFormat>
  <Paragraphs>50</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Quattrocento Sans</vt:lpstr>
      <vt:lpstr>Synergy_CF_YNR002</vt:lpstr>
      <vt:lpstr>Problem Statement Worksheet (Hypothesis 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MOHAMED.SAAD@baruchmail.cuny.edu</cp:lastModifiedBy>
  <cp:revision>41</cp:revision>
  <dcterms:modified xsi:type="dcterms:W3CDTF">2021-05-07T22:54:32Z</dcterms:modified>
</cp:coreProperties>
</file>