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99D3-579B-2C47-BBA6-3BE15FF2F96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2A993C2-2621-BD4A-BE0D-489F3C809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BCE75AC-35B9-8643-8524-DB1C5BAE9636}"/>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5" name="Footer Placeholder 4">
            <a:extLst>
              <a:ext uri="{FF2B5EF4-FFF2-40B4-BE49-F238E27FC236}">
                <a16:creationId xmlns:a16="http://schemas.microsoft.com/office/drawing/2014/main" id="{AE8A03D2-B22A-F245-9EE6-B57D76DF1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83BF8-43D0-924F-BE00-45847837608C}"/>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373933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D920-0F61-774C-9F47-3F96DACBDB1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95A246-8F7D-2B49-9698-1A6E36240C2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524242-91C9-4147-8B78-FCE684002237}"/>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5" name="Footer Placeholder 4">
            <a:extLst>
              <a:ext uri="{FF2B5EF4-FFF2-40B4-BE49-F238E27FC236}">
                <a16:creationId xmlns:a16="http://schemas.microsoft.com/office/drawing/2014/main" id="{95A25B94-8455-8E4F-B074-F843F5C58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984A7-E61C-5F4C-AE39-9F52079EC315}"/>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23645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F03DB-A954-6C4B-A209-2A35CF58F4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6BAF8A-3EE2-C14E-A81D-C4AF368AA84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18779A-C9A0-7443-9A0B-3A89ADB21900}"/>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5" name="Footer Placeholder 4">
            <a:extLst>
              <a:ext uri="{FF2B5EF4-FFF2-40B4-BE49-F238E27FC236}">
                <a16:creationId xmlns:a16="http://schemas.microsoft.com/office/drawing/2014/main" id="{5CC889B6-DACF-AA44-9369-9198D591C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F9ED6-2493-6C44-8B0C-C21102379C99}"/>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215844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76FB-90CA-0746-868B-41B037FB1D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C7C48B-AB66-0542-8D25-AB51F04C55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A8F16A-C0CE-644A-A8EF-9D1CCC14C0EE}"/>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5" name="Footer Placeholder 4">
            <a:extLst>
              <a:ext uri="{FF2B5EF4-FFF2-40B4-BE49-F238E27FC236}">
                <a16:creationId xmlns:a16="http://schemas.microsoft.com/office/drawing/2014/main" id="{F8714575-B92B-9F49-83F1-919BAE4D6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BCB30-BF09-0B40-BA5F-B21F08ACC767}"/>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25219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7563-BF54-9F41-811A-79F7432FC1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EF18380-35D0-2941-BAE6-F8B26B280F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F2E9FDE-DDCE-AC49-A846-372177EF05AF}"/>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5" name="Footer Placeholder 4">
            <a:extLst>
              <a:ext uri="{FF2B5EF4-FFF2-40B4-BE49-F238E27FC236}">
                <a16:creationId xmlns:a16="http://schemas.microsoft.com/office/drawing/2014/main" id="{361D4D43-DF0E-DF49-98C4-D94077B8B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8E104-990C-AD44-A1B0-41A672709CB1}"/>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275080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4216-B536-E445-8184-34BB5ED072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829BB16-1F40-A648-876A-CF707DC7B9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F22820-BBA1-0649-8208-F884A36F20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42E8B23-F2A0-9140-B260-5A1D22C411E2}"/>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6" name="Footer Placeholder 5">
            <a:extLst>
              <a:ext uri="{FF2B5EF4-FFF2-40B4-BE49-F238E27FC236}">
                <a16:creationId xmlns:a16="http://schemas.microsoft.com/office/drawing/2014/main" id="{F37C26A3-3E7F-914C-8723-3139B5D29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9B47A-3F26-E341-AB9D-848FE30C9E9F}"/>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285436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F774-BA0A-8B43-97BD-C6194A72D4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2947E0-B0CD-1242-A84B-18A8FFDEE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E656AC-636D-0E4E-AACF-CBC85C487F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7AEBD77-FB2E-0545-B935-77E32F0EF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78266D-35A2-7447-B94B-3808F1B6E6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4BB48BE-7BA1-494D-8DA8-44E5F1994C5A}"/>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8" name="Footer Placeholder 7">
            <a:extLst>
              <a:ext uri="{FF2B5EF4-FFF2-40B4-BE49-F238E27FC236}">
                <a16:creationId xmlns:a16="http://schemas.microsoft.com/office/drawing/2014/main" id="{BB059D67-F6D9-F44D-A4ED-0E8ACCECE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EDCF34-FB47-C04B-A8E4-200C5F347385}"/>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332170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5766-39CE-C044-BC8F-B33378CB077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99975A5-9EDD-FE47-A68E-6B37F186BD8E}"/>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4" name="Footer Placeholder 3">
            <a:extLst>
              <a:ext uri="{FF2B5EF4-FFF2-40B4-BE49-F238E27FC236}">
                <a16:creationId xmlns:a16="http://schemas.microsoft.com/office/drawing/2014/main" id="{71FD9CC9-A517-7047-A331-9B3BC70053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D5FC77-91F8-714B-B30A-8E2CEB705BDB}"/>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291312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E5AAB-4582-5249-BAF0-D7AE04893453}"/>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3" name="Footer Placeholder 2">
            <a:extLst>
              <a:ext uri="{FF2B5EF4-FFF2-40B4-BE49-F238E27FC236}">
                <a16:creationId xmlns:a16="http://schemas.microsoft.com/office/drawing/2014/main" id="{E53CF5AE-3AF2-0E49-9F65-120943E41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B129FA-5062-554A-9E72-A1220217B6BF}"/>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423038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E59F-8014-3547-993B-554A773C19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2E4D0B7-4687-754D-85D7-0511F65D8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2C99AEA-4E9D-CB4D-8BBF-8E08CA8C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839D28-BD6C-3D4A-BDA3-CDC74C17ADB8}"/>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6" name="Footer Placeholder 5">
            <a:extLst>
              <a:ext uri="{FF2B5EF4-FFF2-40B4-BE49-F238E27FC236}">
                <a16:creationId xmlns:a16="http://schemas.microsoft.com/office/drawing/2014/main" id="{E4AE3A10-B9C7-3C4D-8A53-3D4F6120E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39D99-EA67-4B48-8C6F-18A90CFE8ED7}"/>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319110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A39D-9B61-AF49-BE25-AD0B074AB3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8891562-6AAE-F348-9F41-EFECE12BA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0030B1-7B93-674B-9A45-B11D92B74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852FCF-25D4-324F-8E3B-4ACA729A199C}"/>
              </a:ext>
            </a:extLst>
          </p:cNvPr>
          <p:cNvSpPr>
            <a:spLocks noGrp="1"/>
          </p:cNvSpPr>
          <p:nvPr>
            <p:ph type="dt" sz="half" idx="10"/>
          </p:nvPr>
        </p:nvSpPr>
        <p:spPr/>
        <p:txBody>
          <a:bodyPr/>
          <a:lstStyle/>
          <a:p>
            <a:fld id="{E48F9487-3C63-9742-9FAB-24CFEA350F56}" type="datetimeFigureOut">
              <a:rPr lang="en-US" smtClean="0"/>
              <a:t>11/20/21</a:t>
            </a:fld>
            <a:endParaRPr lang="en-US"/>
          </a:p>
        </p:txBody>
      </p:sp>
      <p:sp>
        <p:nvSpPr>
          <p:cNvPr id="6" name="Footer Placeholder 5">
            <a:extLst>
              <a:ext uri="{FF2B5EF4-FFF2-40B4-BE49-F238E27FC236}">
                <a16:creationId xmlns:a16="http://schemas.microsoft.com/office/drawing/2014/main" id="{F5CB6A51-D6A3-0640-8E39-E6AD74898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BFE2C-8699-2C4B-B8C4-CECAC4C1BC35}"/>
              </a:ext>
            </a:extLst>
          </p:cNvPr>
          <p:cNvSpPr>
            <a:spLocks noGrp="1"/>
          </p:cNvSpPr>
          <p:nvPr>
            <p:ph type="sldNum" sz="quarter" idx="12"/>
          </p:nvPr>
        </p:nvSpPr>
        <p:spPr/>
        <p:txBody>
          <a:bodyPr/>
          <a:lstStyle/>
          <a:p>
            <a:fld id="{067D1F7D-359D-4C47-811C-40DCABA30A25}" type="slidenum">
              <a:rPr lang="en-US" smtClean="0"/>
              <a:t>‹#›</a:t>
            </a:fld>
            <a:endParaRPr lang="en-US"/>
          </a:p>
        </p:txBody>
      </p:sp>
    </p:spTree>
    <p:extLst>
      <p:ext uri="{BB962C8B-B14F-4D97-AF65-F5344CB8AC3E}">
        <p14:creationId xmlns:p14="http://schemas.microsoft.com/office/powerpoint/2010/main" val="334340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2096C-9924-DC49-8386-A6044F635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18E457-B2B4-9343-AC52-69F5E4FEA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EDD1EB-A398-A740-93F6-3D1D57C2B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F9487-3C63-9742-9FAB-24CFEA350F56}" type="datetimeFigureOut">
              <a:rPr lang="en-US" smtClean="0"/>
              <a:t>11/20/21</a:t>
            </a:fld>
            <a:endParaRPr lang="en-US"/>
          </a:p>
        </p:txBody>
      </p:sp>
      <p:sp>
        <p:nvSpPr>
          <p:cNvPr id="5" name="Footer Placeholder 4">
            <a:extLst>
              <a:ext uri="{FF2B5EF4-FFF2-40B4-BE49-F238E27FC236}">
                <a16:creationId xmlns:a16="http://schemas.microsoft.com/office/drawing/2014/main" id="{CCD502B6-FD37-7847-9F54-F2982C75F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6D6350-A5C9-9C47-90F4-16426D944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D1F7D-359D-4C47-811C-40DCABA30A25}" type="slidenum">
              <a:rPr lang="en-US" smtClean="0"/>
              <a:t>‹#›</a:t>
            </a:fld>
            <a:endParaRPr lang="en-US"/>
          </a:p>
        </p:txBody>
      </p:sp>
    </p:spTree>
    <p:extLst>
      <p:ext uri="{BB962C8B-B14F-4D97-AF65-F5344CB8AC3E}">
        <p14:creationId xmlns:p14="http://schemas.microsoft.com/office/powerpoint/2010/main" val="2950346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962C-94C6-A145-A054-08E91407FE8D}"/>
              </a:ext>
            </a:extLst>
          </p:cNvPr>
          <p:cNvSpPr>
            <a:spLocks noGrp="1"/>
          </p:cNvSpPr>
          <p:nvPr>
            <p:ph type="ctrTitle"/>
          </p:nvPr>
        </p:nvSpPr>
        <p:spPr/>
        <p:txBody>
          <a:bodyPr/>
          <a:lstStyle/>
          <a:p>
            <a:r>
              <a:rPr lang="en-US" dirty="0"/>
              <a:t>Bigquery Partitions and supported file formats</a:t>
            </a:r>
          </a:p>
        </p:txBody>
      </p:sp>
    </p:spTree>
    <p:extLst>
      <p:ext uri="{BB962C8B-B14F-4D97-AF65-F5344CB8AC3E}">
        <p14:creationId xmlns:p14="http://schemas.microsoft.com/office/powerpoint/2010/main" val="420028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EA42-BC03-2640-BBD1-E3BF4631304D}"/>
              </a:ext>
            </a:extLst>
          </p:cNvPr>
          <p:cNvSpPr>
            <a:spLocks noGrp="1"/>
          </p:cNvSpPr>
          <p:nvPr>
            <p:ph type="title"/>
          </p:nvPr>
        </p:nvSpPr>
        <p:spPr/>
        <p:txBody>
          <a:bodyPr/>
          <a:lstStyle/>
          <a:p>
            <a:r>
              <a:rPr lang="en-US" dirty="0"/>
              <a:t>Partitioning in Bigquery</a:t>
            </a:r>
          </a:p>
        </p:txBody>
      </p:sp>
      <p:sp>
        <p:nvSpPr>
          <p:cNvPr id="3" name="Content Placeholder 2">
            <a:extLst>
              <a:ext uri="{FF2B5EF4-FFF2-40B4-BE49-F238E27FC236}">
                <a16:creationId xmlns:a16="http://schemas.microsoft.com/office/drawing/2014/main" id="{E53706F0-D188-6F47-8CCF-7196272FA4F7}"/>
              </a:ext>
            </a:extLst>
          </p:cNvPr>
          <p:cNvSpPr>
            <a:spLocks noGrp="1"/>
          </p:cNvSpPr>
          <p:nvPr>
            <p:ph idx="1"/>
          </p:nvPr>
        </p:nvSpPr>
        <p:spPr/>
        <p:txBody>
          <a:bodyPr>
            <a:normAutofit fontScale="92500" lnSpcReduction="20000"/>
          </a:bodyPr>
          <a:lstStyle/>
          <a:p>
            <a:pPr marL="0" indent="0">
              <a:buNone/>
            </a:pPr>
            <a:r>
              <a:rPr lang="en-US" sz="2000" dirty="0"/>
              <a:t>Partitioning is a technique to efficiently manage the data in the table. Data is divided into segments known as partitions. Partitioning helps to reduce the costs while reading the data from the table as the query will read from only specific partitions specified in filter clause. Bigquery tables can be partitioned using below.</a:t>
            </a:r>
          </a:p>
          <a:p>
            <a:pPr marL="0" indent="0">
              <a:buNone/>
            </a:pPr>
            <a:r>
              <a:rPr lang="en-US" sz="2000" dirty="0"/>
              <a:t>Time-Unit Columns : Columns such as Date, timestamp or datetime present in data and granularity can be hourly ,monthly </a:t>
            </a:r>
            <a:r>
              <a:rPr lang="en-US" sz="2000" dirty="0" err="1"/>
              <a:t>etc</a:t>
            </a:r>
            <a:r>
              <a:rPr lang="en-US" sz="2000" dirty="0"/>
              <a:t> based upon use case, however one needs to consider the partition quotas defined by google if setting granularity in minutes or hours.</a:t>
            </a:r>
          </a:p>
          <a:p>
            <a:pPr marL="0" indent="0">
              <a:buNone/>
            </a:pPr>
            <a:r>
              <a:rPr lang="en-US" sz="2000" dirty="0"/>
              <a:t>Ingestion Time Columns: It will partition the data on the time when data arrives in Bigquery. It gives PSEUDO columns to get the partitions which are predefined by google named _PARTITIONTIME</a:t>
            </a:r>
          </a:p>
          <a:p>
            <a:pPr marL="0" indent="0">
              <a:buNone/>
            </a:pPr>
            <a:r>
              <a:rPr lang="en-US" sz="2000" dirty="0"/>
              <a:t>Integer Columns: Columns which are of int type can also be used while partitioning. We can specify the start and end of partitions and also the range for each partition. For example start is 1000 and end is 2000 and range is 100. This will insert all the data in 1000 to 1099 to one partition and likewise.</a:t>
            </a:r>
          </a:p>
          <a:p>
            <a:pPr marL="0" indent="0">
              <a:buNone/>
            </a:pPr>
            <a:r>
              <a:rPr lang="en-US" sz="2000" dirty="0"/>
              <a:t>In all partitioning two additional partitions will be created.</a:t>
            </a:r>
          </a:p>
          <a:p>
            <a:pPr marL="0" indent="0">
              <a:buNone/>
            </a:pPr>
            <a:r>
              <a:rPr lang="en-IN" sz="2000" dirty="0"/>
              <a:t>__NULL__: Contains rows with NULL values in the partitioning column.</a:t>
            </a:r>
          </a:p>
          <a:p>
            <a:pPr marL="0" indent="0">
              <a:buNone/>
            </a:pPr>
            <a:r>
              <a:rPr lang="en-IN" sz="2000" dirty="0"/>
              <a:t>__UNPARTITIONED__ : For values which are not in range for integer and timestamp earlier than 1960-01-01 or later than 2159-12-31</a:t>
            </a:r>
            <a:r>
              <a:rPr lang="en-US" sz="2000" dirty="0"/>
              <a:t> </a:t>
            </a:r>
          </a:p>
        </p:txBody>
      </p:sp>
    </p:spTree>
    <p:extLst>
      <p:ext uri="{BB962C8B-B14F-4D97-AF65-F5344CB8AC3E}">
        <p14:creationId xmlns:p14="http://schemas.microsoft.com/office/powerpoint/2010/main" val="136412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2617-CD7F-E946-97BA-004BE807D276}"/>
              </a:ext>
            </a:extLst>
          </p:cNvPr>
          <p:cNvSpPr>
            <a:spLocks noGrp="1"/>
          </p:cNvSpPr>
          <p:nvPr>
            <p:ph type="title"/>
          </p:nvPr>
        </p:nvSpPr>
        <p:spPr/>
        <p:txBody>
          <a:bodyPr/>
          <a:lstStyle/>
          <a:p>
            <a:r>
              <a:rPr lang="en-US" dirty="0"/>
              <a:t>Partitioning vs Clustering</a:t>
            </a:r>
          </a:p>
        </p:txBody>
      </p:sp>
      <p:sp>
        <p:nvSpPr>
          <p:cNvPr id="3" name="Content Placeholder 2">
            <a:extLst>
              <a:ext uri="{FF2B5EF4-FFF2-40B4-BE49-F238E27FC236}">
                <a16:creationId xmlns:a16="http://schemas.microsoft.com/office/drawing/2014/main" id="{86914AD3-1141-154F-BD61-52D9AAE9EF59}"/>
              </a:ext>
            </a:extLst>
          </p:cNvPr>
          <p:cNvSpPr>
            <a:spLocks noGrp="1"/>
          </p:cNvSpPr>
          <p:nvPr>
            <p:ph idx="1"/>
          </p:nvPr>
        </p:nvSpPr>
        <p:spPr/>
        <p:txBody>
          <a:bodyPr>
            <a:normAutofit fontScale="92500" lnSpcReduction="10000"/>
          </a:bodyPr>
          <a:lstStyle/>
          <a:p>
            <a:pPr marL="0" indent="0">
              <a:buNone/>
            </a:pPr>
            <a:r>
              <a:rPr lang="en-US" dirty="0"/>
              <a:t>Clustering is used when we need more granularity on columns other than partition columns or when the cardinality of a column is large.</a:t>
            </a:r>
          </a:p>
          <a:p>
            <a:pPr marL="0" indent="0">
              <a:buNone/>
            </a:pPr>
            <a:r>
              <a:rPr lang="en-US" dirty="0"/>
              <a:t>Clustering is used when we need aggregations on multiple columns apart from the partitioning column.</a:t>
            </a:r>
          </a:p>
          <a:p>
            <a:pPr marL="0" indent="0">
              <a:buNone/>
            </a:pPr>
            <a:r>
              <a:rPr lang="en-US" dirty="0"/>
              <a:t>Partitioning gives the estimated bytes to be read before query execution and gives estimated cost of query while clustering query cost is determined after its execution.</a:t>
            </a:r>
          </a:p>
          <a:p>
            <a:pPr marL="0" indent="0">
              <a:buNone/>
            </a:pPr>
            <a:r>
              <a:rPr lang="en-US" dirty="0"/>
              <a:t>Clustering can be used when partitioning column exceeds the partition limits.</a:t>
            </a:r>
          </a:p>
          <a:p>
            <a:pPr marL="0" indent="0">
              <a:buNone/>
            </a:pPr>
            <a:r>
              <a:rPr lang="en-US" dirty="0"/>
              <a:t>Partitioning is used when we need to segment data based on timestamp or integer range to distribute the data in table as per requirement.</a:t>
            </a:r>
          </a:p>
          <a:p>
            <a:pPr marL="0" indent="0">
              <a:buNone/>
            </a:pPr>
            <a:endParaRPr lang="en-US" dirty="0"/>
          </a:p>
        </p:txBody>
      </p:sp>
    </p:spTree>
    <p:extLst>
      <p:ext uri="{BB962C8B-B14F-4D97-AF65-F5344CB8AC3E}">
        <p14:creationId xmlns:p14="http://schemas.microsoft.com/office/powerpoint/2010/main" val="423683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D380-7A6C-D943-9A29-F96205686F99}"/>
              </a:ext>
            </a:extLst>
          </p:cNvPr>
          <p:cNvSpPr>
            <a:spLocks noGrp="1"/>
          </p:cNvSpPr>
          <p:nvPr>
            <p:ph type="title"/>
          </p:nvPr>
        </p:nvSpPr>
        <p:spPr/>
        <p:txBody>
          <a:bodyPr/>
          <a:lstStyle/>
          <a:p>
            <a:r>
              <a:rPr lang="en-US" dirty="0"/>
              <a:t>File formats supported for ingestion</a:t>
            </a:r>
          </a:p>
        </p:txBody>
      </p:sp>
      <p:sp>
        <p:nvSpPr>
          <p:cNvPr id="3" name="Content Placeholder 2">
            <a:extLst>
              <a:ext uri="{FF2B5EF4-FFF2-40B4-BE49-F238E27FC236}">
                <a16:creationId xmlns:a16="http://schemas.microsoft.com/office/drawing/2014/main" id="{4BA7FDDE-0424-E84F-ABA5-6C370E1B0791}"/>
              </a:ext>
            </a:extLst>
          </p:cNvPr>
          <p:cNvSpPr>
            <a:spLocks noGrp="1"/>
          </p:cNvSpPr>
          <p:nvPr>
            <p:ph idx="1"/>
          </p:nvPr>
        </p:nvSpPr>
        <p:spPr/>
        <p:txBody>
          <a:bodyPr>
            <a:normAutofit fontScale="92500" lnSpcReduction="10000"/>
          </a:bodyPr>
          <a:lstStyle/>
          <a:p>
            <a:pPr marL="0" indent="0">
              <a:buNone/>
            </a:pPr>
            <a:r>
              <a:rPr lang="en-US" dirty="0"/>
              <a:t>Bigquery supports multiple file formats through which data can be ingested in Bigquery using client libraries and cli in append and overwrite modes. Below are the list of formats.</a:t>
            </a:r>
          </a:p>
          <a:p>
            <a:r>
              <a:rPr lang="en-US" dirty="0"/>
              <a:t>Avro</a:t>
            </a:r>
          </a:p>
          <a:p>
            <a:r>
              <a:rPr lang="en-US" dirty="0"/>
              <a:t>CSV</a:t>
            </a:r>
          </a:p>
          <a:p>
            <a:r>
              <a:rPr lang="en-US" dirty="0"/>
              <a:t>Json (Newline Delimited)</a:t>
            </a:r>
          </a:p>
          <a:p>
            <a:r>
              <a:rPr lang="en-US" dirty="0"/>
              <a:t>ORC</a:t>
            </a:r>
          </a:p>
          <a:p>
            <a:r>
              <a:rPr lang="en-US" dirty="0"/>
              <a:t>Parquet</a:t>
            </a:r>
          </a:p>
          <a:p>
            <a:r>
              <a:rPr lang="en-US" dirty="0"/>
              <a:t>Datastore Exports</a:t>
            </a:r>
          </a:p>
          <a:p>
            <a:r>
              <a:rPr lang="en-US" dirty="0" err="1"/>
              <a:t>Firestore</a:t>
            </a:r>
            <a:r>
              <a:rPr lang="en-US" dirty="0"/>
              <a:t> Exports</a:t>
            </a:r>
          </a:p>
        </p:txBody>
      </p:sp>
    </p:spTree>
    <p:extLst>
      <p:ext uri="{BB962C8B-B14F-4D97-AF65-F5344CB8AC3E}">
        <p14:creationId xmlns:p14="http://schemas.microsoft.com/office/powerpoint/2010/main" val="422472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410</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Bigquery Partitions and supported file formats</vt:lpstr>
      <vt:lpstr>Partitioning in Bigquery</vt:lpstr>
      <vt:lpstr>Partitioning vs Clustering</vt:lpstr>
      <vt:lpstr>File formats supported for ingestion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Bigquery Partitions and supported file formats</dc:title>
  <dc:creator>Microsoft Office User</dc:creator>
  <cp:lastModifiedBy>Microsoft Office User</cp:lastModifiedBy>
  <cp:revision>1</cp:revision>
  <dcterms:created xsi:type="dcterms:W3CDTF">2021-11-20T16:43:53Z</dcterms:created>
  <dcterms:modified xsi:type="dcterms:W3CDTF">2021-11-20T17:17:13Z</dcterms:modified>
</cp:coreProperties>
</file>