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9" r:id="rId23"/>
    <p:sldId id="280" r:id="rId24"/>
    <p:sldId id="281" r:id="rId25"/>
    <p:sldId id="282" r:id="rId26"/>
    <p:sldId id="285" r:id="rId27"/>
    <p:sldId id="286" r:id="rId28"/>
    <p:sldId id="287" r:id="rId29"/>
    <p:sldId id="283" r:id="rId30"/>
    <p:sldId id="28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7" autoAdjust="0"/>
    <p:restoredTop sz="94660"/>
  </p:normalViewPr>
  <p:slideViewPr>
    <p:cSldViewPr>
      <p:cViewPr>
        <p:scale>
          <a:sx n="75" d="100"/>
          <a:sy n="75" d="100"/>
        </p:scale>
        <p:origin x="-1618" y="-259"/>
      </p:cViewPr>
      <p:guideLst>
        <p:guide orient="horz" pos="2160"/>
        <p:guide pos="288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AD9260-018C-425E-8EBF-6C0E4E87A80F}" type="datetimeFigureOut">
              <a:rPr lang="en-IN" smtClean="0"/>
              <a:t>10-07-2017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02B090-3747-43CC-8393-01E5B0FEC52E}" type="slidenum">
              <a:rPr lang="en-IN" smtClean="0"/>
              <a:t>‹#›</a:t>
            </a:fld>
            <a:endParaRPr lang="en-IN"/>
          </a:p>
        </p:txBody>
      </p:sp>
    </p:spTree>
    <p:extLst>
      <p:ext uri="{BB962C8B-B14F-4D97-AF65-F5344CB8AC3E}">
        <p14:creationId xmlns:p14="http://schemas.microsoft.com/office/powerpoint/2010/main" val="2008407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302B090-3747-43CC-8393-01E5B0FEC52E}" type="slidenum">
              <a:rPr lang="en-IN" smtClean="0"/>
              <a:t>12</a:t>
            </a:fld>
            <a:endParaRPr lang="en-IN"/>
          </a:p>
        </p:txBody>
      </p:sp>
    </p:spTree>
    <p:extLst>
      <p:ext uri="{BB962C8B-B14F-4D97-AF65-F5344CB8AC3E}">
        <p14:creationId xmlns:p14="http://schemas.microsoft.com/office/powerpoint/2010/main" val="1357043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AF7FADF6-3878-4199-BA80-1AB455D667C2}" type="datetimeFigureOut">
              <a:rPr lang="en-IN" smtClean="0"/>
              <a:t>10-07-2017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51814-9B86-471A-B32E-29C37551674C}" type="slidenum">
              <a:rPr lang="en-IN" smtClean="0"/>
              <a:t>‹#›</a:t>
            </a:fld>
            <a:endParaRPr lang="en-IN"/>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7FADF6-3878-4199-BA80-1AB455D667C2}" type="datetimeFigureOut">
              <a:rPr lang="en-IN" smtClean="0"/>
              <a:t>10-07-2017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51814-9B86-471A-B32E-29C37551674C}"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7FADF6-3878-4199-BA80-1AB455D667C2}" type="datetimeFigureOut">
              <a:rPr lang="en-IN" smtClean="0"/>
              <a:t>10-07-2017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51814-9B86-471A-B32E-29C37551674C}"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7FADF6-3878-4199-BA80-1AB455D667C2}" type="datetimeFigureOut">
              <a:rPr lang="en-IN" smtClean="0"/>
              <a:t>10-07-2017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751814-9B86-471A-B32E-29C37551674C}"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AF7FADF6-3878-4199-BA80-1AB455D667C2}" type="datetimeFigureOut">
              <a:rPr lang="en-IN" smtClean="0"/>
              <a:t>10-07-2017</a:t>
            </a:fld>
            <a:endParaRPr lang="en-IN"/>
          </a:p>
        </p:txBody>
      </p:sp>
      <p:sp>
        <p:nvSpPr>
          <p:cNvPr id="91" name="Footer Placeholder 90"/>
          <p:cNvSpPr>
            <a:spLocks noGrp="1"/>
          </p:cNvSpPr>
          <p:nvPr>
            <p:ph type="ftr" sz="quarter" idx="11"/>
          </p:nvPr>
        </p:nvSpPr>
        <p:spPr/>
        <p:txBody>
          <a:bodyPr/>
          <a:lstStyle/>
          <a:p>
            <a:endParaRPr lang="en-IN"/>
          </a:p>
        </p:txBody>
      </p:sp>
      <p:sp>
        <p:nvSpPr>
          <p:cNvPr id="92" name="Slide Number Placeholder 91"/>
          <p:cNvSpPr>
            <a:spLocks noGrp="1"/>
          </p:cNvSpPr>
          <p:nvPr>
            <p:ph type="sldNum" sz="quarter" idx="12"/>
          </p:nvPr>
        </p:nvSpPr>
        <p:spPr/>
        <p:txBody>
          <a:bodyPr/>
          <a:lstStyle/>
          <a:p>
            <a:fld id="{6F751814-9B86-471A-B32E-29C37551674C}"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7FADF6-3878-4199-BA80-1AB455D667C2}" type="datetimeFigureOut">
              <a:rPr lang="en-IN" smtClean="0"/>
              <a:t>10-07-2017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751814-9B86-471A-B32E-29C37551674C}"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7FADF6-3878-4199-BA80-1AB455D667C2}" type="datetimeFigureOut">
              <a:rPr lang="en-IN" smtClean="0"/>
              <a:t>10-07-2017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751814-9B86-471A-B32E-29C37551674C}"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7FADF6-3878-4199-BA80-1AB455D667C2}" type="datetimeFigureOut">
              <a:rPr lang="en-IN" smtClean="0"/>
              <a:t>10-07-2017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751814-9B86-471A-B32E-29C37551674C}"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7FADF6-3878-4199-BA80-1AB455D667C2}" type="datetimeFigureOut">
              <a:rPr lang="en-IN" smtClean="0"/>
              <a:t>10-07-2017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751814-9B86-471A-B32E-29C37551674C}" type="slidenum">
              <a:rPr lang="en-IN" smtClean="0"/>
              <a:t>‹#›</a:t>
            </a:fld>
            <a:endParaRPr lang="en-I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F7FADF6-3878-4199-BA80-1AB455D667C2}" type="datetimeFigureOut">
              <a:rPr lang="en-IN" smtClean="0"/>
              <a:t>10-07-2017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751814-9B86-471A-B32E-29C37551674C}" type="slidenum">
              <a:rPr lang="en-IN" smtClean="0"/>
              <a:t>‹#›</a:t>
            </a:fld>
            <a:endParaRPr lang="en-IN"/>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AF7FADF6-3878-4199-BA80-1AB455D667C2}" type="datetimeFigureOut">
              <a:rPr lang="en-IN" smtClean="0"/>
              <a:t>10-07-2017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751814-9B86-471A-B32E-29C37551674C}" type="slidenum">
              <a:rPr lang="en-IN" smtClean="0"/>
              <a:t>‹#›</a:t>
            </a:fld>
            <a:endParaRPr lang="en-IN"/>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AF7FADF6-3878-4199-BA80-1AB455D667C2}" type="datetimeFigureOut">
              <a:rPr lang="en-IN" smtClean="0"/>
              <a:t>10-07-2017</a:t>
            </a:fld>
            <a:endParaRPr lang="en-IN"/>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6F751814-9B86-471A-B32E-29C37551674C}"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CONTROL FLOW INTEGRITY IN LINUX</a:t>
            </a:r>
            <a:endParaRPr lang="en-IN" dirty="0"/>
          </a:p>
        </p:txBody>
      </p:sp>
      <p:sp>
        <p:nvSpPr>
          <p:cNvPr id="3" name="Subtitle 2"/>
          <p:cNvSpPr>
            <a:spLocks noGrp="1"/>
          </p:cNvSpPr>
          <p:nvPr>
            <p:ph type="subTitle" idx="1"/>
          </p:nvPr>
        </p:nvSpPr>
        <p:spPr/>
        <p:txBody>
          <a:bodyPr>
            <a:normAutofit/>
          </a:bodyPr>
          <a:lstStyle/>
          <a:p>
            <a:endParaRPr lang="en-IN" dirty="0"/>
          </a:p>
          <a:p>
            <a:r>
              <a:rPr lang="en-IN" dirty="0" smtClean="0"/>
              <a:t>Saarthak Mahajan</a:t>
            </a:r>
          </a:p>
          <a:p>
            <a:endParaRPr lang="en-IN" dirty="0" smtClean="0"/>
          </a:p>
        </p:txBody>
      </p:sp>
    </p:spTree>
    <p:extLst>
      <p:ext uri="{BB962C8B-B14F-4D97-AF65-F5344CB8AC3E}">
        <p14:creationId xmlns:p14="http://schemas.microsoft.com/office/powerpoint/2010/main" val="32851407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chor="t">
            <a:normAutofit fontScale="90000"/>
          </a:bodyPr>
          <a:lstStyle/>
          <a:p>
            <a:pPr algn="ctr"/>
            <a:r>
              <a:rPr lang="en-IN" dirty="0" smtClean="0"/>
              <a:t>RETURN ORIENTED PROGRAMMING(ROP)</a:t>
            </a:r>
            <a:endParaRPr lang="en-IN" dirty="0"/>
          </a:p>
        </p:txBody>
      </p:sp>
      <p:sp>
        <p:nvSpPr>
          <p:cNvPr id="3" name="Content Placeholder 2"/>
          <p:cNvSpPr>
            <a:spLocks noGrp="1"/>
          </p:cNvSpPr>
          <p:nvPr>
            <p:ph idx="1"/>
          </p:nvPr>
        </p:nvSpPr>
        <p:spPr>
          <a:xfrm>
            <a:off x="256536" y="908720"/>
            <a:ext cx="8707952" cy="5760640"/>
          </a:xfrm>
        </p:spPr>
        <p:txBody>
          <a:bodyPr>
            <a:normAutofit fontScale="92500" lnSpcReduction="20000"/>
          </a:bodyPr>
          <a:lstStyle/>
          <a:p>
            <a:pPr algn="just"/>
            <a:r>
              <a:rPr lang="en-IN" dirty="0" smtClean="0"/>
              <a:t>ROP is </a:t>
            </a:r>
            <a:r>
              <a:rPr lang="en-IN" dirty="0"/>
              <a:t>a computer security exploit technique that allows an attacker to execute code in the presence </a:t>
            </a:r>
            <a:r>
              <a:rPr lang="en-IN" dirty="0" smtClean="0"/>
              <a:t>of security defences </a:t>
            </a:r>
            <a:r>
              <a:rPr lang="en-IN" dirty="0"/>
              <a:t>such as non-executable </a:t>
            </a:r>
            <a:r>
              <a:rPr lang="en-IN" dirty="0" smtClean="0"/>
              <a:t>memory (DEP), ASLR.</a:t>
            </a:r>
          </a:p>
          <a:p>
            <a:pPr algn="just"/>
            <a:endParaRPr lang="en-IN" dirty="0" smtClean="0"/>
          </a:p>
          <a:p>
            <a:pPr algn="just"/>
            <a:r>
              <a:rPr lang="en-IN" dirty="0"/>
              <a:t>In this technique, an attacker gains control of the call stack to hijack program control flow and then executes carefully chosen </a:t>
            </a:r>
            <a:r>
              <a:rPr lang="en-IN" dirty="0" smtClean="0"/>
              <a:t>machine instruction sequences </a:t>
            </a:r>
            <a:r>
              <a:rPr lang="en-IN" dirty="0"/>
              <a:t>that are already present, called "gadgets", by manipulating return </a:t>
            </a:r>
            <a:r>
              <a:rPr lang="en-IN" dirty="0" smtClean="0"/>
              <a:t>addresses.</a:t>
            </a:r>
          </a:p>
          <a:p>
            <a:pPr algn="just"/>
            <a:endParaRPr lang="en-IN" dirty="0" smtClean="0"/>
          </a:p>
          <a:p>
            <a:pPr algn="just"/>
            <a:r>
              <a:rPr lang="en-IN" dirty="0" smtClean="0"/>
              <a:t>Each </a:t>
            </a:r>
            <a:r>
              <a:rPr lang="en-IN" dirty="0"/>
              <a:t>gadget typically ends in a return </a:t>
            </a:r>
            <a:r>
              <a:rPr lang="en-IN" dirty="0" smtClean="0"/>
              <a:t>instruction and </a:t>
            </a:r>
            <a:r>
              <a:rPr lang="en-IN" dirty="0"/>
              <a:t>is located in a subroutine within the existing program and/or shared library code. Chained together, these gadgets allow an attacker </a:t>
            </a:r>
            <a:r>
              <a:rPr lang="en-IN" dirty="0" smtClean="0"/>
              <a:t>to perform </a:t>
            </a:r>
            <a:r>
              <a:rPr lang="en-IN" dirty="0"/>
              <a:t>arbitrary operations on a </a:t>
            </a:r>
            <a:r>
              <a:rPr lang="en-IN" dirty="0" smtClean="0"/>
              <a:t>machine.</a:t>
            </a:r>
          </a:p>
          <a:p>
            <a:pPr algn="just"/>
            <a:endParaRPr lang="en-IN" dirty="0" smtClean="0"/>
          </a:p>
          <a:p>
            <a:pPr algn="just"/>
            <a:r>
              <a:rPr lang="en-IN" dirty="0" smtClean="0"/>
              <a:t>A typical data </a:t>
            </a:r>
            <a:r>
              <a:rPr lang="en-IN" dirty="0"/>
              <a:t>execution prevention cannot defend against this attack because the adversary did not use malicious code but rather combined "</a:t>
            </a:r>
            <a:r>
              <a:rPr lang="en-IN" dirty="0" smtClean="0"/>
              <a:t>good“ instructions </a:t>
            </a:r>
            <a:r>
              <a:rPr lang="en-IN" dirty="0"/>
              <a:t>by changing return addresses; therefore the code </a:t>
            </a:r>
            <a:r>
              <a:rPr lang="en-IN" dirty="0" smtClean="0"/>
              <a:t>used would </a:t>
            </a:r>
            <a:r>
              <a:rPr lang="en-IN" dirty="0"/>
              <a:t>not be marked non-executable.</a:t>
            </a:r>
          </a:p>
        </p:txBody>
      </p:sp>
    </p:spTree>
    <p:extLst>
      <p:ext uri="{BB962C8B-B14F-4D97-AF65-F5344CB8AC3E}">
        <p14:creationId xmlns:p14="http://schemas.microsoft.com/office/powerpoint/2010/main" val="24692935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Users\Saarthak Mahajan\Desktop\callsta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232" y="1052736"/>
            <a:ext cx="8455240" cy="47525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95536" y="332656"/>
            <a:ext cx="8424936" cy="584775"/>
          </a:xfrm>
          <a:prstGeom prst="rect">
            <a:avLst/>
          </a:prstGeom>
          <a:noFill/>
        </p:spPr>
        <p:txBody>
          <a:bodyPr wrap="square" rtlCol="0">
            <a:spAutoFit/>
          </a:bodyPr>
          <a:lstStyle/>
          <a:p>
            <a:r>
              <a:rPr lang="en-IN" sz="3200" dirty="0" smtClean="0"/>
              <a:t>CALL STACK FOR DRAWLINE() , DRAWSQUARE() </a:t>
            </a:r>
            <a:endParaRPr lang="en-IN" sz="3200" dirty="0"/>
          </a:p>
        </p:txBody>
      </p:sp>
    </p:spTree>
    <p:extLst>
      <p:ext uri="{BB962C8B-B14F-4D97-AF65-F5344CB8AC3E}">
        <p14:creationId xmlns:p14="http://schemas.microsoft.com/office/powerpoint/2010/main" val="775562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chor="t"/>
          <a:lstStyle/>
          <a:p>
            <a:pPr algn="ctr"/>
            <a:r>
              <a:rPr lang="en-IN" dirty="0" smtClean="0"/>
              <a:t>DEFENCES AGAINST ROP</a:t>
            </a:r>
            <a:endParaRPr lang="en-IN" dirty="0"/>
          </a:p>
        </p:txBody>
      </p:sp>
      <p:sp>
        <p:nvSpPr>
          <p:cNvPr id="3" name="Content Placeholder 2"/>
          <p:cNvSpPr>
            <a:spLocks noGrp="1"/>
          </p:cNvSpPr>
          <p:nvPr>
            <p:ph idx="1"/>
          </p:nvPr>
        </p:nvSpPr>
        <p:spPr>
          <a:xfrm>
            <a:off x="457200" y="980728"/>
            <a:ext cx="8229600" cy="5145435"/>
          </a:xfrm>
        </p:spPr>
        <p:txBody>
          <a:bodyPr>
            <a:normAutofit/>
          </a:bodyPr>
          <a:lstStyle/>
          <a:p>
            <a:r>
              <a:rPr lang="en-IN" dirty="0" smtClean="0"/>
              <a:t>G-FREE Technique – It eliminates all the unaligned free branch instructions and protects the aligned ones.</a:t>
            </a:r>
            <a:endParaRPr lang="en-IN" dirty="0"/>
          </a:p>
          <a:p>
            <a:endParaRPr lang="en-IN" dirty="0" smtClean="0"/>
          </a:p>
          <a:p>
            <a:r>
              <a:rPr lang="en-IN" dirty="0" smtClean="0"/>
              <a:t>OS verification of Return addresses – Ineffective.</a:t>
            </a:r>
          </a:p>
          <a:p>
            <a:endParaRPr lang="en-IN" dirty="0"/>
          </a:p>
          <a:p>
            <a:r>
              <a:rPr lang="en-IN" dirty="0" smtClean="0"/>
              <a:t>SEHOP – Structured Exception Handler Overwrite Protection</a:t>
            </a:r>
          </a:p>
          <a:p>
            <a:endParaRPr lang="en-IN" dirty="0"/>
          </a:p>
          <a:p>
            <a:r>
              <a:rPr lang="en-IN" dirty="0" smtClean="0"/>
              <a:t>Eliminate Return Instructions – Return Indirection – Compiler specific – Expensive.</a:t>
            </a:r>
          </a:p>
          <a:p>
            <a:endParaRPr lang="en-IN" dirty="0"/>
          </a:p>
          <a:p>
            <a:r>
              <a:rPr lang="en-IN" dirty="0" smtClean="0"/>
              <a:t>Conclusion – There is no one technique that can eliminate ROP completely. Hence, we need a comprehensive solution .</a:t>
            </a:r>
          </a:p>
          <a:p>
            <a:endParaRPr lang="en-IN" dirty="0"/>
          </a:p>
          <a:p>
            <a:endParaRPr lang="en-IN" dirty="0" smtClean="0"/>
          </a:p>
          <a:p>
            <a:endParaRPr lang="en-IN" dirty="0"/>
          </a:p>
          <a:p>
            <a:endParaRPr lang="en-IN" dirty="0" smtClean="0"/>
          </a:p>
        </p:txBody>
      </p:sp>
    </p:spTree>
    <p:extLst>
      <p:ext uri="{BB962C8B-B14F-4D97-AF65-F5344CB8AC3E}">
        <p14:creationId xmlns:p14="http://schemas.microsoft.com/office/powerpoint/2010/main" val="8478926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chor="t">
            <a:normAutofit/>
          </a:bodyPr>
          <a:lstStyle/>
          <a:p>
            <a:pPr algn="ctr"/>
            <a:r>
              <a:rPr lang="en-IN" dirty="0" smtClean="0"/>
              <a:t>CONTROL FLOW INTEGRITY</a:t>
            </a:r>
            <a:endParaRPr lang="en-IN" dirty="0"/>
          </a:p>
        </p:txBody>
      </p:sp>
      <p:sp>
        <p:nvSpPr>
          <p:cNvPr id="3" name="Content Placeholder 2"/>
          <p:cNvSpPr>
            <a:spLocks noGrp="1"/>
          </p:cNvSpPr>
          <p:nvPr>
            <p:ph idx="1"/>
          </p:nvPr>
        </p:nvSpPr>
        <p:spPr>
          <a:xfrm>
            <a:off x="457200" y="908720"/>
            <a:ext cx="8229600" cy="5217443"/>
          </a:xfrm>
        </p:spPr>
        <p:txBody>
          <a:bodyPr>
            <a:normAutofit lnSpcReduction="10000"/>
          </a:bodyPr>
          <a:lstStyle/>
          <a:p>
            <a:pPr algn="just"/>
            <a:endParaRPr lang="en-IN" dirty="0" smtClean="0"/>
          </a:p>
          <a:p>
            <a:pPr algn="just"/>
            <a:r>
              <a:rPr lang="en-IN" dirty="0" smtClean="0"/>
              <a:t>Control-Flow </a:t>
            </a:r>
            <a:r>
              <a:rPr lang="en-IN" dirty="0"/>
              <a:t>Integrity (CFI) restricts the control-flow of an application to </a:t>
            </a:r>
            <a:r>
              <a:rPr lang="en-IN" i="1" dirty="0"/>
              <a:t>valid</a:t>
            </a:r>
            <a:r>
              <a:rPr lang="en-IN" dirty="0"/>
              <a:t> execution traces. </a:t>
            </a:r>
            <a:endParaRPr lang="en-IN" dirty="0" smtClean="0"/>
          </a:p>
          <a:p>
            <a:pPr algn="just"/>
            <a:endParaRPr lang="en-IN" dirty="0"/>
          </a:p>
          <a:p>
            <a:pPr algn="just"/>
            <a:r>
              <a:rPr lang="en-IN" dirty="0" smtClean="0"/>
              <a:t>CFI </a:t>
            </a:r>
            <a:r>
              <a:rPr lang="en-IN" dirty="0"/>
              <a:t>enforces this property by monitoring the program at runtime and comparing its state to a set of precomputed </a:t>
            </a:r>
            <a:r>
              <a:rPr lang="en-IN" dirty="0" smtClean="0"/>
              <a:t>valid </a:t>
            </a:r>
            <a:r>
              <a:rPr lang="en-IN" dirty="0"/>
              <a:t>states. </a:t>
            </a:r>
            <a:endParaRPr lang="en-IN" dirty="0" smtClean="0"/>
          </a:p>
          <a:p>
            <a:pPr algn="just"/>
            <a:endParaRPr lang="en-IN" dirty="0"/>
          </a:p>
          <a:p>
            <a:pPr algn="just"/>
            <a:r>
              <a:rPr lang="en-IN" dirty="0" smtClean="0"/>
              <a:t>If </a:t>
            </a:r>
            <a:r>
              <a:rPr lang="en-IN" dirty="0"/>
              <a:t>an invalid state is detected, an alert is raised, usually terminating the application</a:t>
            </a:r>
            <a:r>
              <a:rPr lang="en-IN" dirty="0" smtClean="0"/>
              <a:t>.</a:t>
            </a:r>
          </a:p>
          <a:p>
            <a:pPr algn="just"/>
            <a:endParaRPr lang="en-IN" dirty="0" smtClean="0"/>
          </a:p>
          <a:p>
            <a:pPr algn="just"/>
            <a:r>
              <a:rPr lang="en-IN" dirty="0"/>
              <a:t>Any CFI mechanism consists of two abstract </a:t>
            </a:r>
            <a:r>
              <a:rPr lang="en-IN" dirty="0" smtClean="0"/>
              <a:t>components : </a:t>
            </a:r>
            <a:r>
              <a:rPr lang="en-IN" dirty="0"/>
              <a:t>the (often static) analysis component that recovers the Control-Flow Graph (</a:t>
            </a:r>
            <a:r>
              <a:rPr lang="en-IN" dirty="0" smtClean="0"/>
              <a:t>CFG) and </a:t>
            </a:r>
            <a:r>
              <a:rPr lang="en-IN" dirty="0"/>
              <a:t>the dynamic enforcement mechanism that restricts control flows according to the generated CFG.</a:t>
            </a:r>
          </a:p>
        </p:txBody>
      </p:sp>
    </p:spTree>
    <p:extLst>
      <p:ext uri="{BB962C8B-B14F-4D97-AF65-F5344CB8AC3E}">
        <p14:creationId xmlns:p14="http://schemas.microsoft.com/office/powerpoint/2010/main" val="12372875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IN" dirty="0" smtClean="0"/>
              <a:t>CFG IN CFI</a:t>
            </a:r>
            <a:endParaRPr lang="en-IN" dirty="0"/>
          </a:p>
        </p:txBody>
      </p:sp>
      <p:sp>
        <p:nvSpPr>
          <p:cNvPr id="3" name="Content Placeholder 2"/>
          <p:cNvSpPr>
            <a:spLocks noGrp="1"/>
          </p:cNvSpPr>
          <p:nvPr>
            <p:ph idx="1"/>
          </p:nvPr>
        </p:nvSpPr>
        <p:spPr>
          <a:xfrm>
            <a:off x="457200" y="1268760"/>
            <a:ext cx="8229600" cy="4857403"/>
          </a:xfrm>
        </p:spPr>
        <p:txBody>
          <a:bodyPr>
            <a:normAutofit fontScale="92500" lnSpcReduction="20000"/>
          </a:bodyPr>
          <a:lstStyle/>
          <a:p>
            <a:pPr algn="just"/>
            <a:endParaRPr lang="en-IN" sz="2800" dirty="0" smtClean="0"/>
          </a:p>
          <a:p>
            <a:pPr algn="just"/>
            <a:r>
              <a:rPr lang="en-IN" sz="2800" dirty="0" smtClean="0"/>
              <a:t>A </a:t>
            </a:r>
            <a:r>
              <a:rPr lang="en-IN" sz="2800" b="1" dirty="0"/>
              <a:t>control flow graph</a:t>
            </a:r>
            <a:r>
              <a:rPr lang="en-IN" sz="2800" dirty="0"/>
              <a:t> (</a:t>
            </a:r>
            <a:r>
              <a:rPr lang="en-IN" sz="2800" b="1" dirty="0"/>
              <a:t>CFG</a:t>
            </a:r>
            <a:r>
              <a:rPr lang="en-IN" sz="2800" dirty="0"/>
              <a:t>) in computer science is a representation, using graph notation, of all paths that might be traversed through a program during its execution</a:t>
            </a:r>
            <a:r>
              <a:rPr lang="en-IN" sz="2800" dirty="0" smtClean="0"/>
              <a:t>.</a:t>
            </a:r>
          </a:p>
          <a:p>
            <a:pPr algn="just"/>
            <a:endParaRPr lang="en-IN" sz="2800" dirty="0"/>
          </a:p>
          <a:p>
            <a:pPr algn="just"/>
            <a:endParaRPr lang="en-IN" sz="2800" dirty="0" smtClean="0"/>
          </a:p>
          <a:p>
            <a:pPr algn="just"/>
            <a:r>
              <a:rPr lang="en-IN" sz="2800" dirty="0" smtClean="0"/>
              <a:t>CFG generation takes places using both static and dynamic analysis, using source code or binary code.</a:t>
            </a:r>
          </a:p>
          <a:p>
            <a:pPr algn="just"/>
            <a:endParaRPr lang="en-IN" sz="2800" dirty="0"/>
          </a:p>
          <a:p>
            <a:pPr algn="just"/>
            <a:endParaRPr lang="en-IN" sz="2800" dirty="0" smtClean="0"/>
          </a:p>
          <a:p>
            <a:pPr algn="just"/>
            <a:r>
              <a:rPr lang="en-IN" sz="2800" dirty="0" smtClean="0"/>
              <a:t>CFG </a:t>
            </a:r>
            <a:r>
              <a:rPr lang="en-IN" sz="2800" dirty="0"/>
              <a:t>operates by creating a per-process bitmap, where a set bit indicates that the address is a valid destination. </a:t>
            </a:r>
            <a:endParaRPr lang="en-IN" sz="2800" dirty="0" smtClean="0"/>
          </a:p>
          <a:p>
            <a:pPr algn="just"/>
            <a:endParaRPr lang="en-IN" sz="2800" dirty="0"/>
          </a:p>
          <a:p>
            <a:pPr marL="0" indent="0">
              <a:buNone/>
            </a:pPr>
            <a:endParaRPr lang="en-IN" dirty="0"/>
          </a:p>
        </p:txBody>
      </p:sp>
    </p:spTree>
    <p:extLst>
      <p:ext uri="{BB962C8B-B14F-4D97-AF65-F5344CB8AC3E}">
        <p14:creationId xmlns:p14="http://schemas.microsoft.com/office/powerpoint/2010/main" val="1900769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ctr"/>
            <a:r>
              <a:rPr lang="en-IN" dirty="0" smtClean="0"/>
              <a:t>CONTROL FLOW TRANFER PRIMER</a:t>
            </a:r>
            <a:endParaRPr lang="en-IN" dirty="0"/>
          </a:p>
        </p:txBody>
      </p:sp>
      <p:sp>
        <p:nvSpPr>
          <p:cNvPr id="3" name="Content Placeholder 2"/>
          <p:cNvSpPr>
            <a:spLocks noGrp="1"/>
          </p:cNvSpPr>
          <p:nvPr>
            <p:ph idx="1"/>
          </p:nvPr>
        </p:nvSpPr>
        <p:spPr>
          <a:xfrm>
            <a:off x="395536" y="980728"/>
            <a:ext cx="8229600" cy="5328592"/>
          </a:xfrm>
        </p:spPr>
        <p:txBody>
          <a:bodyPr>
            <a:normAutofit/>
          </a:bodyPr>
          <a:lstStyle/>
          <a:p>
            <a:pPr algn="just"/>
            <a:r>
              <a:rPr lang="en-IN" dirty="0"/>
              <a:t>Instructions on an architecture can be grouped into control-flow transfer instructions and computational instructions. </a:t>
            </a:r>
            <a:endParaRPr lang="en-IN" dirty="0" smtClean="0"/>
          </a:p>
          <a:p>
            <a:pPr algn="just"/>
            <a:endParaRPr lang="en-IN" dirty="0"/>
          </a:p>
          <a:p>
            <a:pPr algn="just"/>
            <a:r>
              <a:rPr lang="en-IN" dirty="0"/>
              <a:t>Control-flow transfer instructions can be further grouped into direct and indirect control-flow transfer instructions</a:t>
            </a:r>
            <a:r>
              <a:rPr lang="en-IN" dirty="0" smtClean="0"/>
              <a:t>.</a:t>
            </a:r>
          </a:p>
          <a:p>
            <a:pPr algn="just"/>
            <a:endParaRPr lang="en-IN" dirty="0"/>
          </a:p>
          <a:p>
            <a:pPr algn="just"/>
            <a:r>
              <a:rPr lang="en-IN" dirty="0"/>
              <a:t>Indirect control-flow transfers are further divided into </a:t>
            </a:r>
            <a:r>
              <a:rPr lang="en-IN" b="1" dirty="0"/>
              <a:t>forward-edge</a:t>
            </a:r>
            <a:r>
              <a:rPr lang="en-IN" dirty="0"/>
              <a:t> control-flow transfers and </a:t>
            </a:r>
            <a:r>
              <a:rPr lang="en-IN" b="1" dirty="0"/>
              <a:t>backward-edge</a:t>
            </a:r>
            <a:r>
              <a:rPr lang="en-IN" dirty="0"/>
              <a:t> control-flow transfers</a:t>
            </a:r>
            <a:r>
              <a:rPr lang="en-IN" dirty="0" smtClean="0"/>
              <a:t>.</a:t>
            </a:r>
          </a:p>
          <a:p>
            <a:pPr algn="just"/>
            <a:endParaRPr lang="en-IN" dirty="0"/>
          </a:p>
          <a:p>
            <a:pPr algn="just"/>
            <a:r>
              <a:rPr lang="en-IN" dirty="0" smtClean="0"/>
              <a:t>We need to enforce CFI on forward edge control-flow transfers and backward edge control-flow transfers.</a:t>
            </a:r>
            <a:endParaRPr lang="en-IN" dirty="0"/>
          </a:p>
        </p:txBody>
      </p:sp>
    </p:spTree>
    <p:extLst>
      <p:ext uri="{BB962C8B-B14F-4D97-AF65-F5344CB8AC3E}">
        <p14:creationId xmlns:p14="http://schemas.microsoft.com/office/powerpoint/2010/main" val="15217569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smtClean="0"/>
              <a:t>CFI ENFORCEMENT USING INSTRUMENTATION</a:t>
            </a:r>
            <a:endParaRPr lang="en-IN" dirty="0"/>
          </a:p>
        </p:txBody>
      </p:sp>
      <p:sp>
        <p:nvSpPr>
          <p:cNvPr id="3" name="Content Placeholder 2"/>
          <p:cNvSpPr>
            <a:spLocks noGrp="1"/>
          </p:cNvSpPr>
          <p:nvPr>
            <p:ph idx="1"/>
          </p:nvPr>
        </p:nvSpPr>
        <p:spPr/>
        <p:txBody>
          <a:bodyPr/>
          <a:lstStyle/>
          <a:p>
            <a:pPr algn="just"/>
            <a:r>
              <a:rPr lang="en-IN" dirty="0" smtClean="0"/>
              <a:t>Since we need to protect the forward edge and the backward edge indirect control flow instructions, CFI enforcement mechanisms exist separately for both of them.</a:t>
            </a:r>
          </a:p>
          <a:p>
            <a:pPr algn="just"/>
            <a:endParaRPr lang="en-IN" dirty="0"/>
          </a:p>
          <a:p>
            <a:pPr algn="just"/>
            <a:r>
              <a:rPr lang="en-IN" b="1" dirty="0" smtClean="0"/>
              <a:t>Instrumentation</a:t>
            </a:r>
            <a:r>
              <a:rPr lang="en-IN" dirty="0" smtClean="0"/>
              <a:t> </a:t>
            </a:r>
            <a:r>
              <a:rPr lang="en-IN" dirty="0"/>
              <a:t>refers to an ability to monitor or measure the level of a </a:t>
            </a:r>
            <a:r>
              <a:rPr lang="en-IN" dirty="0" smtClean="0"/>
              <a:t>program's </a:t>
            </a:r>
            <a:r>
              <a:rPr lang="en-IN" dirty="0"/>
              <a:t>performance, to diagnose errors and to write trace information</a:t>
            </a:r>
            <a:r>
              <a:rPr lang="en-IN" dirty="0" smtClean="0"/>
              <a:t>.</a:t>
            </a:r>
            <a:endParaRPr lang="en-IN" baseline="30000" dirty="0" smtClean="0"/>
          </a:p>
          <a:p>
            <a:pPr algn="just"/>
            <a:endParaRPr lang="en-IN" baseline="30000" dirty="0"/>
          </a:p>
          <a:p>
            <a:pPr algn="just"/>
            <a:r>
              <a:rPr lang="en-IN" dirty="0" smtClean="0"/>
              <a:t> It’s of two types – Dynamic Instrumentation &amp; Static                        Instrumentation.</a:t>
            </a:r>
          </a:p>
          <a:p>
            <a:pPr algn="just"/>
            <a:endParaRPr lang="en-IN" dirty="0"/>
          </a:p>
          <a:p>
            <a:pPr algn="just"/>
            <a:endParaRPr lang="en-IN" dirty="0" smtClean="0"/>
          </a:p>
          <a:p>
            <a:pPr algn="just"/>
            <a:endParaRPr lang="en-IN" baseline="30000" dirty="0"/>
          </a:p>
          <a:p>
            <a:pPr algn="just"/>
            <a:endParaRPr lang="en-IN" baseline="30000" dirty="0" smtClean="0"/>
          </a:p>
        </p:txBody>
      </p:sp>
    </p:spTree>
    <p:extLst>
      <p:ext uri="{BB962C8B-B14F-4D97-AF65-F5344CB8AC3E}">
        <p14:creationId xmlns:p14="http://schemas.microsoft.com/office/powerpoint/2010/main" val="9267355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ctr"/>
            <a:r>
              <a:rPr lang="en-IN" dirty="0" smtClean="0"/>
              <a:t>DYNAMIC BINARY INSTRUMENTATION</a:t>
            </a:r>
            <a:endParaRPr lang="en-IN" dirty="0"/>
          </a:p>
        </p:txBody>
      </p:sp>
      <p:sp>
        <p:nvSpPr>
          <p:cNvPr id="3" name="Content Placeholder 2"/>
          <p:cNvSpPr>
            <a:spLocks noGrp="1"/>
          </p:cNvSpPr>
          <p:nvPr>
            <p:ph idx="1"/>
          </p:nvPr>
        </p:nvSpPr>
        <p:spPr>
          <a:xfrm>
            <a:off x="457200" y="1052736"/>
            <a:ext cx="8229600" cy="5073427"/>
          </a:xfrm>
        </p:spPr>
        <p:txBody>
          <a:bodyPr>
            <a:normAutofit fontScale="92500" lnSpcReduction="10000"/>
          </a:bodyPr>
          <a:lstStyle/>
          <a:p>
            <a:pPr algn="just"/>
            <a:r>
              <a:rPr lang="en-IN" dirty="0" smtClean="0"/>
              <a:t>Analysing </a:t>
            </a:r>
            <a:r>
              <a:rPr lang="en-IN" dirty="0"/>
              <a:t>the </a:t>
            </a:r>
            <a:r>
              <a:rPr lang="en-IN" dirty="0" smtClean="0"/>
              <a:t>behaviour </a:t>
            </a:r>
            <a:r>
              <a:rPr lang="en-IN" dirty="0"/>
              <a:t>of a binary application at runtime through the injection of instrumentation code</a:t>
            </a:r>
            <a:r>
              <a:rPr lang="en-IN" dirty="0" smtClean="0"/>
              <a:t>.</a:t>
            </a:r>
          </a:p>
          <a:p>
            <a:pPr algn="just"/>
            <a:endParaRPr lang="en-IN" dirty="0"/>
          </a:p>
          <a:p>
            <a:pPr algn="just"/>
            <a:r>
              <a:rPr lang="en-IN" dirty="0" smtClean="0"/>
              <a:t> Analysing </a:t>
            </a:r>
            <a:r>
              <a:rPr lang="en-IN" dirty="0"/>
              <a:t>an application at runtime makes it possible to gain insight into the </a:t>
            </a:r>
            <a:r>
              <a:rPr lang="en-IN" dirty="0" smtClean="0"/>
              <a:t>behaviour </a:t>
            </a:r>
            <a:r>
              <a:rPr lang="en-IN" dirty="0"/>
              <a:t>and state of an application at various points in execution</a:t>
            </a:r>
            <a:r>
              <a:rPr lang="en-IN" dirty="0" smtClean="0"/>
              <a:t>.</a:t>
            </a:r>
          </a:p>
          <a:p>
            <a:pPr algn="just"/>
            <a:endParaRPr lang="en-IN" dirty="0"/>
          </a:p>
          <a:p>
            <a:pPr algn="just"/>
            <a:r>
              <a:rPr lang="en-IN" dirty="0"/>
              <a:t>This highlights one of the key differences between static binary analysis and dynamic binary analysis. Rather than considering what may occur, dynamic binary analysis has the benefit of operating on what actually does occur</a:t>
            </a:r>
            <a:r>
              <a:rPr lang="en-IN" dirty="0" smtClean="0"/>
              <a:t>.</a:t>
            </a:r>
          </a:p>
          <a:p>
            <a:pPr algn="just"/>
            <a:endParaRPr lang="en-IN" dirty="0"/>
          </a:p>
          <a:p>
            <a:pPr algn="just"/>
            <a:r>
              <a:rPr lang="en-IN" dirty="0" smtClean="0"/>
              <a:t>Dynamic Binary Instrumentation is done using Pin Tool supported by Linux, Windows, Android and OS X Operating systems which is actually CFI Enforcement.</a:t>
            </a:r>
            <a:endParaRPr lang="en-IN" dirty="0"/>
          </a:p>
          <a:p>
            <a:pPr algn="just"/>
            <a:endParaRPr lang="en-IN" dirty="0"/>
          </a:p>
        </p:txBody>
      </p:sp>
    </p:spTree>
    <p:extLst>
      <p:ext uri="{BB962C8B-B14F-4D97-AF65-F5344CB8AC3E}">
        <p14:creationId xmlns:p14="http://schemas.microsoft.com/office/powerpoint/2010/main" val="34332685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ctr"/>
            <a:r>
              <a:rPr lang="en-IN" dirty="0" smtClean="0"/>
              <a:t>INTEL PIN TOOL</a:t>
            </a:r>
            <a:endParaRPr lang="en-IN" dirty="0"/>
          </a:p>
        </p:txBody>
      </p:sp>
      <p:sp>
        <p:nvSpPr>
          <p:cNvPr id="3" name="Content Placeholder 2"/>
          <p:cNvSpPr>
            <a:spLocks noGrp="1"/>
          </p:cNvSpPr>
          <p:nvPr>
            <p:ph idx="1"/>
          </p:nvPr>
        </p:nvSpPr>
        <p:spPr>
          <a:xfrm>
            <a:off x="457200" y="908720"/>
            <a:ext cx="8229600" cy="5217443"/>
          </a:xfrm>
        </p:spPr>
        <p:txBody>
          <a:bodyPr>
            <a:normAutofit lnSpcReduction="10000"/>
          </a:bodyPr>
          <a:lstStyle/>
          <a:p>
            <a:pPr algn="just"/>
            <a:r>
              <a:rPr lang="en-IN" dirty="0"/>
              <a:t>A pin tool comprises instrumentation, analysis and callback routines</a:t>
            </a:r>
            <a:r>
              <a:rPr lang="en-IN" dirty="0" smtClean="0"/>
              <a:t>.</a:t>
            </a:r>
          </a:p>
          <a:p>
            <a:pPr algn="just"/>
            <a:endParaRPr lang="en-IN" dirty="0"/>
          </a:p>
          <a:p>
            <a:pPr algn="just"/>
            <a:r>
              <a:rPr lang="en-IN" dirty="0"/>
              <a:t>Analysis routines are called when the code associated with them is run. Callback routines are only called when specific conditions are met, or when a certain event has occurred</a:t>
            </a:r>
            <a:r>
              <a:rPr lang="en-IN" dirty="0" smtClean="0"/>
              <a:t>.</a:t>
            </a:r>
          </a:p>
          <a:p>
            <a:pPr algn="just"/>
            <a:endParaRPr lang="en-IN" dirty="0"/>
          </a:p>
          <a:p>
            <a:pPr algn="just"/>
            <a:r>
              <a:rPr lang="en-IN" dirty="0"/>
              <a:t>Pin performs instrumentation by taking control of the program just after it loads into the memory. </a:t>
            </a:r>
            <a:endParaRPr lang="en-IN" dirty="0" smtClean="0"/>
          </a:p>
          <a:p>
            <a:pPr algn="just"/>
            <a:endParaRPr lang="en-IN" dirty="0"/>
          </a:p>
          <a:p>
            <a:pPr algn="just"/>
            <a:r>
              <a:rPr lang="en-IN" dirty="0" smtClean="0"/>
              <a:t>Then </a:t>
            </a:r>
            <a:r>
              <a:rPr lang="en-IN" dirty="0"/>
              <a:t>just-in-time recompiles (JIT) small sections of the binary code using pin just before it is run. New instructions to perform analysis are added to the recompiled code. These new instructions come from the </a:t>
            </a:r>
            <a:r>
              <a:rPr lang="en-IN" dirty="0" smtClean="0"/>
              <a:t>Pin tool</a:t>
            </a:r>
            <a:r>
              <a:rPr lang="en-IN" dirty="0"/>
              <a:t>.</a:t>
            </a:r>
            <a:endParaRPr lang="en-IN" dirty="0" smtClean="0"/>
          </a:p>
          <a:p>
            <a:pPr algn="just"/>
            <a:endParaRPr lang="en-IN" dirty="0"/>
          </a:p>
          <a:p>
            <a:pPr algn="just"/>
            <a:endParaRPr lang="en-IN" dirty="0"/>
          </a:p>
        </p:txBody>
      </p:sp>
    </p:spTree>
    <p:extLst>
      <p:ext uri="{BB962C8B-B14F-4D97-AF65-F5344CB8AC3E}">
        <p14:creationId xmlns:p14="http://schemas.microsoft.com/office/powerpoint/2010/main" val="38805428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333375"/>
            <a:ext cx="8229600" cy="5792788"/>
          </a:xfrm>
        </p:spPr>
        <p:txBody>
          <a:bodyPr>
            <a:normAutofit fontScale="92500" lnSpcReduction="10000"/>
          </a:bodyPr>
          <a:lstStyle/>
          <a:p>
            <a:pPr algn="just"/>
            <a:r>
              <a:rPr lang="en-IN" dirty="0" smtClean="0"/>
              <a:t>Instrumentation consists of two components –</a:t>
            </a:r>
          </a:p>
          <a:p>
            <a:pPr marL="0" indent="0" algn="just">
              <a:buNone/>
            </a:pPr>
            <a:r>
              <a:rPr lang="en-IN" dirty="0" smtClean="0"/>
              <a:t>    1. A mechanism that decides where and what code is executed.</a:t>
            </a:r>
          </a:p>
          <a:p>
            <a:pPr marL="0" indent="0" algn="just">
              <a:buNone/>
            </a:pPr>
            <a:r>
              <a:rPr lang="en-IN" dirty="0"/>
              <a:t> </a:t>
            </a:r>
            <a:r>
              <a:rPr lang="en-IN" dirty="0" smtClean="0"/>
              <a:t>   2. The code to execute at insertion points.</a:t>
            </a:r>
          </a:p>
          <a:p>
            <a:pPr marL="0" indent="0" algn="just">
              <a:buNone/>
            </a:pPr>
            <a:endParaRPr lang="en-IN" dirty="0"/>
          </a:p>
          <a:p>
            <a:pPr algn="just"/>
            <a:r>
              <a:rPr lang="en-IN" dirty="0"/>
              <a:t>These two components are </a:t>
            </a:r>
            <a:r>
              <a:rPr lang="en-IN" i="1" dirty="0"/>
              <a:t>instrumentation</a:t>
            </a:r>
            <a:r>
              <a:rPr lang="en-IN" dirty="0"/>
              <a:t> and </a:t>
            </a:r>
            <a:r>
              <a:rPr lang="en-IN" i="1" dirty="0"/>
              <a:t>analysis</a:t>
            </a:r>
            <a:r>
              <a:rPr lang="en-IN" dirty="0"/>
              <a:t> code. Both components live in a single executable, a </a:t>
            </a:r>
            <a:r>
              <a:rPr lang="en-IN" i="1" dirty="0"/>
              <a:t>Pintool</a:t>
            </a:r>
            <a:r>
              <a:rPr lang="en-IN" dirty="0" smtClean="0"/>
              <a:t>.</a:t>
            </a:r>
          </a:p>
          <a:p>
            <a:pPr algn="just"/>
            <a:endParaRPr lang="en-IN" dirty="0"/>
          </a:p>
          <a:p>
            <a:pPr algn="just"/>
            <a:r>
              <a:rPr lang="en-IN" dirty="0"/>
              <a:t>Since a Pintool works like a plugin, it must run in the same address space as Pin and the executable to be instrumented. Hence the Pintool has access to all of the executable's data</a:t>
            </a:r>
            <a:r>
              <a:rPr lang="en-IN" dirty="0" smtClean="0"/>
              <a:t>.</a:t>
            </a:r>
          </a:p>
          <a:p>
            <a:pPr algn="just"/>
            <a:endParaRPr lang="en-IN" dirty="0"/>
          </a:p>
          <a:p>
            <a:pPr algn="just"/>
            <a:r>
              <a:rPr lang="en-IN" dirty="0"/>
              <a:t>When writing tools, it is more important to tune the analysis code than the instrumentation code. This is because the instrumentation is executed once, but analysis code is called many times</a:t>
            </a:r>
            <a:r>
              <a:rPr lang="en-IN" dirty="0" smtClean="0"/>
              <a:t>.</a:t>
            </a:r>
          </a:p>
          <a:p>
            <a:pPr algn="just"/>
            <a:endParaRPr lang="en-IN" dirty="0"/>
          </a:p>
          <a:p>
            <a:pPr algn="just"/>
            <a:r>
              <a:rPr lang="en-IN" dirty="0" smtClean="0"/>
              <a:t>Alternatives to Pin Tool – DynamoRIO, Valgrind.</a:t>
            </a:r>
            <a:endParaRPr lang="en-IN" dirty="0"/>
          </a:p>
        </p:txBody>
      </p:sp>
    </p:spTree>
    <p:extLst>
      <p:ext uri="{BB962C8B-B14F-4D97-AF65-F5344CB8AC3E}">
        <p14:creationId xmlns:p14="http://schemas.microsoft.com/office/powerpoint/2010/main" val="8345957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INFORMATION &amp; IT’S SECURITY </a:t>
            </a:r>
            <a:endParaRPr lang="en-IN" dirty="0"/>
          </a:p>
        </p:txBody>
      </p:sp>
      <p:sp>
        <p:nvSpPr>
          <p:cNvPr id="3" name="Content Placeholder 2"/>
          <p:cNvSpPr>
            <a:spLocks noGrp="1"/>
          </p:cNvSpPr>
          <p:nvPr>
            <p:ph idx="1"/>
          </p:nvPr>
        </p:nvSpPr>
        <p:spPr/>
        <p:txBody>
          <a:bodyPr/>
          <a:lstStyle/>
          <a:p>
            <a:r>
              <a:rPr lang="en-IN" dirty="0" smtClean="0"/>
              <a:t>Information is the collection of meaningful data stored in a computer in binary form.</a:t>
            </a:r>
          </a:p>
          <a:p>
            <a:endParaRPr lang="en-IN" dirty="0" smtClean="0"/>
          </a:p>
          <a:p>
            <a:r>
              <a:rPr lang="en-IN" dirty="0" smtClean="0"/>
              <a:t>In today’s world of Big Data, the information stored in Data centres needs to be secured .</a:t>
            </a:r>
          </a:p>
          <a:p>
            <a:endParaRPr lang="en-IN" dirty="0" smtClean="0"/>
          </a:p>
          <a:p>
            <a:r>
              <a:rPr lang="en-IN" dirty="0" smtClean="0"/>
              <a:t>Information security is the practise of preventing unauthorized access of information that may not be intended to be publicly or freely available.</a:t>
            </a:r>
          </a:p>
          <a:p>
            <a:endParaRPr lang="en-IN" dirty="0" smtClean="0"/>
          </a:p>
          <a:p>
            <a:endParaRPr lang="en-IN" dirty="0" smtClean="0"/>
          </a:p>
          <a:p>
            <a:endParaRPr lang="en-IN" dirty="0"/>
          </a:p>
        </p:txBody>
      </p:sp>
      <p:pic>
        <p:nvPicPr>
          <p:cNvPr id="1026" name="Picture 2" descr="C:\Users\Saarthak Mahajan\Desktop\1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8104" y="4941168"/>
            <a:ext cx="3065395" cy="1467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5087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7544" y="260648"/>
            <a:ext cx="4040188" cy="639762"/>
          </a:xfrm>
        </p:spPr>
        <p:txBody>
          <a:bodyPr>
            <a:normAutofit fontScale="92500" lnSpcReduction="20000"/>
          </a:bodyPr>
          <a:lstStyle/>
          <a:p>
            <a:r>
              <a:rPr lang="en-IN" dirty="0" smtClean="0"/>
              <a:t>FORWARD EGDE TRANSFER INSTRUMENTATION</a:t>
            </a:r>
            <a:endParaRPr lang="en-IN" dirty="0"/>
          </a:p>
        </p:txBody>
      </p:sp>
      <p:sp>
        <p:nvSpPr>
          <p:cNvPr id="4" name="Content Placeholder 3"/>
          <p:cNvSpPr>
            <a:spLocks noGrp="1"/>
          </p:cNvSpPr>
          <p:nvPr>
            <p:ph sz="half" idx="2"/>
          </p:nvPr>
        </p:nvSpPr>
        <p:spPr>
          <a:xfrm>
            <a:off x="457200" y="980728"/>
            <a:ext cx="4040188" cy="5616624"/>
          </a:xfrm>
        </p:spPr>
        <p:txBody>
          <a:bodyPr>
            <a:normAutofit/>
          </a:bodyPr>
          <a:lstStyle/>
          <a:p>
            <a:pPr algn="just"/>
            <a:r>
              <a:rPr lang="en-IN" dirty="0"/>
              <a:t>For forward-edge transfers, the code is often instrumented with some form of equivalence check. </a:t>
            </a:r>
            <a:endParaRPr lang="en-IN" dirty="0" smtClean="0"/>
          </a:p>
          <a:p>
            <a:pPr marL="0" indent="0" algn="just">
              <a:buNone/>
            </a:pPr>
            <a:endParaRPr lang="en-IN" dirty="0" smtClean="0"/>
          </a:p>
          <a:p>
            <a:pPr algn="just"/>
            <a:r>
              <a:rPr lang="en-IN" dirty="0" smtClean="0"/>
              <a:t>The </a:t>
            </a:r>
            <a:r>
              <a:rPr lang="en-IN" dirty="0"/>
              <a:t>check ensures that the target observed at runtime is in the set of valid </a:t>
            </a:r>
            <a:r>
              <a:rPr lang="en-IN" dirty="0" smtClean="0"/>
              <a:t>targets.</a:t>
            </a:r>
          </a:p>
          <a:p>
            <a:pPr marL="0" indent="0" algn="just">
              <a:buNone/>
            </a:pPr>
            <a:endParaRPr lang="en-IN" dirty="0" smtClean="0"/>
          </a:p>
          <a:p>
            <a:pPr marL="0" indent="0" algn="just">
              <a:buNone/>
            </a:pPr>
            <a:endParaRPr lang="en-IN" dirty="0" smtClean="0"/>
          </a:p>
          <a:p>
            <a:pPr algn="just"/>
            <a:r>
              <a:rPr lang="en-IN" dirty="0" smtClean="0"/>
              <a:t>If </a:t>
            </a:r>
            <a:r>
              <a:rPr lang="en-IN" dirty="0"/>
              <a:t>the observed target is not in that set, the program terminates.</a:t>
            </a:r>
          </a:p>
        </p:txBody>
      </p:sp>
      <p:sp>
        <p:nvSpPr>
          <p:cNvPr id="5" name="Text Placeholder 4"/>
          <p:cNvSpPr>
            <a:spLocks noGrp="1"/>
          </p:cNvSpPr>
          <p:nvPr>
            <p:ph type="body" sz="quarter" idx="3"/>
          </p:nvPr>
        </p:nvSpPr>
        <p:spPr>
          <a:xfrm>
            <a:off x="4645025" y="260649"/>
            <a:ext cx="4041775" cy="648072"/>
          </a:xfrm>
        </p:spPr>
        <p:txBody>
          <a:bodyPr>
            <a:normAutofit fontScale="85000" lnSpcReduction="20000"/>
          </a:bodyPr>
          <a:lstStyle/>
          <a:p>
            <a:r>
              <a:rPr lang="en-IN" dirty="0" smtClean="0"/>
              <a:t>BACKWARD EDGE TRANSFER </a:t>
            </a:r>
          </a:p>
          <a:p>
            <a:r>
              <a:rPr lang="en-IN" dirty="0" smtClean="0"/>
              <a:t>INSTRUMENTATION</a:t>
            </a:r>
            <a:endParaRPr lang="en-IN" dirty="0"/>
          </a:p>
        </p:txBody>
      </p:sp>
      <p:sp>
        <p:nvSpPr>
          <p:cNvPr id="6" name="Content Placeholder 5"/>
          <p:cNvSpPr>
            <a:spLocks noGrp="1"/>
          </p:cNvSpPr>
          <p:nvPr>
            <p:ph sz="quarter" idx="4"/>
          </p:nvPr>
        </p:nvSpPr>
        <p:spPr>
          <a:xfrm>
            <a:off x="4645025" y="980728"/>
            <a:ext cx="4041775" cy="5688632"/>
          </a:xfrm>
        </p:spPr>
        <p:txBody>
          <a:bodyPr>
            <a:normAutofit fontScale="92500" lnSpcReduction="10000"/>
          </a:bodyPr>
          <a:lstStyle/>
          <a:p>
            <a:pPr algn="just"/>
            <a:r>
              <a:rPr lang="en-IN" dirty="0"/>
              <a:t>A mechanism that enforces stack integrity ensures that any backward-edge transfers can only return to the most recent prior caller</a:t>
            </a:r>
            <a:r>
              <a:rPr lang="en-IN" dirty="0" smtClean="0"/>
              <a:t>.</a:t>
            </a:r>
          </a:p>
          <a:p>
            <a:pPr algn="just"/>
            <a:r>
              <a:rPr lang="en-IN" dirty="0" smtClean="0"/>
              <a:t> </a:t>
            </a:r>
          </a:p>
          <a:p>
            <a:pPr algn="just"/>
            <a:r>
              <a:rPr lang="en-IN" dirty="0" smtClean="0"/>
              <a:t>This </a:t>
            </a:r>
            <a:r>
              <a:rPr lang="en-IN" dirty="0"/>
              <a:t>property can be enforced by storing the prior call sites in a shadow stack or guaranteeing memory safety on the </a:t>
            </a:r>
            <a:r>
              <a:rPr lang="en-IN" dirty="0" smtClean="0"/>
              <a:t>stack.</a:t>
            </a:r>
          </a:p>
          <a:p>
            <a:pPr algn="just"/>
            <a:endParaRPr lang="en-IN" dirty="0"/>
          </a:p>
          <a:p>
            <a:pPr algn="just"/>
            <a:r>
              <a:rPr lang="en-IN" dirty="0" smtClean="0"/>
              <a:t>If the return addresses of both the original stack and the shadow stack don’t match then we know that CFI anomaly has occurred.</a:t>
            </a:r>
            <a:endParaRPr lang="en-IN" dirty="0"/>
          </a:p>
        </p:txBody>
      </p:sp>
    </p:spTree>
    <p:extLst>
      <p:ext uri="{BB962C8B-B14F-4D97-AF65-F5344CB8AC3E}">
        <p14:creationId xmlns:p14="http://schemas.microsoft.com/office/powerpoint/2010/main" val="16728510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ctr"/>
            <a:r>
              <a:rPr lang="en-IN" dirty="0" smtClean="0"/>
              <a:t>ILLUSTRATION OF PIN TOOL</a:t>
            </a:r>
            <a:endParaRPr lang="en-IN" dirty="0"/>
          </a:p>
        </p:txBody>
      </p:sp>
      <p:sp>
        <p:nvSpPr>
          <p:cNvPr id="3" name="Content Placeholder 2"/>
          <p:cNvSpPr>
            <a:spLocks noGrp="1"/>
          </p:cNvSpPr>
          <p:nvPr>
            <p:ph idx="1"/>
          </p:nvPr>
        </p:nvSpPr>
        <p:spPr>
          <a:xfrm>
            <a:off x="457200" y="836712"/>
            <a:ext cx="8229600" cy="5289451"/>
          </a:xfrm>
        </p:spPr>
        <p:txBody>
          <a:bodyPr>
            <a:normAutofit fontScale="92500" lnSpcReduction="20000"/>
          </a:bodyPr>
          <a:lstStyle/>
          <a:p>
            <a:pPr algn="just"/>
            <a:r>
              <a:rPr lang="en-IN" dirty="0" smtClean="0"/>
              <a:t>It </a:t>
            </a:r>
            <a:r>
              <a:rPr lang="en-IN" dirty="0"/>
              <a:t>supports the </a:t>
            </a:r>
            <a:r>
              <a:rPr lang="en-IN" dirty="0" smtClean="0"/>
              <a:t>Android, Linux, </a:t>
            </a:r>
            <a:r>
              <a:rPr lang="en-IN" dirty="0"/>
              <a:t>OS </a:t>
            </a:r>
            <a:r>
              <a:rPr lang="en-IN" dirty="0" smtClean="0"/>
              <a:t>X </a:t>
            </a:r>
            <a:r>
              <a:rPr lang="en-IN" dirty="0"/>
              <a:t>and </a:t>
            </a:r>
            <a:r>
              <a:rPr lang="en-IN" dirty="0" smtClean="0"/>
              <a:t>Windows </a:t>
            </a:r>
            <a:r>
              <a:rPr lang="en-IN" dirty="0"/>
              <a:t>operating systems and executables for the IA-32, Intel(R) 64 and Intel(R) Many Integrated Core architectures</a:t>
            </a:r>
            <a:r>
              <a:rPr lang="en-IN" dirty="0" smtClean="0"/>
              <a:t>.</a:t>
            </a:r>
          </a:p>
          <a:p>
            <a:pPr algn="just"/>
            <a:endParaRPr lang="en-IN" dirty="0"/>
          </a:p>
          <a:p>
            <a:pPr algn="just"/>
            <a:r>
              <a:rPr lang="en-IN" dirty="0" smtClean="0"/>
              <a:t> </a:t>
            </a:r>
            <a:r>
              <a:rPr lang="en-IN" dirty="0"/>
              <a:t>U</a:t>
            </a:r>
            <a:r>
              <a:rPr lang="en-IN" dirty="0" smtClean="0"/>
              <a:t>sed Pin Tool on Ubuntu 17.04 , kernel 3.19 – IA64.</a:t>
            </a:r>
          </a:p>
          <a:p>
            <a:pPr algn="just"/>
            <a:endParaRPr lang="en-IN" dirty="0"/>
          </a:p>
          <a:p>
            <a:pPr algn="just"/>
            <a:r>
              <a:rPr lang="en-IN" dirty="0" smtClean="0"/>
              <a:t>The aim was to instrument programs not only with manual </a:t>
            </a:r>
            <a:r>
              <a:rPr lang="en-IN" dirty="0"/>
              <a:t>e</a:t>
            </a:r>
            <a:r>
              <a:rPr lang="en-IN" dirty="0" smtClean="0"/>
              <a:t>xamples but also, modified examples that provide us with more information than the standard examples already provided in Pin that would help us more in a better and efficient way to enforce CFI.</a:t>
            </a:r>
          </a:p>
          <a:p>
            <a:pPr algn="just"/>
            <a:endParaRPr lang="en-IN" dirty="0"/>
          </a:p>
          <a:p>
            <a:pPr algn="just"/>
            <a:r>
              <a:rPr lang="en-IN" dirty="0" smtClean="0"/>
              <a:t>Manual examples used – </a:t>
            </a:r>
          </a:p>
          <a:p>
            <a:pPr algn="just"/>
            <a:r>
              <a:rPr lang="en-IN" dirty="0"/>
              <a:t>i</a:t>
            </a:r>
            <a:r>
              <a:rPr lang="en-IN" dirty="0" smtClean="0"/>
              <a:t>nscount0.cpp (Simple Instruction Instrumentation) </a:t>
            </a:r>
          </a:p>
          <a:p>
            <a:pPr algn="just"/>
            <a:r>
              <a:rPr lang="en-IN" dirty="0"/>
              <a:t>i</a:t>
            </a:r>
            <a:r>
              <a:rPr lang="en-IN" dirty="0" smtClean="0"/>
              <a:t>nscount1.cpp  (Trace Instrumentation)</a:t>
            </a:r>
          </a:p>
          <a:p>
            <a:pPr algn="just"/>
            <a:r>
              <a:rPr lang="en-IN" dirty="0" smtClean="0"/>
              <a:t>itrace.cpp ( Instruction Address Instrumentation)</a:t>
            </a:r>
          </a:p>
          <a:p>
            <a:pPr algn="just"/>
            <a:r>
              <a:rPr lang="en-IN" dirty="0" smtClean="0"/>
              <a:t>pinatrace.cpp ( Memory Reference Instructions) – R/W</a:t>
            </a:r>
            <a:endParaRPr lang="en-IN" dirty="0"/>
          </a:p>
        </p:txBody>
      </p:sp>
    </p:spTree>
    <p:extLst>
      <p:ext uri="{BB962C8B-B14F-4D97-AF65-F5344CB8AC3E}">
        <p14:creationId xmlns:p14="http://schemas.microsoft.com/office/powerpoint/2010/main" val="20812254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Saarthak Mahajan\Desktop\ANURAG\Pictur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80728"/>
            <a:ext cx="8784976" cy="21821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5536" y="404664"/>
            <a:ext cx="6624736" cy="369332"/>
          </a:xfrm>
          <a:prstGeom prst="rect">
            <a:avLst/>
          </a:prstGeom>
          <a:noFill/>
        </p:spPr>
        <p:txBody>
          <a:bodyPr wrap="square" rtlCol="0">
            <a:spAutoFit/>
          </a:bodyPr>
          <a:lstStyle/>
          <a:p>
            <a:r>
              <a:rPr lang="en-IN" b="1" dirty="0" smtClean="0"/>
              <a:t>INSCOUNT0.CPP – SIMPLE INSTRUCTION COUNT</a:t>
            </a:r>
            <a:endParaRPr lang="en-IN" b="1" dirty="0"/>
          </a:p>
        </p:txBody>
      </p:sp>
      <p:cxnSp>
        <p:nvCxnSpPr>
          <p:cNvPr id="4" name="Straight Connector 3"/>
          <p:cNvCxnSpPr/>
          <p:nvPr/>
        </p:nvCxnSpPr>
        <p:spPr>
          <a:xfrm>
            <a:off x="179512" y="3501008"/>
            <a:ext cx="8784976" cy="0"/>
          </a:xfrm>
          <a:prstGeom prst="line">
            <a:avLst/>
          </a:prstGeom>
          <a:ln w="38100">
            <a:solidFill>
              <a:srgbClr val="FFFF00"/>
            </a:solidFill>
          </a:ln>
        </p:spPr>
        <p:style>
          <a:lnRef idx="1">
            <a:schemeClr val="dk1"/>
          </a:lnRef>
          <a:fillRef idx="0">
            <a:schemeClr val="dk1"/>
          </a:fillRef>
          <a:effectRef idx="0">
            <a:schemeClr val="dk1"/>
          </a:effectRef>
          <a:fontRef idx="minor">
            <a:schemeClr val="tx1"/>
          </a:fontRef>
        </p:style>
      </p:cxnSp>
      <p:pic>
        <p:nvPicPr>
          <p:cNvPr id="5124" name="Picture 4" descr="C:\Users\Saarthak Mahajan\Desktop\ANURAG\pICTUR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4221088"/>
            <a:ext cx="8568952" cy="241109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67544" y="3645024"/>
            <a:ext cx="7056784" cy="369332"/>
          </a:xfrm>
          <a:prstGeom prst="rect">
            <a:avLst/>
          </a:prstGeom>
          <a:noFill/>
        </p:spPr>
        <p:txBody>
          <a:bodyPr wrap="square" rtlCol="0">
            <a:spAutoFit/>
          </a:bodyPr>
          <a:lstStyle/>
          <a:p>
            <a:r>
              <a:rPr lang="en-IN" b="1" dirty="0" smtClean="0"/>
              <a:t>ITRACE.CPP – INSTRUCTION ADDRESS INSTRUMENTATION</a:t>
            </a:r>
            <a:endParaRPr lang="en-IN" b="1" dirty="0"/>
          </a:p>
        </p:txBody>
      </p:sp>
    </p:spTree>
    <p:extLst>
      <p:ext uri="{BB962C8B-B14F-4D97-AF65-F5344CB8AC3E}">
        <p14:creationId xmlns:p14="http://schemas.microsoft.com/office/powerpoint/2010/main" val="20086796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ctr"/>
            <a:r>
              <a:rPr lang="en-IN" dirty="0" smtClean="0"/>
              <a:t>ENFORCING CFI BY INSTRUMENTATION</a:t>
            </a:r>
            <a:endParaRPr lang="en-IN" dirty="0"/>
          </a:p>
        </p:txBody>
      </p:sp>
      <p:sp>
        <p:nvSpPr>
          <p:cNvPr id="3" name="Content Placeholder 2"/>
          <p:cNvSpPr>
            <a:spLocks noGrp="1"/>
          </p:cNvSpPr>
          <p:nvPr>
            <p:ph idx="1"/>
          </p:nvPr>
        </p:nvSpPr>
        <p:spPr>
          <a:xfrm>
            <a:off x="457200" y="1124744"/>
            <a:ext cx="8229600" cy="5001419"/>
          </a:xfrm>
        </p:spPr>
        <p:txBody>
          <a:bodyPr/>
          <a:lstStyle/>
          <a:p>
            <a:pPr algn="just"/>
            <a:r>
              <a:rPr lang="en-IN" dirty="0" smtClean="0"/>
              <a:t>We are aware that the files or programs that are used for instrumentation are written in C++, so it is possible to modify the program all together to create a new example.</a:t>
            </a:r>
          </a:p>
          <a:p>
            <a:pPr algn="just"/>
            <a:endParaRPr lang="en-IN" dirty="0"/>
          </a:p>
          <a:p>
            <a:pPr algn="just"/>
            <a:r>
              <a:rPr lang="en-IN" dirty="0" smtClean="0"/>
              <a:t>The modification can be done with the use of API’s that are provided in Pin Tool’s module.</a:t>
            </a:r>
          </a:p>
          <a:p>
            <a:pPr algn="just"/>
            <a:endParaRPr lang="en-IN" dirty="0"/>
          </a:p>
          <a:p>
            <a:pPr algn="just"/>
            <a:r>
              <a:rPr lang="en-IN" dirty="0" smtClean="0"/>
              <a:t>Instrumentation with these self-created examples happens normally, the only difference lies in the information we get out from that Instrumentation process and we have full control over it.</a:t>
            </a:r>
          </a:p>
          <a:p>
            <a:pPr algn="just"/>
            <a:endParaRPr lang="en-IN" dirty="0"/>
          </a:p>
        </p:txBody>
      </p:sp>
    </p:spTree>
    <p:extLst>
      <p:ext uri="{BB962C8B-B14F-4D97-AF65-F5344CB8AC3E}">
        <p14:creationId xmlns:p14="http://schemas.microsoft.com/office/powerpoint/2010/main" val="40301905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smtClean="0"/>
              <a:t>TO COUNT THE NO. OF CALL, RETURN &amp; JUMP INSTRUCTIONS.</a:t>
            </a:r>
            <a:endParaRPr lang="en-IN" dirty="0"/>
          </a:p>
        </p:txBody>
      </p:sp>
      <p:sp>
        <p:nvSpPr>
          <p:cNvPr id="3" name="Content Placeholder 2"/>
          <p:cNvSpPr>
            <a:spLocks noGrp="1"/>
          </p:cNvSpPr>
          <p:nvPr>
            <p:ph idx="1"/>
          </p:nvPr>
        </p:nvSpPr>
        <p:spPr>
          <a:xfrm>
            <a:off x="457200" y="1412776"/>
            <a:ext cx="8229600" cy="5256584"/>
          </a:xfrm>
        </p:spPr>
        <p:txBody>
          <a:bodyPr>
            <a:normAutofit/>
          </a:bodyPr>
          <a:lstStyle/>
          <a:p>
            <a:r>
              <a:rPr lang="en-IN" dirty="0" smtClean="0"/>
              <a:t>We used three standard functions provided in the Generic Inspection API.</a:t>
            </a:r>
          </a:p>
          <a:p>
            <a:pPr marL="0" indent="0">
              <a:buNone/>
            </a:pPr>
            <a:endParaRPr lang="en-IN" dirty="0"/>
          </a:p>
          <a:p>
            <a:r>
              <a:rPr lang="en-IN" dirty="0" smtClean="0"/>
              <a:t>INS_IsCall(INS ins)</a:t>
            </a:r>
          </a:p>
          <a:p>
            <a:r>
              <a:rPr lang="en-IN" dirty="0" smtClean="0"/>
              <a:t>INS_IsRet(INS ins) </a:t>
            </a:r>
          </a:p>
          <a:p>
            <a:r>
              <a:rPr lang="en-IN" dirty="0" smtClean="0"/>
              <a:t>INS_IsBranch(INS ins)</a:t>
            </a:r>
          </a:p>
          <a:p>
            <a:endParaRPr lang="en-IN" dirty="0"/>
          </a:p>
          <a:p>
            <a:r>
              <a:rPr lang="en-IN" dirty="0" smtClean="0"/>
              <a:t>All these three functions return a Boolean value .</a:t>
            </a:r>
          </a:p>
          <a:p>
            <a:pPr marL="0" indent="0">
              <a:buNone/>
            </a:pPr>
            <a:endParaRPr lang="en-IN" dirty="0"/>
          </a:p>
          <a:p>
            <a:r>
              <a:rPr lang="en-IN" dirty="0" smtClean="0"/>
              <a:t>We can incorporate them together or individually in our new example depending upon the information we need.</a:t>
            </a:r>
          </a:p>
          <a:p>
            <a:endParaRPr lang="en-IN" dirty="0"/>
          </a:p>
          <a:p>
            <a:endParaRPr lang="en-IN" dirty="0"/>
          </a:p>
        </p:txBody>
      </p:sp>
    </p:spTree>
    <p:extLst>
      <p:ext uri="{BB962C8B-B14F-4D97-AF65-F5344CB8AC3E}">
        <p14:creationId xmlns:p14="http://schemas.microsoft.com/office/powerpoint/2010/main" val="19216728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634082"/>
          </a:xfrm>
        </p:spPr>
        <p:txBody>
          <a:bodyPr>
            <a:normAutofit fontScale="90000"/>
          </a:bodyPr>
          <a:lstStyle/>
          <a:p>
            <a:pPr algn="ctr"/>
            <a:r>
              <a:rPr lang="en-IN" sz="2800" dirty="0" smtClean="0"/>
              <a:t>VERIFYING THE INTEGRITY OF CALL STACK(SHADOW STACK)- BACWARD TRANSFERS</a:t>
            </a:r>
            <a:endParaRPr lang="en-IN" sz="2800" dirty="0"/>
          </a:p>
        </p:txBody>
      </p:sp>
      <p:sp>
        <p:nvSpPr>
          <p:cNvPr id="3" name="Content Placeholder 2"/>
          <p:cNvSpPr>
            <a:spLocks noGrp="1"/>
          </p:cNvSpPr>
          <p:nvPr>
            <p:ph idx="1"/>
          </p:nvPr>
        </p:nvSpPr>
        <p:spPr>
          <a:xfrm>
            <a:off x="467544" y="1052736"/>
            <a:ext cx="8229600" cy="5217443"/>
          </a:xfrm>
        </p:spPr>
        <p:txBody>
          <a:bodyPr>
            <a:normAutofit lnSpcReduction="10000"/>
          </a:bodyPr>
          <a:lstStyle/>
          <a:p>
            <a:pPr algn="just"/>
            <a:r>
              <a:rPr lang="en-IN" b="1" dirty="0" smtClean="0"/>
              <a:t>Shadow Stack</a:t>
            </a:r>
            <a:r>
              <a:rPr lang="en-IN" dirty="0" smtClean="0"/>
              <a:t> </a:t>
            </a:r>
            <a:r>
              <a:rPr lang="en-IN" dirty="0"/>
              <a:t>is a mechanism for maintaining control-flow integrity by mitigating return address overwrites such as those seen during exploitation of a stack buffer overflow</a:t>
            </a:r>
            <a:r>
              <a:rPr lang="en-IN" dirty="0" smtClean="0"/>
              <a:t>.</a:t>
            </a:r>
          </a:p>
          <a:p>
            <a:pPr algn="just"/>
            <a:endParaRPr lang="en-IN" dirty="0"/>
          </a:p>
          <a:p>
            <a:pPr algn="just"/>
            <a:r>
              <a:rPr lang="en-IN" dirty="0" smtClean="0"/>
              <a:t>Store </a:t>
            </a:r>
            <a:r>
              <a:rPr lang="en-IN" dirty="0"/>
              <a:t>the legitimate return address (that is, the address of the instruction after the call), and on returns, check before actually returning</a:t>
            </a:r>
            <a:r>
              <a:rPr lang="en-IN" dirty="0" smtClean="0"/>
              <a:t>.</a:t>
            </a:r>
          </a:p>
          <a:p>
            <a:pPr algn="just"/>
            <a:endParaRPr lang="en-IN" dirty="0"/>
          </a:p>
          <a:p>
            <a:pPr algn="just"/>
            <a:r>
              <a:rPr lang="en-IN" dirty="0"/>
              <a:t>A stack buffer overflow would be adequate to overwrite the return address on the stack, but not the shadow stack's record of the return </a:t>
            </a:r>
            <a:r>
              <a:rPr lang="en-IN" dirty="0" smtClean="0"/>
              <a:t>address.</a:t>
            </a:r>
          </a:p>
          <a:p>
            <a:pPr algn="just"/>
            <a:endParaRPr lang="en-IN" dirty="0"/>
          </a:p>
          <a:p>
            <a:pPr algn="just"/>
            <a:r>
              <a:rPr lang="en-IN" dirty="0" smtClean="0"/>
              <a:t>The return address will be checked from the shadow stack and if it doesn’t match, appropriate action can be taken.</a:t>
            </a:r>
            <a:endParaRPr lang="en-IN" dirty="0"/>
          </a:p>
        </p:txBody>
      </p:sp>
    </p:spTree>
    <p:extLst>
      <p:ext uri="{BB962C8B-B14F-4D97-AF65-F5344CB8AC3E}">
        <p14:creationId xmlns:p14="http://schemas.microsoft.com/office/powerpoint/2010/main" val="28335371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ctr"/>
            <a:r>
              <a:rPr lang="en-IN" dirty="0" smtClean="0"/>
              <a:t>OBSERVATIONS</a:t>
            </a:r>
            <a:endParaRPr lang="en-IN" dirty="0"/>
          </a:p>
        </p:txBody>
      </p:sp>
      <p:sp>
        <p:nvSpPr>
          <p:cNvPr id="3" name="Content Placeholder 2"/>
          <p:cNvSpPr>
            <a:spLocks noGrp="1"/>
          </p:cNvSpPr>
          <p:nvPr>
            <p:ph idx="1"/>
          </p:nvPr>
        </p:nvSpPr>
        <p:spPr>
          <a:xfrm>
            <a:off x="457200" y="980728"/>
            <a:ext cx="8435280" cy="5688632"/>
          </a:xfrm>
        </p:spPr>
        <p:txBody>
          <a:bodyPr>
            <a:normAutofit fontScale="92500" lnSpcReduction="10000"/>
          </a:bodyPr>
          <a:lstStyle/>
          <a:p>
            <a:r>
              <a:rPr lang="en-IN" dirty="0" smtClean="0"/>
              <a:t>When we run the instrumentation code against bin/ls or any other program, ideally we should not get any error or CFI anomaly.</a:t>
            </a:r>
          </a:p>
          <a:p>
            <a:pPr marL="0" indent="0">
              <a:buNone/>
            </a:pPr>
            <a:endParaRPr lang="en-IN" dirty="0"/>
          </a:p>
          <a:p>
            <a:r>
              <a:rPr lang="en-IN" dirty="0" smtClean="0"/>
              <a:t>But we observe that at some places the return addresses from the shadow stack and the original stack don’t match giving us an indication that there’s a CFI breach.</a:t>
            </a:r>
          </a:p>
          <a:p>
            <a:pPr marL="0" indent="0">
              <a:buNone/>
            </a:pPr>
            <a:endParaRPr lang="en-IN" dirty="0"/>
          </a:p>
          <a:p>
            <a:r>
              <a:rPr lang="en-IN" dirty="0" smtClean="0"/>
              <a:t>There are some exceptions due to which the return addresses of a Caller aren’t pushed on to the stack. The exceptions are - </a:t>
            </a:r>
          </a:p>
          <a:p>
            <a:r>
              <a:rPr lang="en-IN" dirty="0" smtClean="0"/>
              <a:t>1. Long Jump &amp; Set Jump</a:t>
            </a:r>
          </a:p>
          <a:p>
            <a:r>
              <a:rPr lang="en-IN" dirty="0" smtClean="0"/>
              <a:t>2. Unix Signals and Lazy Bindings</a:t>
            </a:r>
          </a:p>
          <a:p>
            <a:r>
              <a:rPr lang="en-IN" dirty="0" smtClean="0"/>
              <a:t>3. C++ Exceptions</a:t>
            </a:r>
          </a:p>
          <a:p>
            <a:pPr marL="0" indent="0">
              <a:buNone/>
            </a:pPr>
            <a:endParaRPr lang="en-IN" dirty="0"/>
          </a:p>
          <a:p>
            <a:r>
              <a:rPr lang="en-IN" dirty="0" smtClean="0"/>
              <a:t>These exceptions can be handled by making proper adjustments to our instrumentation code.</a:t>
            </a:r>
            <a:endParaRPr lang="en-IN" dirty="0"/>
          </a:p>
        </p:txBody>
      </p:sp>
    </p:spTree>
    <p:extLst>
      <p:ext uri="{BB962C8B-B14F-4D97-AF65-F5344CB8AC3E}">
        <p14:creationId xmlns:p14="http://schemas.microsoft.com/office/powerpoint/2010/main" val="39606829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OVERHEAD CALCULATIONS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64679485"/>
              </p:ext>
            </p:extLst>
          </p:nvPr>
        </p:nvGraphicFramePr>
        <p:xfrm>
          <a:off x="1043608" y="1700808"/>
          <a:ext cx="7128794" cy="3528391"/>
        </p:xfrm>
        <a:graphic>
          <a:graphicData uri="http://schemas.openxmlformats.org/drawingml/2006/table">
            <a:tbl>
              <a:tblPr firstRow="1" firstCol="1" bandRow="1">
                <a:tableStyleId>{5C22544A-7EE6-4342-B048-85BDC9FD1C3A}</a:tableStyleId>
              </a:tblPr>
              <a:tblGrid>
                <a:gridCol w="797029"/>
                <a:gridCol w="2069145"/>
                <a:gridCol w="2069145"/>
                <a:gridCol w="2193475"/>
              </a:tblGrid>
              <a:tr h="1326518">
                <a:tc>
                  <a:txBody>
                    <a:bodyPr/>
                    <a:lstStyle/>
                    <a:p>
                      <a:pPr algn="just">
                        <a:lnSpc>
                          <a:spcPct val="115000"/>
                        </a:lnSpc>
                        <a:spcAft>
                          <a:spcPts val="0"/>
                        </a:spcAft>
                      </a:pPr>
                      <a:r>
                        <a:rPr lang="en-IN" sz="1200" dirty="0">
                          <a:effectLst/>
                        </a:rPr>
                        <a:t> </a:t>
                      </a:r>
                      <a:endParaRPr lang="en-IN" sz="11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1200">
                          <a:effectLst/>
                        </a:rPr>
                        <a:t>WITHOUT INSTRUMENTATION</a:t>
                      </a:r>
                      <a:endParaRPr lang="en-IN" sz="1100">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1200" dirty="0">
                          <a:effectLst/>
                        </a:rPr>
                        <a:t>WITH</a:t>
                      </a:r>
                      <a:endParaRPr lang="en-IN" sz="1100" dirty="0">
                        <a:effectLst/>
                      </a:endParaRPr>
                    </a:p>
                    <a:p>
                      <a:pPr algn="just">
                        <a:lnSpc>
                          <a:spcPct val="115000"/>
                        </a:lnSpc>
                        <a:spcAft>
                          <a:spcPts val="0"/>
                        </a:spcAft>
                      </a:pPr>
                      <a:r>
                        <a:rPr lang="en-IN" sz="1200" dirty="0">
                          <a:effectLst/>
                        </a:rPr>
                        <a:t>INSTRUMENTATION</a:t>
                      </a:r>
                      <a:endParaRPr lang="en-IN" sz="1100" dirty="0">
                        <a:effectLst/>
                      </a:endParaRPr>
                    </a:p>
                    <a:p>
                      <a:pPr algn="just">
                        <a:lnSpc>
                          <a:spcPct val="115000"/>
                        </a:lnSpc>
                        <a:spcAft>
                          <a:spcPts val="0"/>
                        </a:spcAft>
                      </a:pPr>
                      <a:r>
                        <a:rPr lang="en-IN" sz="1200" dirty="0">
                          <a:effectLst/>
                        </a:rPr>
                        <a:t>(ALLC.SO)</a:t>
                      </a:r>
                      <a:endParaRPr lang="en-IN" sz="11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1200">
                          <a:effectLst/>
                        </a:rPr>
                        <a:t>WITH INSTRUMENTATION</a:t>
                      </a:r>
                      <a:endParaRPr lang="en-IN" sz="1100">
                        <a:effectLst/>
                      </a:endParaRPr>
                    </a:p>
                    <a:p>
                      <a:pPr algn="just">
                        <a:lnSpc>
                          <a:spcPct val="115000"/>
                        </a:lnSpc>
                        <a:spcAft>
                          <a:spcPts val="0"/>
                        </a:spcAft>
                      </a:pPr>
                      <a:r>
                        <a:rPr lang="en-IN" sz="1200">
                          <a:effectLst/>
                        </a:rPr>
                        <a:t>(SHADOWSTACK.SO)</a:t>
                      </a:r>
                      <a:endParaRPr lang="en-IN" sz="1100">
                        <a:effectLst/>
                        <a:latin typeface="Calibri"/>
                        <a:ea typeface="Calibri"/>
                        <a:cs typeface="Times New Roman"/>
                      </a:endParaRPr>
                    </a:p>
                  </a:txBody>
                  <a:tcPr marL="68580" marR="68580" marT="0" marB="0"/>
                </a:tc>
              </a:tr>
              <a:tr h="875355">
                <a:tc>
                  <a:txBody>
                    <a:bodyPr/>
                    <a:lstStyle/>
                    <a:p>
                      <a:pPr algn="just">
                        <a:lnSpc>
                          <a:spcPct val="115000"/>
                        </a:lnSpc>
                        <a:spcAft>
                          <a:spcPts val="0"/>
                        </a:spcAft>
                      </a:pPr>
                      <a:r>
                        <a:rPr lang="en-IN" sz="1200">
                          <a:effectLst/>
                        </a:rPr>
                        <a:t>T.E.T for CZF</a:t>
                      </a:r>
                      <a:endParaRPr lang="en-IN" sz="1100">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1200">
                          <a:effectLst/>
                        </a:rPr>
                        <a:t>73.705 seconds</a:t>
                      </a:r>
                      <a:endParaRPr lang="en-IN" sz="1100">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1200" dirty="0">
                          <a:effectLst/>
                        </a:rPr>
                        <a:t>81.330 seconds</a:t>
                      </a:r>
                      <a:endParaRPr lang="en-IN" sz="11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1200" dirty="0">
                          <a:effectLst/>
                        </a:rPr>
                        <a:t>81.441 seconds</a:t>
                      </a:r>
                      <a:endParaRPr lang="en-IN" sz="1100" dirty="0">
                        <a:effectLst/>
                        <a:latin typeface="Calibri"/>
                        <a:ea typeface="Calibri"/>
                        <a:cs typeface="Times New Roman"/>
                      </a:endParaRPr>
                    </a:p>
                  </a:txBody>
                  <a:tcPr marL="68580" marR="68580" marT="0" marB="0"/>
                </a:tc>
              </a:tr>
              <a:tr h="1326518">
                <a:tc>
                  <a:txBody>
                    <a:bodyPr/>
                    <a:lstStyle/>
                    <a:p>
                      <a:pPr algn="just">
                        <a:lnSpc>
                          <a:spcPct val="115000"/>
                        </a:lnSpc>
                        <a:spcAft>
                          <a:spcPts val="0"/>
                        </a:spcAft>
                      </a:pPr>
                      <a:r>
                        <a:rPr lang="en-IN" sz="1200">
                          <a:effectLst/>
                        </a:rPr>
                        <a:t>T.E.T for </a:t>
                      </a:r>
                      <a:endParaRPr lang="en-IN" sz="1100">
                        <a:effectLst/>
                      </a:endParaRPr>
                    </a:p>
                    <a:p>
                      <a:pPr algn="just">
                        <a:lnSpc>
                          <a:spcPct val="115000"/>
                        </a:lnSpc>
                        <a:spcAft>
                          <a:spcPts val="0"/>
                        </a:spcAft>
                      </a:pPr>
                      <a:r>
                        <a:rPr lang="en-IN" sz="1200">
                          <a:effectLst/>
                        </a:rPr>
                        <a:t>XZF</a:t>
                      </a:r>
                      <a:endParaRPr lang="en-IN" sz="1100">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1200" dirty="0">
                          <a:effectLst/>
                        </a:rPr>
                        <a:t>16.887 seconds</a:t>
                      </a:r>
                      <a:endParaRPr lang="en-IN" sz="11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1200">
                          <a:effectLst/>
                        </a:rPr>
                        <a:t>26.580 seconds</a:t>
                      </a:r>
                      <a:endParaRPr lang="en-IN" sz="1100">
                        <a:effectLst/>
                        <a:latin typeface="Calibri"/>
                        <a:ea typeface="Calibri"/>
                        <a:cs typeface="Times New Roman"/>
                      </a:endParaRPr>
                    </a:p>
                  </a:txBody>
                  <a:tcPr marL="68580" marR="68580" marT="0" marB="0"/>
                </a:tc>
                <a:tc>
                  <a:txBody>
                    <a:bodyPr/>
                    <a:lstStyle/>
                    <a:p>
                      <a:pPr algn="just">
                        <a:lnSpc>
                          <a:spcPct val="115000"/>
                        </a:lnSpc>
                        <a:spcAft>
                          <a:spcPts val="0"/>
                        </a:spcAft>
                      </a:pPr>
                      <a:r>
                        <a:rPr lang="en-IN" sz="1200" dirty="0">
                          <a:effectLst/>
                        </a:rPr>
                        <a:t>27.054 seconds</a:t>
                      </a:r>
                      <a:endParaRPr lang="en-IN"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2760093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OBSERVATIONS</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IN" dirty="0"/>
              <a:t>We observe that the </a:t>
            </a:r>
            <a:r>
              <a:rPr lang="en-IN" b="1" dirty="0"/>
              <a:t>execution times</a:t>
            </a:r>
            <a:r>
              <a:rPr lang="en-IN" dirty="0"/>
              <a:t> are in the following order in both, </a:t>
            </a:r>
            <a:r>
              <a:rPr lang="en-IN" b="1" dirty="0"/>
              <a:t>Compression &amp; Decompression –</a:t>
            </a:r>
            <a:endParaRPr lang="en-IN" dirty="0"/>
          </a:p>
          <a:p>
            <a:pPr algn="just"/>
            <a:endParaRPr lang="en-IN" dirty="0"/>
          </a:p>
          <a:p>
            <a:pPr algn="just"/>
            <a:r>
              <a:rPr lang="en-IN" b="1"/>
              <a:t>WITHOUT </a:t>
            </a:r>
            <a:r>
              <a:rPr lang="en-IN" b="1" smtClean="0"/>
              <a:t>INSTRUMENTATION </a:t>
            </a:r>
            <a:r>
              <a:rPr lang="en-IN" b="1" dirty="0"/>
              <a:t>&lt; ALLC.SO &lt; SHADOW_STACK.SO</a:t>
            </a:r>
            <a:endParaRPr lang="en-IN" dirty="0"/>
          </a:p>
          <a:p>
            <a:pPr marL="0" indent="0" algn="just">
              <a:buNone/>
            </a:pPr>
            <a:r>
              <a:rPr lang="en-IN" dirty="0"/>
              <a:t> </a:t>
            </a:r>
          </a:p>
          <a:p>
            <a:pPr marL="0" indent="0" algn="just">
              <a:buNone/>
            </a:pPr>
            <a:r>
              <a:rPr lang="en-IN" dirty="0" smtClean="0"/>
              <a:t>     From </a:t>
            </a:r>
            <a:r>
              <a:rPr lang="en-IN" dirty="0"/>
              <a:t>the above observations, we conclude the following things:-</a:t>
            </a:r>
          </a:p>
          <a:p>
            <a:pPr marL="0" indent="0" algn="just">
              <a:buNone/>
            </a:pPr>
            <a:r>
              <a:rPr lang="en-IN" dirty="0"/>
              <a:t> </a:t>
            </a:r>
          </a:p>
          <a:p>
            <a:pPr lvl="0" algn="just"/>
            <a:r>
              <a:rPr lang="en-IN" dirty="0"/>
              <a:t>The execution of a program with instrumentation takes more time than it’s execution without instrumentation.</a:t>
            </a:r>
          </a:p>
          <a:p>
            <a:pPr marL="0" indent="0" algn="just">
              <a:buNone/>
            </a:pPr>
            <a:r>
              <a:rPr lang="en-IN" dirty="0"/>
              <a:t> </a:t>
            </a:r>
          </a:p>
          <a:p>
            <a:pPr lvl="0" algn="just"/>
            <a:r>
              <a:rPr lang="en-IN" dirty="0"/>
              <a:t>The instrumentation done with </a:t>
            </a:r>
            <a:r>
              <a:rPr lang="en-IN" b="1" i="1" dirty="0"/>
              <a:t>shadow_stack.so</a:t>
            </a:r>
            <a:r>
              <a:rPr lang="en-IN" dirty="0"/>
              <a:t> takes more time than instrumentation done with </a:t>
            </a:r>
            <a:r>
              <a:rPr lang="en-IN" b="1" i="1" dirty="0"/>
              <a:t>allc.so</a:t>
            </a:r>
            <a:r>
              <a:rPr lang="en-IN" dirty="0"/>
              <a:t> since it has the additional capability of handling all the exceptions </a:t>
            </a:r>
            <a:r>
              <a:rPr lang="en-IN" dirty="0" smtClean="0"/>
              <a:t>.</a:t>
            </a:r>
          </a:p>
          <a:p>
            <a:pPr lvl="0" algn="just"/>
            <a:endParaRPr lang="en-IN" dirty="0"/>
          </a:p>
          <a:p>
            <a:pPr lvl="0" algn="just"/>
            <a:r>
              <a:rPr lang="en-IN" dirty="0" smtClean="0"/>
              <a:t>The overhead of the instrumentation of the pin tool with programs varies.</a:t>
            </a:r>
            <a:endParaRPr lang="en-IN" dirty="0"/>
          </a:p>
          <a:p>
            <a:pPr marL="0" indent="0" algn="just">
              <a:buNone/>
            </a:pPr>
            <a:endParaRPr lang="en-IN" dirty="0"/>
          </a:p>
          <a:p>
            <a:pPr algn="just"/>
            <a:endParaRPr lang="en-IN" dirty="0"/>
          </a:p>
        </p:txBody>
      </p:sp>
    </p:spTree>
    <p:extLst>
      <p:ext uri="{BB962C8B-B14F-4D97-AF65-F5344CB8AC3E}">
        <p14:creationId xmlns:p14="http://schemas.microsoft.com/office/powerpoint/2010/main" val="4565560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CONCLUSIONS</a:t>
            </a:r>
            <a:endParaRPr lang="en-IN" dirty="0"/>
          </a:p>
        </p:txBody>
      </p:sp>
      <p:sp>
        <p:nvSpPr>
          <p:cNvPr id="3" name="Content Placeholder 2"/>
          <p:cNvSpPr>
            <a:spLocks noGrp="1"/>
          </p:cNvSpPr>
          <p:nvPr>
            <p:ph idx="1"/>
          </p:nvPr>
        </p:nvSpPr>
        <p:spPr/>
        <p:txBody>
          <a:bodyPr/>
          <a:lstStyle/>
          <a:p>
            <a:r>
              <a:rPr lang="en-IN" dirty="0"/>
              <a:t>If implemented correctly, CFI is a strong </a:t>
            </a:r>
            <a:r>
              <a:rPr lang="en-IN" dirty="0" smtClean="0"/>
              <a:t>defence </a:t>
            </a:r>
            <a:r>
              <a:rPr lang="en-IN" dirty="0"/>
              <a:t>mechanism that restricts the freedom of an attacker</a:t>
            </a:r>
            <a:r>
              <a:rPr lang="en-IN" dirty="0" smtClean="0"/>
              <a:t>.</a:t>
            </a:r>
          </a:p>
          <a:p>
            <a:endParaRPr lang="en-IN" dirty="0"/>
          </a:p>
          <a:p>
            <a:r>
              <a:rPr lang="en-IN" dirty="0"/>
              <a:t>For the forward-edge, a strong mechanism </a:t>
            </a:r>
            <a:r>
              <a:rPr lang="en-IN" dirty="0" smtClean="0"/>
              <a:t>must be considered to </a:t>
            </a:r>
            <a:r>
              <a:rPr lang="en-IN" dirty="0"/>
              <a:t>restrict the set of valid targets as much as possible. </a:t>
            </a:r>
            <a:endParaRPr lang="en-IN" dirty="0" smtClean="0"/>
          </a:p>
          <a:p>
            <a:endParaRPr lang="en-IN" dirty="0"/>
          </a:p>
          <a:p>
            <a:r>
              <a:rPr lang="en-IN" dirty="0"/>
              <a:t>For the backward edge, a context-sensitive approach that enforces stack integrity guarantees full protection.</a:t>
            </a:r>
          </a:p>
        </p:txBody>
      </p:sp>
    </p:spTree>
    <p:extLst>
      <p:ext uri="{BB962C8B-B14F-4D97-AF65-F5344CB8AC3E}">
        <p14:creationId xmlns:p14="http://schemas.microsoft.com/office/powerpoint/2010/main" val="37469879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pPr algn="ctr"/>
            <a:r>
              <a:rPr lang="en-IN" dirty="0" smtClean="0"/>
              <a:t>VULNERABILITY </a:t>
            </a:r>
            <a:endParaRPr lang="en-IN" dirty="0"/>
          </a:p>
        </p:txBody>
      </p:sp>
      <p:sp>
        <p:nvSpPr>
          <p:cNvPr id="3" name="Content Placeholder 2"/>
          <p:cNvSpPr>
            <a:spLocks noGrp="1"/>
          </p:cNvSpPr>
          <p:nvPr>
            <p:ph idx="1"/>
          </p:nvPr>
        </p:nvSpPr>
        <p:spPr>
          <a:xfrm>
            <a:off x="467544" y="980728"/>
            <a:ext cx="8229600" cy="5688632"/>
          </a:xfrm>
        </p:spPr>
        <p:txBody>
          <a:bodyPr/>
          <a:lstStyle/>
          <a:p>
            <a:pPr algn="just"/>
            <a:endParaRPr lang="en-IN" dirty="0" smtClean="0"/>
          </a:p>
          <a:p>
            <a:pPr algn="just"/>
            <a:r>
              <a:rPr lang="en-IN" dirty="0" smtClean="0"/>
              <a:t>A </a:t>
            </a:r>
            <a:r>
              <a:rPr lang="en-IN" b="1" dirty="0" smtClean="0"/>
              <a:t>vulnerability</a:t>
            </a:r>
            <a:r>
              <a:rPr lang="en-IN" dirty="0" smtClean="0"/>
              <a:t> </a:t>
            </a:r>
            <a:r>
              <a:rPr lang="en-IN" dirty="0"/>
              <a:t>is a weakness which allows an attacker to reduce a system's information </a:t>
            </a:r>
            <a:r>
              <a:rPr lang="en-IN" dirty="0" smtClean="0"/>
              <a:t>protection. </a:t>
            </a:r>
          </a:p>
          <a:p>
            <a:pPr algn="just"/>
            <a:endParaRPr lang="en-IN" dirty="0"/>
          </a:p>
          <a:p>
            <a:pPr algn="just"/>
            <a:r>
              <a:rPr lang="en-IN" dirty="0" smtClean="0"/>
              <a:t>Vulnerability </a:t>
            </a:r>
            <a:r>
              <a:rPr lang="en-IN" dirty="0"/>
              <a:t>is the intersection of three elements: a system susceptibility or flaw, attacker access to the flaw, and attacker capability to exploit the flaw</a:t>
            </a:r>
            <a:r>
              <a:rPr lang="en-IN" dirty="0" smtClean="0"/>
              <a:t>. </a:t>
            </a:r>
          </a:p>
          <a:p>
            <a:pPr algn="just"/>
            <a:endParaRPr lang="en-IN" dirty="0" smtClean="0"/>
          </a:p>
          <a:p>
            <a:pPr algn="just"/>
            <a:r>
              <a:rPr lang="en-IN" dirty="0" smtClean="0"/>
              <a:t>To </a:t>
            </a:r>
            <a:r>
              <a:rPr lang="en-IN" dirty="0"/>
              <a:t>exploit a vulnerability, an attacker must have at least one applicable tool or technique that can connect to a system </a:t>
            </a:r>
            <a:r>
              <a:rPr lang="en-IN" dirty="0" smtClean="0"/>
              <a:t>weakness.</a:t>
            </a:r>
          </a:p>
          <a:p>
            <a:pPr algn="just"/>
            <a:endParaRPr lang="en-IN" dirty="0" smtClean="0"/>
          </a:p>
          <a:p>
            <a:pPr algn="just"/>
            <a:endParaRPr lang="en-IN" dirty="0" smtClean="0"/>
          </a:p>
          <a:p>
            <a:pPr marL="0" indent="0" algn="just">
              <a:buNone/>
            </a:pPr>
            <a:endParaRPr lang="en-IN" dirty="0" smtClean="0"/>
          </a:p>
          <a:p>
            <a:pPr algn="just"/>
            <a:endParaRPr lang="en-IN" dirty="0" smtClean="0"/>
          </a:p>
          <a:p>
            <a:pPr algn="just"/>
            <a:endParaRPr lang="en-IN" dirty="0"/>
          </a:p>
          <a:p>
            <a:pPr algn="just"/>
            <a:endParaRPr lang="en-IN" dirty="0" smtClean="0"/>
          </a:p>
          <a:p>
            <a:pPr marL="0" indent="0" algn="just">
              <a:buNone/>
            </a:pPr>
            <a:endParaRPr lang="en-IN" dirty="0" smtClean="0"/>
          </a:p>
          <a:p>
            <a:pPr algn="just"/>
            <a:endParaRPr lang="en-IN" dirty="0" smtClean="0"/>
          </a:p>
          <a:p>
            <a:pPr algn="just"/>
            <a:endParaRPr lang="en-IN" dirty="0" smtClean="0"/>
          </a:p>
          <a:p>
            <a:pPr marL="0" indent="0" algn="just">
              <a:buNone/>
            </a:pPr>
            <a:endParaRPr lang="en-IN" dirty="0"/>
          </a:p>
        </p:txBody>
      </p:sp>
    </p:spTree>
    <p:extLst>
      <p:ext uri="{BB962C8B-B14F-4D97-AF65-F5344CB8AC3E}">
        <p14:creationId xmlns:p14="http://schemas.microsoft.com/office/powerpoint/2010/main" val="26454607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THE END</a:t>
            </a:r>
            <a:endParaRPr lang="en-IN" dirty="0"/>
          </a:p>
        </p:txBody>
      </p:sp>
    </p:spTree>
    <p:extLst>
      <p:ext uri="{BB962C8B-B14F-4D97-AF65-F5344CB8AC3E}">
        <p14:creationId xmlns:p14="http://schemas.microsoft.com/office/powerpoint/2010/main" val="16913475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210146"/>
          </a:xfrm>
        </p:spPr>
        <p:txBody>
          <a:bodyPr>
            <a:normAutofit/>
          </a:bodyPr>
          <a:lstStyle/>
          <a:p>
            <a:pPr algn="ctr"/>
            <a:r>
              <a:rPr lang="en-IN" dirty="0" smtClean="0"/>
              <a:t>TYPES OF VULNERABILITIES</a:t>
            </a:r>
            <a:br>
              <a:rPr lang="en-IN" dirty="0" smtClean="0"/>
            </a:br>
            <a:endParaRPr lang="en-IN" dirty="0"/>
          </a:p>
        </p:txBody>
      </p:sp>
      <p:sp>
        <p:nvSpPr>
          <p:cNvPr id="3" name="Content Placeholder 2"/>
          <p:cNvSpPr>
            <a:spLocks noGrp="1"/>
          </p:cNvSpPr>
          <p:nvPr>
            <p:ph idx="1"/>
          </p:nvPr>
        </p:nvSpPr>
        <p:spPr>
          <a:xfrm>
            <a:off x="251520" y="908720"/>
            <a:ext cx="8435280" cy="5217443"/>
          </a:xfrm>
        </p:spPr>
        <p:txBody>
          <a:bodyPr/>
          <a:lstStyle/>
          <a:p>
            <a:pPr marL="0" indent="0">
              <a:buNone/>
            </a:pPr>
            <a:endParaRPr lang="en-IN" dirty="0"/>
          </a:p>
          <a:p>
            <a:r>
              <a:rPr lang="en-IN" dirty="0"/>
              <a:t>P</a:t>
            </a:r>
            <a:r>
              <a:rPr lang="en-IN" dirty="0" smtClean="0"/>
              <a:t>hysical </a:t>
            </a:r>
            <a:r>
              <a:rPr lang="en-IN" dirty="0"/>
              <a:t>environment of the system</a:t>
            </a:r>
          </a:p>
          <a:p>
            <a:endParaRPr lang="en-IN" dirty="0" smtClean="0"/>
          </a:p>
          <a:p>
            <a:r>
              <a:rPr lang="en-IN" dirty="0" smtClean="0"/>
              <a:t>Administration </a:t>
            </a:r>
            <a:r>
              <a:rPr lang="en-IN" dirty="0"/>
              <a:t>procedures and security measures within the organization</a:t>
            </a:r>
          </a:p>
          <a:p>
            <a:endParaRPr lang="en-IN" dirty="0" smtClean="0"/>
          </a:p>
          <a:p>
            <a:r>
              <a:rPr lang="en-IN" dirty="0" smtClean="0"/>
              <a:t>Hardware</a:t>
            </a:r>
            <a:endParaRPr lang="en-IN" dirty="0"/>
          </a:p>
          <a:p>
            <a:endParaRPr lang="en-IN" dirty="0" smtClean="0"/>
          </a:p>
          <a:p>
            <a:r>
              <a:rPr lang="en-IN" dirty="0" smtClean="0"/>
              <a:t>Software  - Buffer Overflows, Code Injection Vulnerability</a:t>
            </a:r>
            <a:endParaRPr lang="en-IN" dirty="0"/>
          </a:p>
          <a:p>
            <a:endParaRPr lang="en-IN" dirty="0" smtClean="0"/>
          </a:p>
          <a:p>
            <a:r>
              <a:rPr lang="en-IN" dirty="0" smtClean="0"/>
              <a:t>Communication </a:t>
            </a:r>
            <a:r>
              <a:rPr lang="en-IN" dirty="0"/>
              <a:t>equipment and facilities</a:t>
            </a:r>
          </a:p>
          <a:p>
            <a:pPr marL="0" indent="0">
              <a:buNone/>
            </a:pPr>
            <a:endParaRPr lang="en-IN" dirty="0"/>
          </a:p>
        </p:txBody>
      </p:sp>
    </p:spTree>
    <p:extLst>
      <p:ext uri="{BB962C8B-B14F-4D97-AF65-F5344CB8AC3E}">
        <p14:creationId xmlns:p14="http://schemas.microsoft.com/office/powerpoint/2010/main" val="22092811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IN" dirty="0" smtClean="0"/>
              <a:t>   EXECUTION OF A PROGRAM</a:t>
            </a:r>
            <a:endParaRPr lang="en-IN" dirty="0"/>
          </a:p>
        </p:txBody>
      </p:sp>
      <p:sp>
        <p:nvSpPr>
          <p:cNvPr id="3" name="Content Placeholder 2"/>
          <p:cNvSpPr>
            <a:spLocks noGrp="1"/>
          </p:cNvSpPr>
          <p:nvPr>
            <p:ph idx="1"/>
          </p:nvPr>
        </p:nvSpPr>
        <p:spPr>
          <a:xfrm>
            <a:off x="457200" y="836712"/>
            <a:ext cx="8229600" cy="5289451"/>
          </a:xfrm>
        </p:spPr>
        <p:txBody>
          <a:bodyPr>
            <a:normAutofit fontScale="77500" lnSpcReduction="20000"/>
          </a:bodyPr>
          <a:lstStyle/>
          <a:p>
            <a:pPr algn="just"/>
            <a:endParaRPr lang="en-IN" dirty="0" smtClean="0"/>
          </a:p>
          <a:p>
            <a:pPr algn="just"/>
            <a:r>
              <a:rPr lang="en-IN" dirty="0" smtClean="0"/>
              <a:t>Programs in a computer are executed sequentially </a:t>
            </a:r>
          </a:p>
          <a:p>
            <a:pPr marL="0" indent="0" algn="just">
              <a:buNone/>
            </a:pPr>
            <a:r>
              <a:rPr lang="en-IN" dirty="0"/>
              <a:t> </a:t>
            </a:r>
            <a:r>
              <a:rPr lang="en-IN" dirty="0" smtClean="0"/>
              <a:t>   in the form of Instructions . The usual flow of a </a:t>
            </a:r>
          </a:p>
          <a:p>
            <a:pPr marL="0" indent="0" algn="just">
              <a:buNone/>
            </a:pPr>
            <a:r>
              <a:rPr lang="en-IN" dirty="0"/>
              <a:t> </a:t>
            </a:r>
            <a:r>
              <a:rPr lang="en-IN" dirty="0" smtClean="0"/>
              <a:t>   program is sequential and depends on the type </a:t>
            </a:r>
          </a:p>
          <a:p>
            <a:pPr marL="0" indent="0" algn="just">
              <a:buNone/>
            </a:pPr>
            <a:r>
              <a:rPr lang="en-IN" dirty="0" smtClean="0"/>
              <a:t>    of instruction encountered.</a:t>
            </a:r>
          </a:p>
          <a:p>
            <a:pPr marL="0" indent="0" algn="just">
              <a:buNone/>
            </a:pPr>
            <a:endParaRPr lang="en-IN" dirty="0"/>
          </a:p>
          <a:p>
            <a:pPr algn="just"/>
            <a:r>
              <a:rPr lang="en-IN" dirty="0" smtClean="0"/>
              <a:t>Normal execution of a program can be interrupted </a:t>
            </a:r>
          </a:p>
          <a:p>
            <a:pPr marL="0" indent="0" algn="just">
              <a:buNone/>
            </a:pPr>
            <a:r>
              <a:rPr lang="en-IN" dirty="0"/>
              <a:t> </a:t>
            </a:r>
            <a:r>
              <a:rPr lang="en-IN" dirty="0" smtClean="0"/>
              <a:t>   by changing the flow of a program and taking the </a:t>
            </a:r>
          </a:p>
          <a:p>
            <a:pPr marL="0" indent="0" algn="just">
              <a:buNone/>
            </a:pPr>
            <a:r>
              <a:rPr lang="en-IN" dirty="0"/>
              <a:t> </a:t>
            </a:r>
            <a:r>
              <a:rPr lang="en-IN" dirty="0" smtClean="0"/>
              <a:t>   flow elsewhere.</a:t>
            </a:r>
          </a:p>
          <a:p>
            <a:pPr marL="0" indent="0" algn="just">
              <a:buNone/>
            </a:pPr>
            <a:endParaRPr lang="en-IN" dirty="0"/>
          </a:p>
          <a:p>
            <a:pPr algn="just"/>
            <a:r>
              <a:rPr lang="en-IN" dirty="0" smtClean="0"/>
              <a:t>Instruction Pointer(IP) is used to store the address of the</a:t>
            </a:r>
          </a:p>
          <a:p>
            <a:pPr marL="0" indent="0" algn="just">
              <a:buNone/>
            </a:pPr>
            <a:r>
              <a:rPr lang="en-IN" dirty="0" smtClean="0"/>
              <a:t>    next instruction to be executed. In other words,</a:t>
            </a:r>
          </a:p>
          <a:p>
            <a:pPr marL="0" indent="0" algn="just">
              <a:buNone/>
            </a:pPr>
            <a:r>
              <a:rPr lang="en-IN" dirty="0"/>
              <a:t> </a:t>
            </a:r>
            <a:r>
              <a:rPr lang="en-IN" dirty="0" smtClean="0"/>
              <a:t>   Instruction Pointer enforces execution of program in </a:t>
            </a:r>
          </a:p>
          <a:p>
            <a:pPr marL="0" indent="0" algn="just">
              <a:buNone/>
            </a:pPr>
            <a:r>
              <a:rPr lang="en-IN" dirty="0"/>
              <a:t> </a:t>
            </a:r>
            <a:r>
              <a:rPr lang="en-IN" dirty="0" smtClean="0"/>
              <a:t>   a proper sequential flow and manner. </a:t>
            </a:r>
          </a:p>
          <a:p>
            <a:pPr marL="0" indent="0" algn="just">
              <a:buNone/>
            </a:pPr>
            <a:endParaRPr lang="en-IN" dirty="0" smtClean="0"/>
          </a:p>
          <a:p>
            <a:pPr algn="just"/>
            <a:r>
              <a:rPr lang="en-IN" dirty="0" smtClean="0"/>
              <a:t>ELF(Executable and Linkable Format ) is the format of </a:t>
            </a:r>
          </a:p>
          <a:p>
            <a:pPr marL="0" indent="0" algn="just">
              <a:buNone/>
            </a:pPr>
            <a:r>
              <a:rPr lang="en-IN" dirty="0"/>
              <a:t> </a:t>
            </a:r>
            <a:r>
              <a:rPr lang="en-IN" dirty="0" smtClean="0"/>
              <a:t>   binary executable files in Linux and other Unix based </a:t>
            </a:r>
          </a:p>
          <a:p>
            <a:pPr marL="0" indent="0" algn="just">
              <a:buNone/>
            </a:pPr>
            <a:r>
              <a:rPr lang="en-IN" dirty="0"/>
              <a:t> </a:t>
            </a:r>
            <a:r>
              <a:rPr lang="en-IN" dirty="0" smtClean="0"/>
              <a:t>   operating systems.</a:t>
            </a:r>
          </a:p>
          <a:p>
            <a:pPr algn="just"/>
            <a:endParaRPr lang="en-IN" dirty="0"/>
          </a:p>
        </p:txBody>
      </p:sp>
      <p:pic>
        <p:nvPicPr>
          <p:cNvPr id="2050" name="Picture 2" descr="C:\Users\Saarthak Mahajan\Desktop\ANURAG\c-program-f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288" y="404664"/>
            <a:ext cx="1656183" cy="6110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113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IN" dirty="0" smtClean="0"/>
              <a:t>CONTROLLING THE EIP REGISTER</a:t>
            </a:r>
            <a:endParaRPr lang="en-IN" dirty="0"/>
          </a:p>
        </p:txBody>
      </p:sp>
      <p:sp>
        <p:nvSpPr>
          <p:cNvPr id="3" name="Content Placeholder 2"/>
          <p:cNvSpPr>
            <a:spLocks noGrp="1"/>
          </p:cNvSpPr>
          <p:nvPr>
            <p:ph idx="1"/>
          </p:nvPr>
        </p:nvSpPr>
        <p:spPr>
          <a:xfrm>
            <a:off x="457200" y="908720"/>
            <a:ext cx="8229600" cy="5217443"/>
          </a:xfrm>
        </p:spPr>
        <p:txBody>
          <a:bodyPr>
            <a:normAutofit fontScale="92500" lnSpcReduction="10000"/>
          </a:bodyPr>
          <a:lstStyle/>
          <a:p>
            <a:pPr algn="just"/>
            <a:r>
              <a:rPr lang="en-IN" dirty="0" smtClean="0"/>
              <a:t>EIP </a:t>
            </a:r>
            <a:r>
              <a:rPr lang="en-IN" dirty="0"/>
              <a:t>is a register in x86 architectures (32bit). It holds the </a:t>
            </a:r>
            <a:r>
              <a:rPr lang="en-IN" dirty="0" smtClean="0"/>
              <a:t>“extended </a:t>
            </a:r>
            <a:r>
              <a:rPr lang="en-IN" dirty="0"/>
              <a:t>instruction pointer" for the stack. In other words, it tells the computer where to go next to execute the next command and controls the flow of a </a:t>
            </a:r>
            <a:r>
              <a:rPr lang="en-IN" dirty="0" smtClean="0"/>
              <a:t>program.</a:t>
            </a:r>
          </a:p>
          <a:p>
            <a:pPr algn="just"/>
            <a:endParaRPr lang="en-IN" dirty="0" smtClean="0"/>
          </a:p>
          <a:p>
            <a:pPr algn="just"/>
            <a:r>
              <a:rPr lang="en-IN" dirty="0"/>
              <a:t>In keeping with </a:t>
            </a:r>
            <a:r>
              <a:rPr lang="en-IN" dirty="0" smtClean="0"/>
              <a:t>the </a:t>
            </a:r>
            <a:r>
              <a:rPr lang="en-IN" dirty="0"/>
              <a:t>naming convention, </a:t>
            </a:r>
            <a:r>
              <a:rPr lang="en-IN" b="1" dirty="0"/>
              <a:t>the </a:t>
            </a:r>
            <a:r>
              <a:rPr lang="en-IN" b="1" i="1" dirty="0"/>
              <a:t>Extended Instruction Pointer</a:t>
            </a:r>
            <a:r>
              <a:rPr lang="en-IN" b="1" dirty="0"/>
              <a:t> </a:t>
            </a:r>
            <a:r>
              <a:rPr lang="en-IN" dirty="0"/>
              <a:t>register was referred to as EIP</a:t>
            </a:r>
            <a:r>
              <a:rPr lang="en-IN" dirty="0" smtClean="0"/>
              <a:t>.</a:t>
            </a:r>
          </a:p>
          <a:p>
            <a:pPr algn="just"/>
            <a:endParaRPr lang="en-IN" dirty="0"/>
          </a:p>
          <a:p>
            <a:pPr algn="just"/>
            <a:r>
              <a:rPr lang="en-IN" dirty="0" smtClean="0"/>
              <a:t>Most </a:t>
            </a:r>
            <a:r>
              <a:rPr lang="en-IN" dirty="0"/>
              <a:t>often, the correct value isn't merely EIP, but CS:EIP, because the value of EIP remains an </a:t>
            </a:r>
            <a:r>
              <a:rPr lang="en-IN" i="1" dirty="0"/>
              <a:t>offset</a:t>
            </a:r>
            <a:r>
              <a:rPr lang="en-IN" dirty="0"/>
              <a:t> from some starting location which is defined by the code </a:t>
            </a:r>
            <a:r>
              <a:rPr lang="en-IN" dirty="0" smtClean="0"/>
              <a:t>selector.</a:t>
            </a:r>
          </a:p>
          <a:p>
            <a:pPr algn="just"/>
            <a:endParaRPr lang="en-IN" dirty="0"/>
          </a:p>
          <a:p>
            <a:r>
              <a:rPr lang="en-IN" dirty="0" smtClean="0"/>
              <a:t>We </a:t>
            </a:r>
            <a:r>
              <a:rPr lang="en-IN" dirty="0"/>
              <a:t>cannot directly access or change the instruction pointer. However, instructions that control program flow, such as calls, jumps, loops, and interrupts, automatically change the instruction pointer. </a:t>
            </a:r>
          </a:p>
          <a:p>
            <a:endParaRPr lang="en-IN" dirty="0"/>
          </a:p>
          <a:p>
            <a:pPr algn="just"/>
            <a:endParaRPr lang="en-IN" dirty="0"/>
          </a:p>
          <a:p>
            <a:pPr algn="just"/>
            <a:endParaRPr lang="en-IN" dirty="0"/>
          </a:p>
        </p:txBody>
      </p:sp>
    </p:spTree>
    <p:extLst>
      <p:ext uri="{BB962C8B-B14F-4D97-AF65-F5344CB8AC3E}">
        <p14:creationId xmlns:p14="http://schemas.microsoft.com/office/powerpoint/2010/main" val="10923588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IN" sz="2800" dirty="0" smtClean="0"/>
              <a:t>ADDRESS SPACE LAYOUT RANDOMIZATION(ASLR)</a:t>
            </a:r>
            <a:endParaRPr lang="en-IN" sz="2800" dirty="0"/>
          </a:p>
        </p:txBody>
      </p:sp>
      <p:sp>
        <p:nvSpPr>
          <p:cNvPr id="3" name="Content Placeholder 2"/>
          <p:cNvSpPr>
            <a:spLocks noGrp="1"/>
          </p:cNvSpPr>
          <p:nvPr>
            <p:ph idx="1"/>
          </p:nvPr>
        </p:nvSpPr>
        <p:spPr>
          <a:xfrm>
            <a:off x="179512" y="980728"/>
            <a:ext cx="8784976" cy="5688632"/>
          </a:xfrm>
        </p:spPr>
        <p:txBody>
          <a:bodyPr>
            <a:normAutofit/>
          </a:bodyPr>
          <a:lstStyle/>
          <a:p>
            <a:pPr algn="just"/>
            <a:r>
              <a:rPr lang="en-IN" dirty="0" smtClean="0"/>
              <a:t>In </a:t>
            </a:r>
            <a:r>
              <a:rPr lang="en-IN" dirty="0"/>
              <a:t>a nutshell, the idea behind ASLR is randomizing the </a:t>
            </a:r>
            <a:r>
              <a:rPr lang="en-IN" dirty="0" smtClean="0"/>
              <a:t>process memory </a:t>
            </a:r>
            <a:r>
              <a:rPr lang="en-IN" dirty="0"/>
              <a:t>space in order to prevent the </a:t>
            </a:r>
            <a:r>
              <a:rPr lang="en-IN" dirty="0" smtClean="0"/>
              <a:t>attackers </a:t>
            </a:r>
            <a:r>
              <a:rPr lang="en-IN" dirty="0"/>
              <a:t>from finding the addresses of functions </a:t>
            </a:r>
            <a:r>
              <a:rPr lang="en-IN" dirty="0" smtClean="0"/>
              <a:t>they might </a:t>
            </a:r>
            <a:r>
              <a:rPr lang="en-IN" dirty="0"/>
              <a:t>require to successfully complete the exploit</a:t>
            </a:r>
            <a:r>
              <a:rPr lang="en-IN" dirty="0" smtClean="0"/>
              <a:t>.</a:t>
            </a:r>
          </a:p>
          <a:p>
            <a:pPr marL="0" indent="0" algn="just">
              <a:buNone/>
            </a:pPr>
            <a:endParaRPr lang="en-IN" dirty="0" smtClean="0"/>
          </a:p>
          <a:p>
            <a:pPr algn="just"/>
            <a:r>
              <a:rPr lang="en-IN" dirty="0"/>
              <a:t>Linux introduced ASLR with kernel 2.6.12 back in </a:t>
            </a:r>
            <a:r>
              <a:rPr lang="en-IN" dirty="0" smtClean="0"/>
              <a:t>2005.</a:t>
            </a:r>
          </a:p>
          <a:p>
            <a:pPr algn="just"/>
            <a:endParaRPr lang="en-IN" dirty="0" smtClean="0"/>
          </a:p>
          <a:p>
            <a:pPr algn="just"/>
            <a:r>
              <a:rPr lang="en-IN" dirty="0"/>
              <a:t>ASLR randomly arranges the address space positions of key data areas of a process, including the base of the executable and the positions of the stack, heap and libraries</a:t>
            </a:r>
            <a:r>
              <a:rPr lang="en-IN" dirty="0" smtClean="0"/>
              <a:t>.</a:t>
            </a:r>
          </a:p>
          <a:p>
            <a:pPr algn="just"/>
            <a:endParaRPr lang="en-IN" dirty="0" smtClean="0"/>
          </a:p>
          <a:p>
            <a:pPr algn="just"/>
            <a:r>
              <a:rPr lang="en-IN" dirty="0"/>
              <a:t>Address space randomization hinders some types of security attacks by making it more difficult for an attacker to predict target </a:t>
            </a:r>
            <a:r>
              <a:rPr lang="en-IN" dirty="0" smtClean="0"/>
              <a:t>addresses.</a:t>
            </a:r>
            <a:endParaRPr lang="en-IN" dirty="0"/>
          </a:p>
        </p:txBody>
      </p:sp>
    </p:spTree>
    <p:extLst>
      <p:ext uri="{BB962C8B-B14F-4D97-AF65-F5344CB8AC3E}">
        <p14:creationId xmlns:p14="http://schemas.microsoft.com/office/powerpoint/2010/main" val="1293597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chor="t"/>
          <a:lstStyle/>
          <a:p>
            <a:pPr algn="ctr"/>
            <a:r>
              <a:rPr lang="en-IN" dirty="0" smtClean="0"/>
              <a:t>DATA EXECUTION PREVENTION(DEP)</a:t>
            </a:r>
            <a:endParaRPr lang="en-IN" dirty="0"/>
          </a:p>
        </p:txBody>
      </p:sp>
      <p:sp>
        <p:nvSpPr>
          <p:cNvPr id="3" name="Content Placeholder 2"/>
          <p:cNvSpPr>
            <a:spLocks noGrp="1"/>
          </p:cNvSpPr>
          <p:nvPr>
            <p:ph idx="1"/>
          </p:nvPr>
        </p:nvSpPr>
        <p:spPr>
          <a:xfrm>
            <a:off x="457200" y="908720"/>
            <a:ext cx="8229600" cy="5217443"/>
          </a:xfrm>
        </p:spPr>
        <p:txBody>
          <a:bodyPr>
            <a:normAutofit/>
          </a:bodyPr>
          <a:lstStyle/>
          <a:p>
            <a:pPr algn="just"/>
            <a:r>
              <a:rPr lang="en-IN" dirty="0" smtClean="0"/>
              <a:t>It marks </a:t>
            </a:r>
            <a:r>
              <a:rPr lang="en-IN" dirty="0"/>
              <a:t>memory regions as non-executable, such that an attempt to execute machine code in these regions will cause an exception. It makes use of hardware features such as the NX bit (no-execute bit</a:t>
            </a:r>
            <a:r>
              <a:rPr lang="en-IN" dirty="0" smtClean="0"/>
              <a:t>).</a:t>
            </a:r>
          </a:p>
          <a:p>
            <a:pPr algn="just"/>
            <a:endParaRPr lang="en-IN" dirty="0"/>
          </a:p>
          <a:p>
            <a:pPr algn="just"/>
            <a:r>
              <a:rPr lang="en-IN" dirty="0"/>
              <a:t>DEP/NX alone does not provide perfect </a:t>
            </a:r>
            <a:r>
              <a:rPr lang="en-IN" dirty="0" smtClean="0"/>
              <a:t>protection against </a:t>
            </a:r>
            <a:r>
              <a:rPr lang="en-IN" dirty="0"/>
              <a:t>all memory-based vulnerabilities, but as with ASLR technologies, it can provide advanced protection on memory </a:t>
            </a:r>
            <a:r>
              <a:rPr lang="en-IN" dirty="0" smtClean="0"/>
              <a:t>based vulnerabilities.</a:t>
            </a:r>
          </a:p>
          <a:p>
            <a:pPr marL="0" indent="0" algn="just">
              <a:buNone/>
            </a:pPr>
            <a:endParaRPr lang="en-IN" dirty="0"/>
          </a:p>
          <a:p>
            <a:pPr algn="just"/>
            <a:r>
              <a:rPr lang="en-IN" dirty="0" smtClean="0"/>
              <a:t>It stops </a:t>
            </a:r>
            <a:r>
              <a:rPr lang="en-IN" dirty="0"/>
              <a:t>an attacker from being able to directly execute code from the stack, heap, and other non-code memory regions.</a:t>
            </a:r>
          </a:p>
        </p:txBody>
      </p:sp>
    </p:spTree>
    <p:extLst>
      <p:ext uri="{BB962C8B-B14F-4D97-AF65-F5344CB8AC3E}">
        <p14:creationId xmlns:p14="http://schemas.microsoft.com/office/powerpoint/2010/main" val="25212272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ctr"/>
            <a:r>
              <a:rPr lang="en-IN" dirty="0" smtClean="0"/>
              <a:t> ASLR &amp; DEP</a:t>
            </a:r>
            <a:endParaRPr lang="en-IN" dirty="0"/>
          </a:p>
        </p:txBody>
      </p:sp>
      <p:sp>
        <p:nvSpPr>
          <p:cNvPr id="3" name="Content Placeholder 2"/>
          <p:cNvSpPr>
            <a:spLocks noGrp="1"/>
          </p:cNvSpPr>
          <p:nvPr>
            <p:ph idx="1"/>
          </p:nvPr>
        </p:nvSpPr>
        <p:spPr>
          <a:xfrm>
            <a:off x="179512" y="908720"/>
            <a:ext cx="8856984" cy="5760640"/>
          </a:xfrm>
        </p:spPr>
        <p:txBody>
          <a:bodyPr>
            <a:normAutofit fontScale="92500" lnSpcReduction="10000"/>
          </a:bodyPr>
          <a:lstStyle/>
          <a:p>
            <a:pPr algn="just"/>
            <a:r>
              <a:rPr lang="en-IN" dirty="0" smtClean="0"/>
              <a:t>ASLR </a:t>
            </a:r>
            <a:r>
              <a:rPr lang="en-IN" dirty="0"/>
              <a:t>makes it difficult for malicious users to find target blocks of code for buffer overflow attacks and other code-based attacks because the processes are randomly assigned to memory in the computer</a:t>
            </a:r>
            <a:r>
              <a:rPr lang="en-IN" dirty="0" smtClean="0"/>
              <a:t>.</a:t>
            </a:r>
          </a:p>
          <a:p>
            <a:pPr algn="just"/>
            <a:endParaRPr lang="en-IN" dirty="0"/>
          </a:p>
          <a:p>
            <a:pPr algn="just"/>
            <a:r>
              <a:rPr lang="en-IN" dirty="0" smtClean="0"/>
              <a:t>DEP is designed </a:t>
            </a:r>
            <a:r>
              <a:rPr lang="en-IN" dirty="0"/>
              <a:t>to prevent executing data as if it were blocks of code</a:t>
            </a:r>
            <a:r>
              <a:rPr lang="en-IN" dirty="0" smtClean="0"/>
              <a:t>.</a:t>
            </a:r>
          </a:p>
          <a:p>
            <a:pPr algn="just"/>
            <a:endParaRPr lang="en-IN" dirty="0"/>
          </a:p>
          <a:p>
            <a:pPr algn="just"/>
            <a:r>
              <a:rPr lang="en-IN" dirty="0" smtClean="0"/>
              <a:t>Many </a:t>
            </a:r>
            <a:r>
              <a:rPr lang="en-IN" dirty="0"/>
              <a:t>of today’s applications do not support ASLR because those applications need to be specially linked to take advantage of this feature. Applications that support ASLR use slightly more RAM than those that </a:t>
            </a:r>
            <a:r>
              <a:rPr lang="en-IN" dirty="0" smtClean="0"/>
              <a:t>don’t.</a:t>
            </a:r>
          </a:p>
          <a:p>
            <a:pPr algn="just"/>
            <a:endParaRPr lang="en-IN" dirty="0"/>
          </a:p>
          <a:p>
            <a:pPr algn="just"/>
            <a:r>
              <a:rPr lang="en-IN" dirty="0"/>
              <a:t>Older </a:t>
            </a:r>
            <a:r>
              <a:rPr lang="en-IN" dirty="0" smtClean="0"/>
              <a:t>operating systems (e.g</a:t>
            </a:r>
            <a:r>
              <a:rPr lang="en-IN" dirty="0"/>
              <a:t>., Windows XP) do not support DEP</a:t>
            </a:r>
            <a:r>
              <a:rPr lang="en-IN" dirty="0" smtClean="0"/>
              <a:t>.</a:t>
            </a:r>
          </a:p>
          <a:p>
            <a:pPr algn="just"/>
            <a:endParaRPr lang="en-IN" dirty="0"/>
          </a:p>
          <a:p>
            <a:pPr algn="just"/>
            <a:r>
              <a:rPr lang="en-IN" dirty="0"/>
              <a:t>ASLR &amp; DEP </a:t>
            </a:r>
            <a:r>
              <a:rPr lang="en-IN" dirty="0" smtClean="0"/>
              <a:t>are most effective when </a:t>
            </a:r>
            <a:r>
              <a:rPr lang="en-IN" dirty="0"/>
              <a:t>used together</a:t>
            </a:r>
            <a:r>
              <a:rPr lang="en-IN" dirty="0" smtClean="0"/>
              <a:t>.</a:t>
            </a:r>
          </a:p>
          <a:p>
            <a:pPr algn="just"/>
            <a:endParaRPr lang="en-IN" dirty="0"/>
          </a:p>
          <a:p>
            <a:pPr algn="just"/>
            <a:r>
              <a:rPr lang="en-IN" dirty="0" smtClean="0"/>
              <a:t>Together they are not a </a:t>
            </a:r>
            <a:r>
              <a:rPr lang="en-IN" dirty="0"/>
              <a:t>silver bullet. </a:t>
            </a:r>
            <a:r>
              <a:rPr lang="en-IN" dirty="0" smtClean="0"/>
              <a:t>Memory </a:t>
            </a:r>
            <a:r>
              <a:rPr lang="en-IN" dirty="0"/>
              <a:t>module </a:t>
            </a:r>
            <a:r>
              <a:rPr lang="en-IN" dirty="0" smtClean="0"/>
              <a:t>mapping can </a:t>
            </a:r>
            <a:r>
              <a:rPr lang="en-IN" dirty="0"/>
              <a:t>bypass ALSR, and Return-Oriented Programming (ROP) chaining can bypass DEP.</a:t>
            </a:r>
          </a:p>
          <a:p>
            <a:pPr algn="just"/>
            <a:endParaRPr lang="en-IN" dirty="0"/>
          </a:p>
        </p:txBody>
      </p:sp>
    </p:spTree>
    <p:extLst>
      <p:ext uri="{BB962C8B-B14F-4D97-AF65-F5344CB8AC3E}">
        <p14:creationId xmlns:p14="http://schemas.microsoft.com/office/powerpoint/2010/main" val="6347238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8264</TotalTime>
  <Words>2377</Words>
  <Application>Microsoft Office PowerPoint</Application>
  <PresentationFormat>On-screen Show (4:3)</PresentationFormat>
  <Paragraphs>272</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Thatch</vt:lpstr>
      <vt:lpstr>CONTROL FLOW INTEGRITY IN LINUX</vt:lpstr>
      <vt:lpstr>INFORMATION &amp; IT’S SECURITY </vt:lpstr>
      <vt:lpstr>VULNERABILITY </vt:lpstr>
      <vt:lpstr>TYPES OF VULNERABILITIES </vt:lpstr>
      <vt:lpstr>   EXECUTION OF A PROGRAM</vt:lpstr>
      <vt:lpstr>CONTROLLING THE EIP REGISTER</vt:lpstr>
      <vt:lpstr>ADDRESS SPACE LAYOUT RANDOMIZATION(ASLR)</vt:lpstr>
      <vt:lpstr>DATA EXECUTION PREVENTION(DEP)</vt:lpstr>
      <vt:lpstr> ASLR &amp; DEP</vt:lpstr>
      <vt:lpstr>RETURN ORIENTED PROGRAMMING(ROP)</vt:lpstr>
      <vt:lpstr>PowerPoint Presentation</vt:lpstr>
      <vt:lpstr>DEFENCES AGAINST ROP</vt:lpstr>
      <vt:lpstr>CONTROL FLOW INTEGRITY</vt:lpstr>
      <vt:lpstr>CFG IN CFI</vt:lpstr>
      <vt:lpstr>CONTROL FLOW TRANFER PRIMER</vt:lpstr>
      <vt:lpstr>CFI ENFORCEMENT USING INSTRUMENTATION</vt:lpstr>
      <vt:lpstr>DYNAMIC BINARY INSTRUMENTATION</vt:lpstr>
      <vt:lpstr>INTEL PIN TOOL</vt:lpstr>
      <vt:lpstr>PowerPoint Presentation</vt:lpstr>
      <vt:lpstr>PowerPoint Presentation</vt:lpstr>
      <vt:lpstr>ILLUSTRATION OF PIN TOOL</vt:lpstr>
      <vt:lpstr>PowerPoint Presentation</vt:lpstr>
      <vt:lpstr>ENFORCING CFI BY INSTRUMENTATION</vt:lpstr>
      <vt:lpstr>TO COUNT THE NO. OF CALL, RETURN &amp; JUMP INSTRUCTIONS.</vt:lpstr>
      <vt:lpstr>VERIFYING THE INTEGRITY OF CALL STACK(SHADOW STACK)- BACWARD TRANSFERS</vt:lpstr>
      <vt:lpstr>OBSERVATIONS</vt:lpstr>
      <vt:lpstr>OVERHEAD CALCULATIONS</vt:lpstr>
      <vt:lpstr>OBSERVATIONS</vt:lpstr>
      <vt:lpstr>CONCLUSIONS</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IN LINUX</dc:title>
  <dc:creator>Saarthak Mahajan</dc:creator>
  <cp:lastModifiedBy>Saarthak Mahajan</cp:lastModifiedBy>
  <cp:revision>81</cp:revision>
  <dcterms:created xsi:type="dcterms:W3CDTF">2017-06-22T18:07:40Z</dcterms:created>
  <dcterms:modified xsi:type="dcterms:W3CDTF">2017-07-10T16:56:57Z</dcterms:modified>
</cp:coreProperties>
</file>