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66" r:id="rId6"/>
    <p:sldId id="259" r:id="rId7"/>
    <p:sldId id="265" r:id="rId8"/>
    <p:sldId id="268" r:id="rId9"/>
    <p:sldId id="260" r:id="rId10"/>
    <p:sldId id="261" r:id="rId11"/>
    <p:sldId id="262" r:id="rId12"/>
    <p:sldId id="263" r:id="rId13"/>
    <p:sldId id="267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2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39461-EC3B-320E-BC1C-A30FBD1390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F90A31-D5C7-62C3-8942-DCA9BFF8D1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9F1796-A629-3129-5010-F7EE902B6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A7997-E923-4CCC-8613-D889CFD9E021}" type="datetimeFigureOut">
              <a:rPr lang="en-IN" smtClean="0"/>
              <a:t>21-03-2023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66D4C8-F651-5773-06CD-45324068E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8EBE6B-DB3C-34FC-B345-66D8B54A3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BE321-59FF-4A1F-9478-DFD54F7A03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0798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04F0D-BBB4-0B3F-92FB-3BC16305A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05EE92-572A-DC3C-33D7-EFB017F6D8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598DB5-8134-4F1D-BCC3-B3EF091F0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A7997-E923-4CCC-8613-D889CFD9E021}" type="datetimeFigureOut">
              <a:rPr lang="en-IN" smtClean="0"/>
              <a:t>21-03-2023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EB7120-46CE-7D2A-41E9-44C688408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466899-DE55-F0BD-7EBD-7B5F13154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BE321-59FF-4A1F-9478-DFD54F7A03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8721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914E52-5D0E-F434-CA5C-AEE13E6F4E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6ACA0E-2130-ED9A-3D9D-9CE8DF09EB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B4B844-7846-62DE-916D-1CB0D1F52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A7997-E923-4CCC-8613-D889CFD9E021}" type="datetimeFigureOut">
              <a:rPr lang="en-IN" smtClean="0"/>
              <a:t>21-03-2023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4D5AEF-9F8A-3656-BFA9-4D41D9A4F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7B91C1-7347-35D5-72D0-F1361E568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BE321-59FF-4A1F-9478-DFD54F7A03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1795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13EE5-B802-04C1-4CA7-106E9D3C5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05FE0E-1E3D-7028-CE60-F23B75B1DE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37DC5A-2702-70D6-FB05-1485A0D72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A7997-E923-4CCC-8613-D889CFD9E021}" type="datetimeFigureOut">
              <a:rPr lang="en-IN" smtClean="0"/>
              <a:t>21-03-2023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643FDD-684B-4F8A-5F4B-1F1D1A72C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B2C3AC-C082-89D0-01DD-58AE2900D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BE321-59FF-4A1F-9478-DFD54F7A03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3530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29524-639F-9DF1-0F3F-DF1BF8C8C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741B80-EEEC-B34B-4CFC-C3918A01EE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E8ACC6-A7D5-916E-7310-2C2473F1C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A7997-E923-4CCC-8613-D889CFD9E021}" type="datetimeFigureOut">
              <a:rPr lang="en-IN" smtClean="0"/>
              <a:t>21-03-2023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61CE4A-2493-1104-7239-CEFA98E80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1072DE-616E-C797-59E8-82CE49D02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BE321-59FF-4A1F-9478-DFD54F7A03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586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C503F-365B-E293-0014-62B06EE37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EF99BB-9B7C-D0B5-47D1-BA907EBEAB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C23EDA-5B70-A90C-16C2-F52FAF86E5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83564F-48F7-82A3-C8DF-26CB0DB40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A7997-E923-4CCC-8613-D889CFD9E021}" type="datetimeFigureOut">
              <a:rPr lang="en-IN" smtClean="0"/>
              <a:t>21-03-2023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F8D9E9-AE33-46D5-62E4-72F16064B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3C3914-ADAD-E7C7-1D9E-5308E315D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BE321-59FF-4A1F-9478-DFD54F7A03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2315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6A285-9269-21B3-CBB0-37314C97C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B17738-2573-91F4-A2E5-7706CEEEDC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3C685D-F9F0-9CD8-E82A-42F00CD53A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3437DB-E71A-2B0F-A843-02712C0423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478FE2-7162-C1A6-FABD-D6F042E191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DC2D8D-9464-40AA-E9D3-1CFFC6AEE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A7997-E923-4CCC-8613-D889CFD9E021}" type="datetimeFigureOut">
              <a:rPr lang="en-IN" smtClean="0"/>
              <a:t>21-03-2023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0985A2-D1C4-BBFA-A874-712AC9475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95801F-4DD7-87F7-DC5A-A11B9DDF0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BE321-59FF-4A1F-9478-DFD54F7A03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4857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ECEB3-EEE2-F09A-AF8C-074A7F7F0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FC95E3-29F2-AA8D-4F54-BA2E4C11D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A7997-E923-4CCC-8613-D889CFD9E021}" type="datetimeFigureOut">
              <a:rPr lang="en-IN" smtClean="0"/>
              <a:t>21-03-2023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900DC9-13EE-7241-776D-1C55C83DC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96A688-3FAD-01C0-C80A-29ECC9CD2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BE321-59FF-4A1F-9478-DFD54F7A03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4146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2445DC-8E57-2585-C197-8A8A92DB1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A7997-E923-4CCC-8613-D889CFD9E021}" type="datetimeFigureOut">
              <a:rPr lang="en-IN" smtClean="0"/>
              <a:t>21-03-2023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F7505B-F89C-20C2-1E42-FB056E042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827989-7979-8764-CF68-F46EA88A7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BE321-59FF-4A1F-9478-DFD54F7A03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24760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ECDE1-C096-CDE8-2449-DCFA98C50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915D73-27C3-7F52-9AEF-B42ACC93EE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51D960-7F20-F6DA-EEC3-93FF835C0E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F2DC88-5BD0-3DA0-5D5C-4FB598CA7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A7997-E923-4CCC-8613-D889CFD9E021}" type="datetimeFigureOut">
              <a:rPr lang="en-IN" smtClean="0"/>
              <a:t>21-03-2023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BC91DB-C2E3-99F9-AE36-9C5398019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9E5061-3052-6116-7743-09EBD44C1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BE321-59FF-4A1F-9478-DFD54F7A03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2552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2E0FB-2B66-41E3-30AD-88CC6C7B8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3C4084-7928-4E1F-8C77-48C37EA3D0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6CDE82-4957-CDE7-1E6D-8B44C0191B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CE2962-8FE5-904B-66DB-E7A97CE8A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A7997-E923-4CCC-8613-D889CFD9E021}" type="datetimeFigureOut">
              <a:rPr lang="en-IN" smtClean="0"/>
              <a:t>21-03-2023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14062A-F8A4-07B6-D21F-22AA71779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5B9C73-1215-E34C-9F23-EDAE1F83F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BE321-59FF-4A1F-9478-DFD54F7A03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2341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aturation sat="117000"/>
                    </a14:imgEffect>
                    <a14:imgEffect>
                      <a14:brightnessContrast bright="-47000" contrast="23000"/>
                    </a14:imgEffect>
                  </a14:imgLayer>
                </a14:imgProps>
              </a:ext>
            </a:extLst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7C6159-B6B9-A554-1968-9A51D59EC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C38174-5704-29BB-7E55-4E3F4CAC5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66B8F8-5E21-7B82-13FE-42412D8401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5A7997-E923-4CCC-8613-D889CFD9E021}" type="datetimeFigureOut">
              <a:rPr lang="en-IN" smtClean="0"/>
              <a:t>21-03-2023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08620E-0C2D-6290-8D36-37B9935BC6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6862A5-AF75-1B18-6C6D-A151CC9B5D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DBE321-59FF-4A1F-9478-DFD54F7A03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4488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is.udel.edu/~sunshine/F03/CIS659/class15.pdf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65042-CFF5-AF9A-F3CA-D3C13A1F43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effectLst>
            <a:glow rad="266700">
              <a:schemeClr val="accent2">
                <a:satMod val="175000"/>
                <a:alpha val="89000"/>
              </a:schemeClr>
            </a:glow>
            <a:reflection blurRad="6350" stA="81000" endPos="56000" dir="5400000" sy="-100000" algn="bl" rotWithShape="0"/>
            <a:softEdge rad="12700"/>
          </a:effectLst>
          <a:scene3d>
            <a:camera prst="orthographicFront"/>
            <a:lightRig rig="threePt" dir="t"/>
          </a:scene3d>
          <a:sp3d>
            <a:bevelT w="31750"/>
          </a:sp3d>
        </p:spPr>
        <p:txBody>
          <a:bodyPr/>
          <a:lstStyle/>
          <a:p>
            <a:r>
              <a:rPr lang="en-IN" b="1" u="sng" dirty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DOS ATTACK</a:t>
            </a:r>
          </a:p>
        </p:txBody>
      </p:sp>
    </p:spTree>
    <p:extLst>
      <p:ext uri="{BB962C8B-B14F-4D97-AF65-F5344CB8AC3E}">
        <p14:creationId xmlns:p14="http://schemas.microsoft.com/office/powerpoint/2010/main" val="18393016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AF839-7AAF-A214-F50F-FC1E44CE5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>
                <a:solidFill>
                  <a:schemeClr val="bg1"/>
                </a:solidFill>
              </a:rPr>
              <a:t>What do if we experiencing  DOS Attack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E7F5E-E118-FB9D-60C1-1A89BB877B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Contact your network administrators.</a:t>
            </a:r>
          </a:p>
          <a:p>
            <a:r>
              <a:rPr lang="en-IN" dirty="0">
                <a:solidFill>
                  <a:schemeClr val="bg1"/>
                </a:solidFill>
              </a:rPr>
              <a:t>In case of home </a:t>
            </a:r>
            <a:r>
              <a:rPr lang="en-IN" dirty="0" err="1">
                <a:solidFill>
                  <a:schemeClr val="bg1"/>
                </a:solidFill>
              </a:rPr>
              <a:t>computer,consider</a:t>
            </a:r>
            <a:r>
              <a:rPr lang="en-IN" dirty="0">
                <a:solidFill>
                  <a:schemeClr val="bg1"/>
                </a:solidFill>
              </a:rPr>
              <a:t> contacting ISP(internet service provider)</a:t>
            </a:r>
          </a:p>
          <a:p>
            <a:r>
              <a:rPr lang="en-IN" dirty="0">
                <a:solidFill>
                  <a:schemeClr val="bg1"/>
                </a:solidFill>
              </a:rPr>
              <a:t>Immediately disconnect from internet</a:t>
            </a:r>
          </a:p>
          <a:p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54866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BCEB1-1D66-B965-BBEB-C43194AE0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 err="1">
                <a:solidFill>
                  <a:schemeClr val="bg1"/>
                </a:solidFill>
              </a:rPr>
              <a:t>Preventation</a:t>
            </a:r>
            <a:r>
              <a:rPr lang="en-IN" b="1" u="sng" dirty="0">
                <a:solidFill>
                  <a:schemeClr val="bg1"/>
                </a:solidFill>
              </a:rPr>
              <a:t> of Dos attack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C0CE1-227D-035C-5448-6533A2F5A1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Aft>
                <a:spcPts val="1000"/>
              </a:spcAft>
            </a:pP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Keep anti-virus (e.g. Norton) and anti-trojan (e.g. </a:t>
            </a:r>
            <a:r>
              <a:rPr lang="en-US" sz="1800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BOClean</a:t>
            </a: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software up to date </a:t>
            </a:r>
            <a:endParaRPr lang="en-IN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1000"/>
              </a:spcAft>
            </a:pP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Disable scripting on browsers and email clients </a:t>
            </a:r>
            <a:endParaRPr lang="en-IN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1000"/>
              </a:spcAft>
            </a:pP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Run a desktop firewall </a:t>
            </a:r>
            <a:endParaRPr lang="en-IN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1000"/>
              </a:spcAft>
            </a:pP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Disable unnecessary network software </a:t>
            </a:r>
          </a:p>
          <a:p>
            <a:pPr>
              <a:lnSpc>
                <a:spcPct val="150000"/>
              </a:lnSpc>
              <a:spcAft>
                <a:spcPts val="1000"/>
              </a:spcAft>
            </a:pPr>
            <a:r>
              <a:rPr lang="en-US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Only accept program files from trusted sources (or at least be cautious) For Unix operators:</a:t>
            </a:r>
            <a:endParaRPr lang="en-IN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15705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31CAD-3407-32A1-7C76-1CC8C3925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8003" y="254000"/>
            <a:ext cx="10515600" cy="1325563"/>
          </a:xfrm>
        </p:spPr>
        <p:txBody>
          <a:bodyPr/>
          <a:lstStyle/>
          <a:p>
            <a:r>
              <a:rPr lang="en-IN" b="1" u="sng" dirty="0">
                <a:solidFill>
                  <a:schemeClr val="bg1"/>
                </a:solidFill>
              </a:rPr>
              <a:t>CONLUSION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59826A-3C98-F9ED-B9E1-99CF930609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9494E5-B8CB-9917-B253-903F7EF8A657}"/>
              </a:ext>
            </a:extLst>
          </p:cNvPr>
          <p:cNvSpPr txBox="1"/>
          <p:nvPr/>
        </p:nvSpPr>
        <p:spPr>
          <a:xfrm>
            <a:off x="545167" y="1825625"/>
            <a:ext cx="10396677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bg1"/>
                </a:solidFill>
              </a:rPr>
              <a:t>Role of international boundaries consoles located </a:t>
            </a:r>
            <a:r>
              <a:rPr lang="en-IN" sz="2400" dirty="0" err="1">
                <a:solidFill>
                  <a:schemeClr val="bg1"/>
                </a:solidFill>
              </a:rPr>
              <a:t>across.International</a:t>
            </a:r>
            <a:r>
              <a:rPr lang="en-IN" sz="2400" dirty="0">
                <a:solidFill>
                  <a:schemeClr val="bg1"/>
                </a:solidFill>
              </a:rPr>
              <a:t> borders, law-enforcement problem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bg1"/>
                </a:solidFill>
              </a:rPr>
              <a:t>In the past, as the present, DDOS has been more a nuisance activity conducted by cyber vandals than an activity with specific socioeconomic aims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bg1"/>
                </a:solidFill>
              </a:rPr>
              <a:t>In the future, </a:t>
            </a:r>
            <a:r>
              <a:rPr lang="en-IN" sz="2400" dirty="0" err="1">
                <a:solidFill>
                  <a:schemeClr val="bg1"/>
                </a:solidFill>
              </a:rPr>
              <a:t>DDoS</a:t>
            </a:r>
            <a:r>
              <a:rPr lang="en-IN" sz="2400" dirty="0">
                <a:solidFill>
                  <a:schemeClr val="bg1"/>
                </a:solidFill>
              </a:rPr>
              <a:t> may be used as a disruptive force, with broad destabilization as its aim instead of the targeting of specific targets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bg1"/>
                </a:solidFill>
              </a:rPr>
              <a:t>Destabilization has a high (ROI) Return On Investment when compared to targeted attacks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86647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EFF5D-CBA3-29E1-A47B-E0A801809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>
                <a:solidFill>
                  <a:schemeClr val="bg1"/>
                </a:solidFill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DA070B-ED92-46CE-2BEE-6558AD63CA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Aft>
                <a:spcPts val="1000"/>
              </a:spcAft>
            </a:pPr>
            <a:r>
              <a:rPr lang="en-US" sz="1800" b="1" u="sng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[1] CIS 659 "Introduction to Network Security – Fall 2003," </a:t>
            </a:r>
            <a:r>
              <a:rPr lang="en-US" sz="1800" b="1" u="sng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https://www.cis.udel.edu/~sunshine/F03/CIS659/class15.pdf</a:t>
            </a:r>
            <a:endParaRPr lang="en-IN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1000"/>
              </a:spcAft>
            </a:pPr>
            <a:r>
              <a:rPr lang="en-US" sz="1800" b="1" u="sng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[2] Kevin </a:t>
            </a:r>
            <a:r>
              <a:rPr lang="en-US" sz="1800" b="1" u="sng" dirty="0" err="1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Tsui</a:t>
            </a:r>
            <a:r>
              <a:rPr lang="en-US" sz="1800" b="1" u="sng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"Tutorial-Virus (Malicious Agents)," University of Calgary, October 2001.</a:t>
            </a:r>
            <a:endParaRPr lang="en-IN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1000"/>
              </a:spcAft>
            </a:pPr>
            <a:r>
              <a:rPr lang="en-US" sz="1800" b="1" u="none" strike="noStrike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1000"/>
              </a:spcAft>
            </a:pPr>
            <a:r>
              <a:rPr lang="en-US" sz="1800" b="1" u="sng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[3] Nicholas Weaver, "Warhol Worms: The Potential for Very Fast Internet Plagues," https://www.iwar.org.uk/comsec/resources/worms/warhol-worm.htm</a:t>
            </a:r>
            <a:endParaRPr lang="en-IN" sz="18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98205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F887D-A11A-B5CB-AA37-29A925A35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A43715-F53F-9D6C-28BD-2B45417A15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2127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2191"/>
                    </a14:imgEffect>
                    <a14:imgEffect>
                      <a14:saturation sat="243000"/>
                    </a14:imgEffect>
                    <a14:imgEffect>
                      <a14:brightnessContrast bright="-59000" contrast="-30000"/>
                    </a14:imgEffect>
                  </a14:imgLayer>
                </a14:imgProps>
              </a:ext>
            </a:extLst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22A7B-0F0E-FBD8-265F-755AC92B8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>
                <a:solidFill>
                  <a:schemeClr val="bg1"/>
                </a:solidFill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A1C6B-C94B-9257-FDDE-A23023880B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Denial Of Service Attack is an attempt to make a machine or network resource unavailable to its intended users.</a:t>
            </a:r>
          </a:p>
          <a:p>
            <a:r>
              <a:rPr lang="en-US" dirty="0" err="1">
                <a:solidFill>
                  <a:schemeClr val="bg1"/>
                </a:solidFill>
              </a:rPr>
              <a:t>Basically,Sending</a:t>
            </a:r>
            <a:r>
              <a:rPr lang="en-US" dirty="0">
                <a:solidFill>
                  <a:schemeClr val="bg1"/>
                </a:solidFill>
              </a:rPr>
              <a:t> the more requests than the capacity of the server.</a:t>
            </a:r>
          </a:p>
          <a:p>
            <a:r>
              <a:rPr lang="en-US" dirty="0">
                <a:solidFill>
                  <a:schemeClr val="bg1"/>
                </a:solidFill>
              </a:rPr>
              <a:t>Distributed denial of service(DDOS) attack is a sophisticated and coordinated attack is a attack that uses multiple systems to overloaded the target with traffic .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6758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0DD70-F159-37FE-DE9B-7957D59D5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>
                <a:solidFill>
                  <a:schemeClr val="bg1"/>
                </a:solidFill>
              </a:rPr>
              <a:t>Types of Dos Attack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00DA24-5C7B-1F6D-2A55-740BD202A5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Ping of death</a:t>
            </a:r>
          </a:p>
          <a:p>
            <a:r>
              <a:rPr lang="en-IN" dirty="0">
                <a:solidFill>
                  <a:schemeClr val="bg1"/>
                </a:solidFill>
              </a:rPr>
              <a:t>Ping flood</a:t>
            </a:r>
          </a:p>
          <a:p>
            <a:r>
              <a:rPr lang="en-IN" dirty="0">
                <a:solidFill>
                  <a:schemeClr val="bg1"/>
                </a:solidFill>
              </a:rPr>
              <a:t>Teardrop</a:t>
            </a:r>
          </a:p>
          <a:p>
            <a:r>
              <a:rPr lang="en-IN" dirty="0" err="1">
                <a:solidFill>
                  <a:schemeClr val="bg1"/>
                </a:solidFill>
              </a:rPr>
              <a:t>Syn</a:t>
            </a:r>
            <a:r>
              <a:rPr lang="en-IN" dirty="0">
                <a:solidFill>
                  <a:schemeClr val="bg1"/>
                </a:solidFill>
              </a:rPr>
              <a:t> flooding attack</a:t>
            </a:r>
          </a:p>
          <a:p>
            <a:r>
              <a:rPr lang="en-IN" dirty="0">
                <a:solidFill>
                  <a:schemeClr val="bg1"/>
                </a:solidFill>
              </a:rPr>
              <a:t>Land attacks </a:t>
            </a:r>
          </a:p>
          <a:p>
            <a:r>
              <a:rPr lang="en-IN" dirty="0" err="1">
                <a:solidFill>
                  <a:schemeClr val="bg1"/>
                </a:solidFill>
              </a:rPr>
              <a:t>Upd</a:t>
            </a:r>
            <a:r>
              <a:rPr lang="en-IN" dirty="0">
                <a:solidFill>
                  <a:schemeClr val="bg1"/>
                </a:solidFill>
              </a:rPr>
              <a:t> flooding</a:t>
            </a:r>
          </a:p>
        </p:txBody>
      </p:sp>
    </p:spTree>
    <p:extLst>
      <p:ext uri="{BB962C8B-B14F-4D97-AF65-F5344CB8AC3E}">
        <p14:creationId xmlns:p14="http://schemas.microsoft.com/office/powerpoint/2010/main" val="29448206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3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805"/>
                    </a14:imgEffect>
                    <a14:imgEffect>
                      <a14:saturation sat="180000"/>
                    </a14:imgEffect>
                    <a14:imgEffect>
                      <a14:brightnessContrast bright="-53000" contrast="42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26343-BB29-27F2-37F6-F0E9D1257E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127" y="50482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IN" b="1" u="sng" dirty="0">
                <a:solidFill>
                  <a:schemeClr val="bg1"/>
                </a:solidFill>
              </a:rPr>
              <a:t>Ping of death</a:t>
            </a:r>
          </a:p>
          <a:p>
            <a:pPr marL="0" indent="0">
              <a:buNone/>
            </a:pPr>
            <a:r>
              <a:rPr lang="en-IN" dirty="0">
                <a:solidFill>
                  <a:schemeClr val="bg1"/>
                </a:solidFill>
              </a:rPr>
              <a:t>Ping of death is a type of cyber attack that sends an oversized packet </a:t>
            </a:r>
          </a:p>
          <a:p>
            <a:pPr marL="0" indent="0">
              <a:buNone/>
            </a:pPr>
            <a:r>
              <a:rPr lang="en-IN" dirty="0">
                <a:solidFill>
                  <a:schemeClr val="bg1"/>
                </a:solidFill>
              </a:rPr>
              <a:t>to a </a:t>
            </a:r>
            <a:r>
              <a:rPr lang="en-IN" dirty="0" err="1">
                <a:solidFill>
                  <a:schemeClr val="bg1"/>
                </a:solidFill>
              </a:rPr>
              <a:t>computer,causing</a:t>
            </a:r>
            <a:r>
              <a:rPr lang="en-IN" dirty="0">
                <a:solidFill>
                  <a:schemeClr val="bg1"/>
                </a:solidFill>
              </a:rPr>
              <a:t> it into crash or become unresponsive</a:t>
            </a:r>
          </a:p>
          <a:p>
            <a:r>
              <a:rPr lang="en-IN" b="1" u="sng" dirty="0">
                <a:solidFill>
                  <a:schemeClr val="bg1"/>
                </a:solidFill>
              </a:rPr>
              <a:t>Ping flood</a:t>
            </a:r>
          </a:p>
          <a:p>
            <a:pPr marL="0" indent="0">
              <a:buNone/>
            </a:pPr>
            <a:r>
              <a:rPr lang="en-IN" dirty="0">
                <a:solidFill>
                  <a:schemeClr val="bg1"/>
                </a:solidFill>
              </a:rPr>
              <a:t>Ping flood is a type of dos attack where a large </a:t>
            </a:r>
            <a:r>
              <a:rPr lang="en-IN" dirty="0" err="1">
                <a:solidFill>
                  <a:schemeClr val="bg1"/>
                </a:solidFill>
              </a:rPr>
              <a:t>no.of</a:t>
            </a:r>
            <a:r>
              <a:rPr lang="en-IN" dirty="0">
                <a:solidFill>
                  <a:schemeClr val="bg1"/>
                </a:solidFill>
              </a:rPr>
              <a:t> ping requests are sent to target computer or </a:t>
            </a:r>
            <a:r>
              <a:rPr lang="en-IN" dirty="0" err="1">
                <a:solidFill>
                  <a:schemeClr val="bg1"/>
                </a:solidFill>
              </a:rPr>
              <a:t>network,overwhelming</a:t>
            </a:r>
            <a:r>
              <a:rPr lang="en-IN" dirty="0">
                <a:solidFill>
                  <a:schemeClr val="bg1"/>
                </a:solidFill>
              </a:rPr>
              <a:t> it and causing it </a:t>
            </a:r>
            <a:r>
              <a:rPr lang="en-IN" dirty="0" err="1">
                <a:solidFill>
                  <a:schemeClr val="bg1"/>
                </a:solidFill>
              </a:rPr>
              <a:t>tobecome</a:t>
            </a:r>
            <a:r>
              <a:rPr lang="en-IN" dirty="0">
                <a:solidFill>
                  <a:schemeClr val="bg1"/>
                </a:solidFill>
              </a:rPr>
              <a:t> unavailable</a:t>
            </a:r>
          </a:p>
          <a:p>
            <a:r>
              <a:rPr lang="en-IN" b="1" u="sng" dirty="0">
                <a:solidFill>
                  <a:schemeClr val="bg1"/>
                </a:solidFill>
              </a:rPr>
              <a:t>Tear drop</a:t>
            </a:r>
          </a:p>
          <a:p>
            <a:pPr marL="0" indent="0">
              <a:buNone/>
            </a:pPr>
            <a:r>
              <a:rPr lang="en-IN" dirty="0">
                <a:solidFill>
                  <a:schemeClr val="bg1"/>
                </a:solidFill>
              </a:rPr>
              <a:t>Tear drop is a type of </a:t>
            </a:r>
            <a:r>
              <a:rPr lang="en-IN" dirty="0" err="1">
                <a:solidFill>
                  <a:schemeClr val="bg1"/>
                </a:solidFill>
              </a:rPr>
              <a:t>dns</a:t>
            </a:r>
            <a:r>
              <a:rPr lang="en-IN" dirty="0">
                <a:solidFill>
                  <a:schemeClr val="bg1"/>
                </a:solidFill>
              </a:rPr>
              <a:t> attack that sends fragmented packets to a target </a:t>
            </a:r>
            <a:r>
              <a:rPr lang="en-IN" dirty="0" err="1">
                <a:solidFill>
                  <a:schemeClr val="bg1"/>
                </a:solidFill>
              </a:rPr>
              <a:t>computer,causing</a:t>
            </a:r>
            <a:r>
              <a:rPr lang="en-IN" dirty="0">
                <a:solidFill>
                  <a:schemeClr val="bg1"/>
                </a:solidFill>
              </a:rPr>
              <a:t> it into crash or become un responsive.</a:t>
            </a:r>
          </a:p>
          <a:p>
            <a:pPr marL="0" indent="0">
              <a:buNone/>
            </a:pPr>
            <a:endParaRPr lang="en-IN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5725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693"/>
                    </a14:imgEffect>
                    <a14:imgEffect>
                      <a14:saturation sat="176000"/>
                    </a14:imgEffect>
                    <a14:imgEffect>
                      <a14:brightnessContrast bright="-57000" contrast="21000"/>
                    </a14:imgEffect>
                  </a14:imgLayer>
                </a14:imgProps>
              </a:ext>
            </a:extLst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90406-4EA6-4A48-9846-E8EFB24A31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528" y="643370"/>
            <a:ext cx="10515600" cy="4351338"/>
          </a:xfrm>
        </p:spPr>
        <p:txBody>
          <a:bodyPr/>
          <a:lstStyle/>
          <a:p>
            <a:r>
              <a:rPr lang="en-IN" b="1" u="sng" dirty="0" err="1">
                <a:solidFill>
                  <a:schemeClr val="bg1"/>
                </a:solidFill>
              </a:rPr>
              <a:t>Syn</a:t>
            </a:r>
            <a:r>
              <a:rPr lang="en-IN" b="1" u="sng" dirty="0">
                <a:solidFill>
                  <a:schemeClr val="bg1"/>
                </a:solidFill>
              </a:rPr>
              <a:t> flooding </a:t>
            </a:r>
          </a:p>
          <a:p>
            <a:pPr marL="0" indent="0">
              <a:buNone/>
            </a:pPr>
            <a:r>
              <a:rPr lang="en-IN" dirty="0">
                <a:solidFill>
                  <a:schemeClr val="bg1"/>
                </a:solidFill>
              </a:rPr>
              <a:t>A </a:t>
            </a:r>
            <a:r>
              <a:rPr lang="en-IN" dirty="0" err="1">
                <a:solidFill>
                  <a:schemeClr val="bg1"/>
                </a:solidFill>
              </a:rPr>
              <a:t>syn</a:t>
            </a:r>
            <a:r>
              <a:rPr lang="en-IN" dirty="0">
                <a:solidFill>
                  <a:schemeClr val="bg1"/>
                </a:solidFill>
              </a:rPr>
              <a:t> flooding is type of dos attack in which attacker sends a flood of </a:t>
            </a:r>
            <a:r>
              <a:rPr lang="en-IN" dirty="0" err="1">
                <a:solidFill>
                  <a:schemeClr val="bg1"/>
                </a:solidFill>
              </a:rPr>
              <a:t>syn</a:t>
            </a:r>
            <a:r>
              <a:rPr lang="en-IN" dirty="0">
                <a:solidFill>
                  <a:schemeClr val="bg1"/>
                </a:solidFill>
              </a:rPr>
              <a:t> packets to  a target </a:t>
            </a:r>
            <a:r>
              <a:rPr lang="en-IN" dirty="0" err="1">
                <a:solidFill>
                  <a:schemeClr val="bg1"/>
                </a:solidFill>
              </a:rPr>
              <a:t>server,overwhelming</a:t>
            </a:r>
            <a:r>
              <a:rPr lang="en-IN" dirty="0">
                <a:solidFill>
                  <a:schemeClr val="bg1"/>
                </a:solidFill>
              </a:rPr>
              <a:t> its ability to respond to legitimate requests</a:t>
            </a:r>
          </a:p>
        </p:txBody>
      </p:sp>
    </p:spTree>
    <p:extLst>
      <p:ext uri="{BB962C8B-B14F-4D97-AF65-F5344CB8AC3E}">
        <p14:creationId xmlns:p14="http://schemas.microsoft.com/office/powerpoint/2010/main" val="2502187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273CA-D220-6E22-7EEE-FB5F051D2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>
                <a:solidFill>
                  <a:schemeClr val="bg1"/>
                </a:solidFill>
              </a:rPr>
              <a:t>Recommended tools to perform </a:t>
            </a:r>
            <a:r>
              <a:rPr lang="en-IN" b="1" u="sng" dirty="0" err="1">
                <a:solidFill>
                  <a:schemeClr val="bg1"/>
                </a:solidFill>
              </a:rPr>
              <a:t>ddos</a:t>
            </a:r>
            <a:r>
              <a:rPr lang="en-IN" b="1" u="sng" dirty="0">
                <a:solidFill>
                  <a:schemeClr val="bg1"/>
                </a:solidFill>
              </a:rPr>
              <a:t> attack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AD7D9-AB7B-81CC-89FF-16F35D0B2D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>
                <a:solidFill>
                  <a:schemeClr val="bg1"/>
                </a:solidFill>
              </a:rPr>
              <a:t>These tools are easily available on the internet and can be downloaded to use</a:t>
            </a:r>
          </a:p>
          <a:p>
            <a:r>
              <a:rPr lang="en-IN" dirty="0">
                <a:solidFill>
                  <a:schemeClr val="bg1"/>
                </a:solidFill>
              </a:rPr>
              <a:t>Tribal flood network or TFN DDOS attacking tool</a:t>
            </a:r>
          </a:p>
          <a:p>
            <a:r>
              <a:rPr lang="en-IN" dirty="0" err="1">
                <a:solidFill>
                  <a:schemeClr val="bg1"/>
                </a:solidFill>
              </a:rPr>
              <a:t>Trinoo</a:t>
            </a:r>
            <a:endParaRPr lang="en-IN" dirty="0">
              <a:solidFill>
                <a:schemeClr val="bg1"/>
              </a:solidFill>
            </a:endParaRPr>
          </a:p>
          <a:p>
            <a:r>
              <a:rPr lang="en-IN" dirty="0" err="1">
                <a:solidFill>
                  <a:schemeClr val="bg1"/>
                </a:solidFill>
              </a:rPr>
              <a:t>Mstring</a:t>
            </a:r>
            <a:endParaRPr lang="en-IN" dirty="0">
              <a:solidFill>
                <a:schemeClr val="bg1"/>
              </a:solidFill>
            </a:endParaRPr>
          </a:p>
          <a:p>
            <a:r>
              <a:rPr lang="en-IN" dirty="0">
                <a:solidFill>
                  <a:schemeClr val="bg1"/>
                </a:solidFill>
              </a:rPr>
              <a:t>Shaft</a:t>
            </a:r>
          </a:p>
          <a:p>
            <a:r>
              <a:rPr lang="en-IN" dirty="0">
                <a:solidFill>
                  <a:schemeClr val="bg1"/>
                </a:solidFill>
              </a:rPr>
              <a:t>Win </a:t>
            </a:r>
            <a:r>
              <a:rPr lang="en-IN" dirty="0" err="1">
                <a:solidFill>
                  <a:schemeClr val="bg1"/>
                </a:solidFill>
              </a:rPr>
              <a:t>trinoo</a:t>
            </a:r>
            <a:r>
              <a:rPr lang="en-IN" dirty="0">
                <a:solidFill>
                  <a:schemeClr val="bg1"/>
                </a:solidFill>
              </a:rPr>
              <a:t> windows based </a:t>
            </a:r>
            <a:r>
              <a:rPr lang="en-IN" dirty="0" err="1">
                <a:solidFill>
                  <a:schemeClr val="bg1"/>
                </a:solidFill>
              </a:rPr>
              <a:t>trinoo</a:t>
            </a:r>
            <a:r>
              <a:rPr lang="en-IN" dirty="0">
                <a:solidFill>
                  <a:schemeClr val="bg1"/>
                </a:solidFill>
              </a:rPr>
              <a:t> tool</a:t>
            </a:r>
          </a:p>
        </p:txBody>
      </p:sp>
    </p:spTree>
    <p:extLst>
      <p:ext uri="{BB962C8B-B14F-4D97-AF65-F5344CB8AC3E}">
        <p14:creationId xmlns:p14="http://schemas.microsoft.com/office/powerpoint/2010/main" val="4082242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1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4000"/>
                    </a14:imgEffect>
                    <a14:imgEffect>
                      <a14:colorTemperature colorTemp="6361"/>
                    </a14:imgEffect>
                    <a14:imgEffect>
                      <a14:saturation sat="158000"/>
                    </a14:imgEffect>
                    <a14:imgEffect>
                      <a14:brightnessContrast bright="-74000" contrast="20000"/>
                    </a14:imgEffect>
                  </a14:imgLayer>
                </a14:imgProps>
              </a:ext>
            </a:extLst>
          </a:blip>
          <a:srcRect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5EFEEC-5041-485A-7627-E243579314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5837" y="480292"/>
            <a:ext cx="10515600" cy="5382636"/>
          </a:xfrm>
        </p:spPr>
        <p:txBody>
          <a:bodyPr/>
          <a:lstStyle/>
          <a:p>
            <a:r>
              <a:rPr lang="en-IN" b="1" u="sng" dirty="0">
                <a:solidFill>
                  <a:schemeClr val="bg1"/>
                </a:solidFill>
              </a:rPr>
              <a:t>TFN(tribal flood network)</a:t>
            </a:r>
          </a:p>
          <a:p>
            <a:pPr marL="0" indent="0">
              <a:buNone/>
            </a:pPr>
            <a:r>
              <a:rPr lang="en-IN" dirty="0">
                <a:solidFill>
                  <a:schemeClr val="bg1"/>
                </a:solidFill>
              </a:rPr>
              <a:t>TFN is a type of </a:t>
            </a:r>
            <a:r>
              <a:rPr lang="en-IN" dirty="0" err="1">
                <a:solidFill>
                  <a:schemeClr val="bg1"/>
                </a:solidFill>
              </a:rPr>
              <a:t>ddos</a:t>
            </a:r>
            <a:r>
              <a:rPr lang="en-IN" dirty="0">
                <a:solidFill>
                  <a:schemeClr val="bg1"/>
                </a:solidFill>
              </a:rPr>
              <a:t> attack tool  that uses a network of compromised</a:t>
            </a:r>
          </a:p>
          <a:p>
            <a:pPr marL="0" indent="0">
              <a:buNone/>
            </a:pPr>
            <a:r>
              <a:rPr lang="en-IN" dirty="0">
                <a:solidFill>
                  <a:schemeClr val="bg1"/>
                </a:solidFill>
              </a:rPr>
              <a:t>Computers to flood a target with traffic ,causing it to become unavailable .</a:t>
            </a:r>
          </a:p>
          <a:p>
            <a:r>
              <a:rPr lang="en-IN" b="1" u="sng" dirty="0" err="1">
                <a:solidFill>
                  <a:schemeClr val="bg1"/>
                </a:solidFill>
              </a:rPr>
              <a:t>Trinoo</a:t>
            </a:r>
            <a:endParaRPr lang="en-IN" b="1" u="sng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IN" dirty="0" err="1">
                <a:solidFill>
                  <a:schemeClr val="bg1"/>
                </a:solidFill>
              </a:rPr>
              <a:t>Trinoo</a:t>
            </a:r>
            <a:r>
              <a:rPr lang="en-IN" dirty="0">
                <a:solidFill>
                  <a:schemeClr val="bg1"/>
                </a:solidFill>
              </a:rPr>
              <a:t> is a type of </a:t>
            </a:r>
            <a:r>
              <a:rPr lang="en-IN" dirty="0" err="1">
                <a:solidFill>
                  <a:schemeClr val="bg1"/>
                </a:solidFill>
              </a:rPr>
              <a:t>ddos</a:t>
            </a:r>
            <a:r>
              <a:rPr lang="en-IN" dirty="0">
                <a:solidFill>
                  <a:schemeClr val="bg1"/>
                </a:solidFill>
              </a:rPr>
              <a:t> attack tool that can be used to flood a target </a:t>
            </a:r>
          </a:p>
          <a:p>
            <a:pPr marL="0" indent="0">
              <a:buNone/>
            </a:pPr>
            <a:r>
              <a:rPr lang="en-IN" dirty="0">
                <a:solidFill>
                  <a:schemeClr val="bg1"/>
                </a:solidFill>
              </a:rPr>
              <a:t>Network with traffic .</a:t>
            </a:r>
          </a:p>
          <a:p>
            <a:pPr marL="0" indent="0">
              <a:buNone/>
            </a:pPr>
            <a:endParaRPr lang="en-IN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IN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4287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8EE92-A0C0-664B-E46B-C9825FD0F1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90563"/>
            <a:ext cx="10515600" cy="5486400"/>
          </a:xfrm>
        </p:spPr>
        <p:txBody>
          <a:bodyPr/>
          <a:lstStyle/>
          <a:p>
            <a:r>
              <a:rPr lang="en-IN" sz="3200" b="1" dirty="0" err="1">
                <a:solidFill>
                  <a:schemeClr val="bg1"/>
                </a:solidFill>
              </a:rPr>
              <a:t>Wintrinoo</a:t>
            </a:r>
            <a:endParaRPr lang="en-IN" sz="32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The addition of Windows machines to the pool of potential zombies increases the overall threat and destructive capability of </a:t>
            </a:r>
            <a:r>
              <a:rPr lang="en-US" dirty="0" err="1">
                <a:solidFill>
                  <a:schemeClr val="bg1"/>
                </a:solidFill>
              </a:rPr>
              <a:t>DDos</a:t>
            </a:r>
            <a:r>
              <a:rPr lang="en-US" dirty="0">
                <a:solidFill>
                  <a:schemeClr val="bg1"/>
                </a:solidFill>
              </a:rPr>
              <a:t> attacks</a:t>
            </a:r>
            <a:endParaRPr lang="en-IN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20562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18000"/>
                    </a14:imgEffect>
                    <a14:imgEffect>
                      <a14:colorTemperature colorTemp="6083"/>
                    </a14:imgEffect>
                    <a14:imgEffect>
                      <a14:saturation sat="230000"/>
                    </a14:imgEffect>
                    <a14:imgEffect>
                      <a14:brightnessContrast bright="-53000" contrast="48000"/>
                    </a14:imgEffect>
                  </a14:imgLayer>
                </a14:imgProps>
              </a:ext>
            </a:extLst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A8112-FB5B-DFDE-EFAE-F47D19406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u="sng" dirty="0">
                <a:solidFill>
                  <a:schemeClr val="bg1"/>
                </a:solidFill>
              </a:rPr>
              <a:t>Symptoms of DOS Attack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89AF7-E21E-F4AB-C21A-F41EDE8B1D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>
                <a:solidFill>
                  <a:schemeClr val="bg1"/>
                </a:solidFill>
              </a:rPr>
              <a:t>Unusally</a:t>
            </a:r>
            <a:r>
              <a:rPr lang="en-IN" dirty="0">
                <a:solidFill>
                  <a:schemeClr val="bg1"/>
                </a:solidFill>
              </a:rPr>
              <a:t> slow network performance</a:t>
            </a:r>
          </a:p>
          <a:p>
            <a:r>
              <a:rPr lang="en-IN" dirty="0" err="1">
                <a:solidFill>
                  <a:schemeClr val="bg1"/>
                </a:solidFill>
              </a:rPr>
              <a:t>Unavilability</a:t>
            </a:r>
            <a:r>
              <a:rPr lang="en-IN" dirty="0">
                <a:solidFill>
                  <a:schemeClr val="bg1"/>
                </a:solidFill>
              </a:rPr>
              <a:t> of a particular web site</a:t>
            </a:r>
          </a:p>
          <a:p>
            <a:r>
              <a:rPr lang="en-IN" dirty="0">
                <a:solidFill>
                  <a:schemeClr val="bg1"/>
                </a:solidFill>
              </a:rPr>
              <a:t>Inability to access any web site</a:t>
            </a:r>
          </a:p>
          <a:p>
            <a:r>
              <a:rPr lang="en-IN" dirty="0">
                <a:solidFill>
                  <a:schemeClr val="bg1"/>
                </a:solidFill>
              </a:rPr>
              <a:t>Dramatic increase in the </a:t>
            </a:r>
            <a:r>
              <a:rPr lang="en-IN" dirty="0" err="1">
                <a:solidFill>
                  <a:schemeClr val="bg1"/>
                </a:solidFill>
              </a:rPr>
              <a:t>no.of</a:t>
            </a:r>
            <a:r>
              <a:rPr lang="en-IN" dirty="0">
                <a:solidFill>
                  <a:schemeClr val="bg1"/>
                </a:solidFill>
              </a:rPr>
              <a:t> spam messages received</a:t>
            </a:r>
          </a:p>
        </p:txBody>
      </p:sp>
    </p:spTree>
    <p:extLst>
      <p:ext uri="{BB962C8B-B14F-4D97-AF65-F5344CB8AC3E}">
        <p14:creationId xmlns:p14="http://schemas.microsoft.com/office/powerpoint/2010/main" val="3523023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1456</TotalTime>
  <Words>608</Words>
  <Application>Microsoft Office PowerPoint</Application>
  <PresentationFormat>Widescreen</PresentationFormat>
  <Paragraphs>64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DOS ATTACK</vt:lpstr>
      <vt:lpstr>INTRODUCTION</vt:lpstr>
      <vt:lpstr>Types of Dos Attack</vt:lpstr>
      <vt:lpstr>PowerPoint Presentation</vt:lpstr>
      <vt:lpstr>PowerPoint Presentation</vt:lpstr>
      <vt:lpstr>Recommended tools to perform ddos attack</vt:lpstr>
      <vt:lpstr>PowerPoint Presentation</vt:lpstr>
      <vt:lpstr>PowerPoint Presentation</vt:lpstr>
      <vt:lpstr>Symptoms of DOS Attack</vt:lpstr>
      <vt:lpstr>What do if we experiencing  DOS Attack</vt:lpstr>
      <vt:lpstr>Preventation of Dos attack</vt:lpstr>
      <vt:lpstr>CONLUSION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DOS ATTACK</dc:title>
  <dc:creator>kiran shaji</dc:creator>
  <cp:lastModifiedBy>kiran shaji</cp:lastModifiedBy>
  <cp:revision>5</cp:revision>
  <dcterms:created xsi:type="dcterms:W3CDTF">2023-02-22T07:59:16Z</dcterms:created>
  <dcterms:modified xsi:type="dcterms:W3CDTF">2023-03-21T16:07:14Z</dcterms:modified>
</cp:coreProperties>
</file>