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sldIdLst>
    <p:sldId id="256" r:id="rId5"/>
    <p:sldId id="257" r:id="rId6"/>
    <p:sldId id="258" r:id="rId7"/>
    <p:sldId id="259" r:id="rId8"/>
    <p:sldId id="260" r:id="rId9"/>
    <p:sldId id="261" r:id="rId10"/>
    <p:sldId id="262" r:id="rId11"/>
    <p:sldId id="278" r:id="rId12"/>
    <p:sldId id="263" r:id="rId13"/>
    <p:sldId id="264" r:id="rId14"/>
    <p:sldId id="274" r:id="rId15"/>
    <p:sldId id="276" r:id="rId16"/>
    <p:sldId id="265" r:id="rId17"/>
    <p:sldId id="277" r:id="rId18"/>
    <p:sldId id="266" r:id="rId19"/>
    <p:sldId id="267" r:id="rId20"/>
    <p:sldId id="268" r:id="rId21"/>
    <p:sldId id="269" r:id="rId22"/>
    <p:sldId id="270" r:id="rId23"/>
    <p:sldId id="271"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A79DA-8A1D-45AA-9FC1-A2D104EEFBF3}" v="50" dt="2024-04-21T03:03:15.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6" y="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3CD15-F078-41A4-AE8A-496987A9DC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1459DBE-93CA-4412-A1C9-149FFF6C7351}">
      <dgm:prSet/>
      <dgm:spPr/>
      <dgm:t>
        <a:bodyPr/>
        <a:lstStyle/>
        <a:p>
          <a:r>
            <a:rPr lang="en-US"/>
            <a:t>We embarked on a comparative model analysis to select our best performer for credit scoring."</a:t>
          </a:r>
        </a:p>
      </dgm:t>
    </dgm:pt>
    <dgm:pt modelId="{66D4CE3D-1DF8-4D2C-A1C2-5530A2929397}" type="parTrans" cxnId="{48F76B61-8663-46B5-8CC2-937550DD910D}">
      <dgm:prSet/>
      <dgm:spPr/>
      <dgm:t>
        <a:bodyPr/>
        <a:lstStyle/>
        <a:p>
          <a:endParaRPr lang="en-US"/>
        </a:p>
      </dgm:t>
    </dgm:pt>
    <dgm:pt modelId="{9AC93056-97E5-485D-9F43-B5803952B046}" type="sibTrans" cxnId="{48F76B61-8663-46B5-8CC2-937550DD910D}">
      <dgm:prSet/>
      <dgm:spPr/>
      <dgm:t>
        <a:bodyPr/>
        <a:lstStyle/>
        <a:p>
          <a:endParaRPr lang="en-US"/>
        </a:p>
      </dgm:t>
    </dgm:pt>
    <dgm:pt modelId="{52E3C247-8B59-40BE-AA33-A074D6A26F28}">
      <dgm:prSet/>
      <dgm:spPr/>
      <dgm:t>
        <a:bodyPr/>
        <a:lstStyle/>
        <a:p>
          <a:r>
            <a:rPr lang="en-US"/>
            <a:t>"A suite of models including KNN, Logistic Regression, SVM, RandomForest, and a Voting Classifier were evaluated."</a:t>
          </a:r>
        </a:p>
      </dgm:t>
    </dgm:pt>
    <dgm:pt modelId="{78DC44C4-806F-4FD4-979C-A34788E34C42}" type="parTrans" cxnId="{9C051113-F908-4279-8A98-313D821B05F1}">
      <dgm:prSet/>
      <dgm:spPr/>
      <dgm:t>
        <a:bodyPr/>
        <a:lstStyle/>
        <a:p>
          <a:endParaRPr lang="en-US"/>
        </a:p>
      </dgm:t>
    </dgm:pt>
    <dgm:pt modelId="{86923871-115B-4354-BC81-46A913940B71}" type="sibTrans" cxnId="{9C051113-F908-4279-8A98-313D821B05F1}">
      <dgm:prSet/>
      <dgm:spPr/>
      <dgm:t>
        <a:bodyPr/>
        <a:lstStyle/>
        <a:p>
          <a:endParaRPr lang="en-US"/>
        </a:p>
      </dgm:t>
    </dgm:pt>
    <dgm:pt modelId="{F0D2217D-60EF-487D-9511-894263D2DE8B}">
      <dgm:prSet/>
      <dgm:spPr/>
      <dgm:t>
        <a:bodyPr/>
        <a:lstStyle/>
        <a:p>
          <a:r>
            <a:rPr lang="en-US"/>
            <a:t>"Each model underwent a thorough vetting process utilizing a pipeline incorporating preprocessing and PCA, followed by cross-validation to ensure unbiased performance assessment."</a:t>
          </a:r>
        </a:p>
      </dgm:t>
    </dgm:pt>
    <dgm:pt modelId="{724EFA36-5353-4557-88B5-EFBEAEAAB41B}" type="parTrans" cxnId="{5D0BD1E3-B42A-43AE-A2FA-B95CED59D70B}">
      <dgm:prSet/>
      <dgm:spPr/>
      <dgm:t>
        <a:bodyPr/>
        <a:lstStyle/>
        <a:p>
          <a:endParaRPr lang="en-US"/>
        </a:p>
      </dgm:t>
    </dgm:pt>
    <dgm:pt modelId="{188EB3BA-0D5C-4089-BC86-C02C16D98ECB}" type="sibTrans" cxnId="{5D0BD1E3-B42A-43AE-A2FA-B95CED59D70B}">
      <dgm:prSet/>
      <dgm:spPr/>
      <dgm:t>
        <a:bodyPr/>
        <a:lstStyle/>
        <a:p>
          <a:endParaRPr lang="en-US"/>
        </a:p>
      </dgm:t>
    </dgm:pt>
    <dgm:pt modelId="{4A7AFA65-DE00-43DB-9557-512EA789D9D7}">
      <dgm:prSet/>
      <dgm:spPr/>
      <dgm:t>
        <a:bodyPr/>
        <a:lstStyle/>
        <a:p>
          <a:r>
            <a:rPr lang="en-US"/>
            <a:t>"The performance varied, with Logistic Regression, SVM, and Voting Classifier achieving a mean accuracy of around 72%, presenting them as front-runners."</a:t>
          </a:r>
        </a:p>
      </dgm:t>
    </dgm:pt>
    <dgm:pt modelId="{C19C0E4D-078C-43D6-A062-1EBE42F7C3AF}" type="parTrans" cxnId="{0C675016-7C44-4402-AF94-0F076B94C0A5}">
      <dgm:prSet/>
      <dgm:spPr/>
      <dgm:t>
        <a:bodyPr/>
        <a:lstStyle/>
        <a:p>
          <a:endParaRPr lang="en-US"/>
        </a:p>
      </dgm:t>
    </dgm:pt>
    <dgm:pt modelId="{DB49F498-51AF-41FB-9804-DEC122005BA5}" type="sibTrans" cxnId="{0C675016-7C44-4402-AF94-0F076B94C0A5}">
      <dgm:prSet/>
      <dgm:spPr/>
      <dgm:t>
        <a:bodyPr/>
        <a:lstStyle/>
        <a:p>
          <a:endParaRPr lang="en-US"/>
        </a:p>
      </dgm:t>
    </dgm:pt>
    <dgm:pt modelId="{A91D94FB-AC8F-41B5-9FD3-D6C319E4C909}">
      <dgm:prSet/>
      <dgm:spPr/>
      <dgm:t>
        <a:bodyPr/>
        <a:lstStyle/>
        <a:p>
          <a:r>
            <a:rPr lang="en-US"/>
            <a:t>"To hone in on the ideal candidate, we conducted hyperparameter tuning via GridSearchCV, refining the models to their peak performance."</a:t>
          </a:r>
        </a:p>
      </dgm:t>
    </dgm:pt>
    <dgm:pt modelId="{52722DB8-CCB8-4EDF-B11E-5B8E769824FB}" type="parTrans" cxnId="{B5B28DCB-E73F-407E-89FE-C8D61EB131E3}">
      <dgm:prSet/>
      <dgm:spPr/>
      <dgm:t>
        <a:bodyPr/>
        <a:lstStyle/>
        <a:p>
          <a:endParaRPr lang="en-US"/>
        </a:p>
      </dgm:t>
    </dgm:pt>
    <dgm:pt modelId="{CDF91537-D4C7-464C-8AA1-12085D719530}" type="sibTrans" cxnId="{B5B28DCB-E73F-407E-89FE-C8D61EB131E3}">
      <dgm:prSet/>
      <dgm:spPr/>
      <dgm:t>
        <a:bodyPr/>
        <a:lstStyle/>
        <a:p>
          <a:endParaRPr lang="en-US"/>
        </a:p>
      </dgm:t>
    </dgm:pt>
    <dgm:pt modelId="{1119B675-532E-42B9-B97B-482BA869189F}">
      <dgm:prSet/>
      <dgm:spPr/>
      <dgm:t>
        <a:bodyPr/>
        <a:lstStyle/>
        <a:p>
          <a:r>
            <a:rPr lang="en-US"/>
            <a:t>"The Logistic Regression model emerged with the most promising hyperparameters, offering the best balance between accuracy and complexity.</a:t>
          </a:r>
        </a:p>
      </dgm:t>
    </dgm:pt>
    <dgm:pt modelId="{BCE1CCEF-0D46-4486-A65C-C05FD9D408B6}" type="parTrans" cxnId="{8971FAD1-D768-4353-ABEC-16B498C40EBD}">
      <dgm:prSet/>
      <dgm:spPr/>
      <dgm:t>
        <a:bodyPr/>
        <a:lstStyle/>
        <a:p>
          <a:endParaRPr lang="en-US"/>
        </a:p>
      </dgm:t>
    </dgm:pt>
    <dgm:pt modelId="{A09F7D49-DEBA-4F99-BDBD-7C486C7D7689}" type="sibTrans" cxnId="{8971FAD1-D768-4353-ABEC-16B498C40EBD}">
      <dgm:prSet/>
      <dgm:spPr/>
      <dgm:t>
        <a:bodyPr/>
        <a:lstStyle/>
        <a:p>
          <a:endParaRPr lang="en-US"/>
        </a:p>
      </dgm:t>
    </dgm:pt>
    <dgm:pt modelId="{46907946-5D99-4B04-9BDB-B66E79C4775B}" type="pres">
      <dgm:prSet presAssocID="{B7D3CD15-F078-41A4-AE8A-496987A9DCE0}" presName="linear" presStyleCnt="0">
        <dgm:presLayoutVars>
          <dgm:animLvl val="lvl"/>
          <dgm:resizeHandles val="exact"/>
        </dgm:presLayoutVars>
      </dgm:prSet>
      <dgm:spPr/>
    </dgm:pt>
    <dgm:pt modelId="{B2671707-168B-4858-B3F0-4887C980B8F5}" type="pres">
      <dgm:prSet presAssocID="{F1459DBE-93CA-4412-A1C9-149FFF6C7351}" presName="parentText" presStyleLbl="node1" presStyleIdx="0" presStyleCnt="6">
        <dgm:presLayoutVars>
          <dgm:chMax val="0"/>
          <dgm:bulletEnabled val="1"/>
        </dgm:presLayoutVars>
      </dgm:prSet>
      <dgm:spPr/>
    </dgm:pt>
    <dgm:pt modelId="{F4B37FD3-3F1D-40E1-AA13-4EC0981CB525}" type="pres">
      <dgm:prSet presAssocID="{9AC93056-97E5-485D-9F43-B5803952B046}" presName="spacer" presStyleCnt="0"/>
      <dgm:spPr/>
    </dgm:pt>
    <dgm:pt modelId="{7F6B16FB-4AAE-416F-A3C3-7E240BD9BAD9}" type="pres">
      <dgm:prSet presAssocID="{52E3C247-8B59-40BE-AA33-A074D6A26F28}" presName="parentText" presStyleLbl="node1" presStyleIdx="1" presStyleCnt="6">
        <dgm:presLayoutVars>
          <dgm:chMax val="0"/>
          <dgm:bulletEnabled val="1"/>
        </dgm:presLayoutVars>
      </dgm:prSet>
      <dgm:spPr/>
    </dgm:pt>
    <dgm:pt modelId="{B64F92BD-D836-42E0-9E7E-3EE85E76CBEB}" type="pres">
      <dgm:prSet presAssocID="{86923871-115B-4354-BC81-46A913940B71}" presName="spacer" presStyleCnt="0"/>
      <dgm:spPr/>
    </dgm:pt>
    <dgm:pt modelId="{BCEDFCCC-2417-48E2-9075-171B31F16C27}" type="pres">
      <dgm:prSet presAssocID="{F0D2217D-60EF-487D-9511-894263D2DE8B}" presName="parentText" presStyleLbl="node1" presStyleIdx="2" presStyleCnt="6">
        <dgm:presLayoutVars>
          <dgm:chMax val="0"/>
          <dgm:bulletEnabled val="1"/>
        </dgm:presLayoutVars>
      </dgm:prSet>
      <dgm:spPr/>
    </dgm:pt>
    <dgm:pt modelId="{E875D5ED-1CB1-46DD-B7D3-D740254070B2}" type="pres">
      <dgm:prSet presAssocID="{188EB3BA-0D5C-4089-BC86-C02C16D98ECB}" presName="spacer" presStyleCnt="0"/>
      <dgm:spPr/>
    </dgm:pt>
    <dgm:pt modelId="{4305D2F4-D32F-499F-8BB1-EDE9203F0F7A}" type="pres">
      <dgm:prSet presAssocID="{4A7AFA65-DE00-43DB-9557-512EA789D9D7}" presName="parentText" presStyleLbl="node1" presStyleIdx="3" presStyleCnt="6">
        <dgm:presLayoutVars>
          <dgm:chMax val="0"/>
          <dgm:bulletEnabled val="1"/>
        </dgm:presLayoutVars>
      </dgm:prSet>
      <dgm:spPr/>
    </dgm:pt>
    <dgm:pt modelId="{428DE82A-3BCF-4060-B19A-6310B6F7B454}" type="pres">
      <dgm:prSet presAssocID="{DB49F498-51AF-41FB-9804-DEC122005BA5}" presName="spacer" presStyleCnt="0"/>
      <dgm:spPr/>
    </dgm:pt>
    <dgm:pt modelId="{4FF8728E-424C-49E7-B12C-DCAAE82D42D5}" type="pres">
      <dgm:prSet presAssocID="{A91D94FB-AC8F-41B5-9FD3-D6C319E4C909}" presName="parentText" presStyleLbl="node1" presStyleIdx="4" presStyleCnt="6">
        <dgm:presLayoutVars>
          <dgm:chMax val="0"/>
          <dgm:bulletEnabled val="1"/>
        </dgm:presLayoutVars>
      </dgm:prSet>
      <dgm:spPr/>
    </dgm:pt>
    <dgm:pt modelId="{43BF5A41-E067-493C-8A6E-C29792AFC9B7}" type="pres">
      <dgm:prSet presAssocID="{CDF91537-D4C7-464C-8AA1-12085D719530}" presName="spacer" presStyleCnt="0"/>
      <dgm:spPr/>
    </dgm:pt>
    <dgm:pt modelId="{328B628B-5E74-42B1-905E-0D271175E983}" type="pres">
      <dgm:prSet presAssocID="{1119B675-532E-42B9-B97B-482BA869189F}" presName="parentText" presStyleLbl="node1" presStyleIdx="5" presStyleCnt="6">
        <dgm:presLayoutVars>
          <dgm:chMax val="0"/>
          <dgm:bulletEnabled val="1"/>
        </dgm:presLayoutVars>
      </dgm:prSet>
      <dgm:spPr/>
    </dgm:pt>
  </dgm:ptLst>
  <dgm:cxnLst>
    <dgm:cxn modelId="{9C051113-F908-4279-8A98-313D821B05F1}" srcId="{B7D3CD15-F078-41A4-AE8A-496987A9DCE0}" destId="{52E3C247-8B59-40BE-AA33-A074D6A26F28}" srcOrd="1" destOrd="0" parTransId="{78DC44C4-806F-4FD4-979C-A34788E34C42}" sibTransId="{86923871-115B-4354-BC81-46A913940B71}"/>
    <dgm:cxn modelId="{0C675016-7C44-4402-AF94-0F076B94C0A5}" srcId="{B7D3CD15-F078-41A4-AE8A-496987A9DCE0}" destId="{4A7AFA65-DE00-43DB-9557-512EA789D9D7}" srcOrd="3" destOrd="0" parTransId="{C19C0E4D-078C-43D6-A062-1EBE42F7C3AF}" sibTransId="{DB49F498-51AF-41FB-9804-DEC122005BA5}"/>
    <dgm:cxn modelId="{AD2E8F28-B358-4BB0-B01A-BCDC3DCAB557}" type="presOf" srcId="{F0D2217D-60EF-487D-9511-894263D2DE8B}" destId="{BCEDFCCC-2417-48E2-9075-171B31F16C27}" srcOrd="0" destOrd="0" presId="urn:microsoft.com/office/officeart/2005/8/layout/vList2"/>
    <dgm:cxn modelId="{CCB74A2F-326F-43BB-A3EF-43A9E9CF7548}" type="presOf" srcId="{1119B675-532E-42B9-B97B-482BA869189F}" destId="{328B628B-5E74-42B1-905E-0D271175E983}" srcOrd="0" destOrd="0" presId="urn:microsoft.com/office/officeart/2005/8/layout/vList2"/>
    <dgm:cxn modelId="{48F76B61-8663-46B5-8CC2-937550DD910D}" srcId="{B7D3CD15-F078-41A4-AE8A-496987A9DCE0}" destId="{F1459DBE-93CA-4412-A1C9-149FFF6C7351}" srcOrd="0" destOrd="0" parTransId="{66D4CE3D-1DF8-4D2C-A1C2-5530A2929397}" sibTransId="{9AC93056-97E5-485D-9F43-B5803952B046}"/>
    <dgm:cxn modelId="{76846575-87E9-460F-8C27-8739E8E41AC4}" type="presOf" srcId="{4A7AFA65-DE00-43DB-9557-512EA789D9D7}" destId="{4305D2F4-D32F-499F-8BB1-EDE9203F0F7A}" srcOrd="0" destOrd="0" presId="urn:microsoft.com/office/officeart/2005/8/layout/vList2"/>
    <dgm:cxn modelId="{B9834197-6F74-4BF5-9C2C-7DAAF9CB91EE}" type="presOf" srcId="{F1459DBE-93CA-4412-A1C9-149FFF6C7351}" destId="{B2671707-168B-4858-B3F0-4887C980B8F5}" srcOrd="0" destOrd="0" presId="urn:microsoft.com/office/officeart/2005/8/layout/vList2"/>
    <dgm:cxn modelId="{D1038CC5-E5F1-4AC7-85A0-5E738217C958}" type="presOf" srcId="{B7D3CD15-F078-41A4-AE8A-496987A9DCE0}" destId="{46907946-5D99-4B04-9BDB-B66E79C4775B}" srcOrd="0" destOrd="0" presId="urn:microsoft.com/office/officeart/2005/8/layout/vList2"/>
    <dgm:cxn modelId="{ED4A6BC6-682C-47B3-8CED-459D86DB6AF6}" type="presOf" srcId="{A91D94FB-AC8F-41B5-9FD3-D6C319E4C909}" destId="{4FF8728E-424C-49E7-B12C-DCAAE82D42D5}" srcOrd="0" destOrd="0" presId="urn:microsoft.com/office/officeart/2005/8/layout/vList2"/>
    <dgm:cxn modelId="{B5B28DCB-E73F-407E-89FE-C8D61EB131E3}" srcId="{B7D3CD15-F078-41A4-AE8A-496987A9DCE0}" destId="{A91D94FB-AC8F-41B5-9FD3-D6C319E4C909}" srcOrd="4" destOrd="0" parTransId="{52722DB8-CCB8-4EDF-B11E-5B8E769824FB}" sibTransId="{CDF91537-D4C7-464C-8AA1-12085D719530}"/>
    <dgm:cxn modelId="{8971FAD1-D768-4353-ABEC-16B498C40EBD}" srcId="{B7D3CD15-F078-41A4-AE8A-496987A9DCE0}" destId="{1119B675-532E-42B9-B97B-482BA869189F}" srcOrd="5" destOrd="0" parTransId="{BCE1CCEF-0D46-4486-A65C-C05FD9D408B6}" sibTransId="{A09F7D49-DEBA-4F99-BDBD-7C486C7D7689}"/>
    <dgm:cxn modelId="{5D0BD1E3-B42A-43AE-A2FA-B95CED59D70B}" srcId="{B7D3CD15-F078-41A4-AE8A-496987A9DCE0}" destId="{F0D2217D-60EF-487D-9511-894263D2DE8B}" srcOrd="2" destOrd="0" parTransId="{724EFA36-5353-4557-88B5-EFBEAEAAB41B}" sibTransId="{188EB3BA-0D5C-4089-BC86-C02C16D98ECB}"/>
    <dgm:cxn modelId="{2F7B5EE5-2A6F-4EC9-B2B8-EDE513982A33}" type="presOf" srcId="{52E3C247-8B59-40BE-AA33-A074D6A26F28}" destId="{7F6B16FB-4AAE-416F-A3C3-7E240BD9BAD9}" srcOrd="0" destOrd="0" presId="urn:microsoft.com/office/officeart/2005/8/layout/vList2"/>
    <dgm:cxn modelId="{29A93D82-FDBD-4539-83C5-5D854C5A7336}" type="presParOf" srcId="{46907946-5D99-4B04-9BDB-B66E79C4775B}" destId="{B2671707-168B-4858-B3F0-4887C980B8F5}" srcOrd="0" destOrd="0" presId="urn:microsoft.com/office/officeart/2005/8/layout/vList2"/>
    <dgm:cxn modelId="{68F55FCC-0A3D-4D36-A027-012082ABF083}" type="presParOf" srcId="{46907946-5D99-4B04-9BDB-B66E79C4775B}" destId="{F4B37FD3-3F1D-40E1-AA13-4EC0981CB525}" srcOrd="1" destOrd="0" presId="urn:microsoft.com/office/officeart/2005/8/layout/vList2"/>
    <dgm:cxn modelId="{A0593D6F-CA2D-4A7F-A510-A45C420AB752}" type="presParOf" srcId="{46907946-5D99-4B04-9BDB-B66E79C4775B}" destId="{7F6B16FB-4AAE-416F-A3C3-7E240BD9BAD9}" srcOrd="2" destOrd="0" presId="urn:microsoft.com/office/officeart/2005/8/layout/vList2"/>
    <dgm:cxn modelId="{E6F21868-C4C7-4184-A38A-0E2BD2DC3E85}" type="presParOf" srcId="{46907946-5D99-4B04-9BDB-B66E79C4775B}" destId="{B64F92BD-D836-42E0-9E7E-3EE85E76CBEB}" srcOrd="3" destOrd="0" presId="urn:microsoft.com/office/officeart/2005/8/layout/vList2"/>
    <dgm:cxn modelId="{07B07D6F-1F0B-4460-8476-AC0921475D05}" type="presParOf" srcId="{46907946-5D99-4B04-9BDB-B66E79C4775B}" destId="{BCEDFCCC-2417-48E2-9075-171B31F16C27}" srcOrd="4" destOrd="0" presId="urn:microsoft.com/office/officeart/2005/8/layout/vList2"/>
    <dgm:cxn modelId="{708AD522-D1BF-47CE-A50B-B3946E43C2AA}" type="presParOf" srcId="{46907946-5D99-4B04-9BDB-B66E79C4775B}" destId="{E875D5ED-1CB1-46DD-B7D3-D740254070B2}" srcOrd="5" destOrd="0" presId="urn:microsoft.com/office/officeart/2005/8/layout/vList2"/>
    <dgm:cxn modelId="{8C3B83B7-5E97-4B55-A703-54C04DCF3F04}" type="presParOf" srcId="{46907946-5D99-4B04-9BDB-B66E79C4775B}" destId="{4305D2F4-D32F-499F-8BB1-EDE9203F0F7A}" srcOrd="6" destOrd="0" presId="urn:microsoft.com/office/officeart/2005/8/layout/vList2"/>
    <dgm:cxn modelId="{A6C2E503-C825-4A2D-93E6-1B1DB8EAB269}" type="presParOf" srcId="{46907946-5D99-4B04-9BDB-B66E79C4775B}" destId="{428DE82A-3BCF-4060-B19A-6310B6F7B454}" srcOrd="7" destOrd="0" presId="urn:microsoft.com/office/officeart/2005/8/layout/vList2"/>
    <dgm:cxn modelId="{37456F71-38B9-41ED-B304-57395C0FD23B}" type="presParOf" srcId="{46907946-5D99-4B04-9BDB-B66E79C4775B}" destId="{4FF8728E-424C-49E7-B12C-DCAAE82D42D5}" srcOrd="8" destOrd="0" presId="urn:microsoft.com/office/officeart/2005/8/layout/vList2"/>
    <dgm:cxn modelId="{8C2667EE-86C5-4458-B617-C933BA67148E}" type="presParOf" srcId="{46907946-5D99-4B04-9BDB-B66E79C4775B}" destId="{43BF5A41-E067-493C-8A6E-C29792AFC9B7}" srcOrd="9" destOrd="0" presId="urn:microsoft.com/office/officeart/2005/8/layout/vList2"/>
    <dgm:cxn modelId="{FFE5DE3B-331E-4013-8A0F-BCC149FF22C7}" type="presParOf" srcId="{46907946-5D99-4B04-9BDB-B66E79C4775B}" destId="{328B628B-5E74-42B1-905E-0D271175E983}"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DEC580-3FA5-437E-B308-AB86B0739A2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621CA36-27BA-45D7-9ABF-A9291BF63C9E}">
      <dgm:prSet/>
      <dgm:spPr/>
      <dgm:t>
        <a:bodyPr/>
        <a:lstStyle/>
        <a:p>
          <a:r>
            <a:rPr lang="en-US" dirty="0"/>
            <a:t>KNN</a:t>
          </a:r>
        </a:p>
      </dgm:t>
    </dgm:pt>
    <dgm:pt modelId="{6D3D9413-E09B-4B9B-BEBC-030AB8583F71}" type="parTrans" cxnId="{A57A869C-245F-4EBC-BD07-09FF64882134}">
      <dgm:prSet/>
      <dgm:spPr/>
      <dgm:t>
        <a:bodyPr/>
        <a:lstStyle/>
        <a:p>
          <a:endParaRPr lang="en-US"/>
        </a:p>
      </dgm:t>
    </dgm:pt>
    <dgm:pt modelId="{9E9940C6-CD18-45A0-A530-F22F610C0C96}" type="sibTrans" cxnId="{A57A869C-245F-4EBC-BD07-09FF64882134}">
      <dgm:prSet/>
      <dgm:spPr/>
      <dgm:t>
        <a:bodyPr/>
        <a:lstStyle/>
        <a:p>
          <a:endParaRPr lang="en-US"/>
        </a:p>
      </dgm:t>
    </dgm:pt>
    <dgm:pt modelId="{87BF9796-19EC-42E9-840F-6F80701C6856}">
      <dgm:prSet/>
      <dgm:spPr/>
      <dgm:t>
        <a:bodyPr/>
        <a:lstStyle/>
        <a:p>
          <a:r>
            <a:rPr lang="en-US" dirty="0"/>
            <a:t> Mean Accuracy: 0.6601 (Std: 0.0176)</a:t>
          </a:r>
        </a:p>
      </dgm:t>
    </dgm:pt>
    <dgm:pt modelId="{9B99A42A-877C-4F60-9BE9-121C65FC7882}" type="parTrans" cxnId="{4A4650A1-5522-4ED9-B9D9-AB9D9EC67247}">
      <dgm:prSet/>
      <dgm:spPr/>
      <dgm:t>
        <a:bodyPr/>
        <a:lstStyle/>
        <a:p>
          <a:endParaRPr lang="en-US"/>
        </a:p>
      </dgm:t>
    </dgm:pt>
    <dgm:pt modelId="{03F307A0-9F5E-43D7-A537-1AD6722160F2}" type="sibTrans" cxnId="{4A4650A1-5522-4ED9-B9D9-AB9D9EC67247}">
      <dgm:prSet/>
      <dgm:spPr/>
      <dgm:t>
        <a:bodyPr/>
        <a:lstStyle/>
        <a:p>
          <a:endParaRPr lang="en-US"/>
        </a:p>
      </dgm:t>
    </dgm:pt>
    <dgm:pt modelId="{E42ABA0B-F342-4205-93DF-BAB13E5E92D8}">
      <dgm:prSet/>
      <dgm:spPr/>
      <dgm:t>
        <a:bodyPr/>
        <a:lstStyle/>
        <a:p>
          <a:r>
            <a:rPr lang="en-US" dirty="0"/>
            <a:t>Logistic</a:t>
          </a:r>
        </a:p>
        <a:p>
          <a:r>
            <a:rPr lang="en-US" dirty="0"/>
            <a:t>Regression</a:t>
          </a:r>
        </a:p>
      </dgm:t>
    </dgm:pt>
    <dgm:pt modelId="{D4030371-B45A-4523-AF50-F38905FC62DF}" type="parTrans" cxnId="{47FBC66D-8F2E-4105-AC61-9B5D038FDF27}">
      <dgm:prSet/>
      <dgm:spPr/>
      <dgm:t>
        <a:bodyPr/>
        <a:lstStyle/>
        <a:p>
          <a:endParaRPr lang="en-US"/>
        </a:p>
      </dgm:t>
    </dgm:pt>
    <dgm:pt modelId="{3503996A-F5B1-4B86-8D49-188A5AEDA6F6}" type="sibTrans" cxnId="{47FBC66D-8F2E-4105-AC61-9B5D038FDF27}">
      <dgm:prSet/>
      <dgm:spPr/>
      <dgm:t>
        <a:bodyPr/>
        <a:lstStyle/>
        <a:p>
          <a:endParaRPr lang="en-US"/>
        </a:p>
      </dgm:t>
    </dgm:pt>
    <dgm:pt modelId="{87BD2441-5829-4A5B-ABDD-DFF36788508F}">
      <dgm:prSet/>
      <dgm:spPr/>
      <dgm:t>
        <a:bodyPr/>
        <a:lstStyle/>
        <a:p>
          <a:r>
            <a:rPr lang="en-US" dirty="0"/>
            <a:t> Mean Accuracy: 0.7230 (Std: 0.0010)</a:t>
          </a:r>
        </a:p>
      </dgm:t>
    </dgm:pt>
    <dgm:pt modelId="{C94F0AB7-8CB4-4C83-AD94-AC6DDBB6739C}" type="parTrans" cxnId="{C10F555E-A49E-4183-86D0-DAB82B3CEE93}">
      <dgm:prSet/>
      <dgm:spPr/>
      <dgm:t>
        <a:bodyPr/>
        <a:lstStyle/>
        <a:p>
          <a:endParaRPr lang="en-US"/>
        </a:p>
      </dgm:t>
    </dgm:pt>
    <dgm:pt modelId="{FBD40BF1-D0EE-4DEE-B32B-77C6DF66218C}" type="sibTrans" cxnId="{C10F555E-A49E-4183-86D0-DAB82B3CEE93}">
      <dgm:prSet/>
      <dgm:spPr/>
      <dgm:t>
        <a:bodyPr/>
        <a:lstStyle/>
        <a:p>
          <a:endParaRPr lang="en-US"/>
        </a:p>
      </dgm:t>
    </dgm:pt>
    <dgm:pt modelId="{8DEE3C45-E7EE-458E-95B5-7B903B16E878}">
      <dgm:prSet/>
      <dgm:spPr/>
      <dgm:t>
        <a:bodyPr/>
        <a:lstStyle/>
        <a:p>
          <a:r>
            <a:rPr lang="en-US" dirty="0"/>
            <a:t>SVM</a:t>
          </a:r>
        </a:p>
      </dgm:t>
    </dgm:pt>
    <dgm:pt modelId="{708CF2E8-B803-48AC-ACDE-9EFADE9FACF4}" type="parTrans" cxnId="{2E21F725-41DB-4DF2-8705-AE58F9EB8A2D}">
      <dgm:prSet/>
      <dgm:spPr/>
      <dgm:t>
        <a:bodyPr/>
        <a:lstStyle/>
        <a:p>
          <a:endParaRPr lang="en-US"/>
        </a:p>
      </dgm:t>
    </dgm:pt>
    <dgm:pt modelId="{00D8CA3A-2077-4F21-A24D-82872B09CB16}" type="sibTrans" cxnId="{2E21F725-41DB-4DF2-8705-AE58F9EB8A2D}">
      <dgm:prSet/>
      <dgm:spPr/>
      <dgm:t>
        <a:bodyPr/>
        <a:lstStyle/>
        <a:p>
          <a:endParaRPr lang="en-US"/>
        </a:p>
      </dgm:t>
    </dgm:pt>
    <dgm:pt modelId="{F4057D0A-5AD7-4ACF-A61D-A95D503C1C25}">
      <dgm:prSet/>
      <dgm:spPr/>
      <dgm:t>
        <a:bodyPr/>
        <a:lstStyle/>
        <a:p>
          <a:r>
            <a:rPr lang="en-US" dirty="0"/>
            <a:t> Mean Accuracy: 0.7230 (Std: 0.0010)</a:t>
          </a:r>
        </a:p>
      </dgm:t>
    </dgm:pt>
    <dgm:pt modelId="{445CC802-9394-4C79-9E5D-893F1F433D23}" type="parTrans" cxnId="{55370327-3BDB-43A1-8B51-35179E299FD1}">
      <dgm:prSet/>
      <dgm:spPr/>
      <dgm:t>
        <a:bodyPr/>
        <a:lstStyle/>
        <a:p>
          <a:endParaRPr lang="en-US"/>
        </a:p>
      </dgm:t>
    </dgm:pt>
    <dgm:pt modelId="{5BC20929-1F56-458A-A042-F536D2B3F0CC}" type="sibTrans" cxnId="{55370327-3BDB-43A1-8B51-35179E299FD1}">
      <dgm:prSet/>
      <dgm:spPr/>
      <dgm:t>
        <a:bodyPr/>
        <a:lstStyle/>
        <a:p>
          <a:endParaRPr lang="en-US"/>
        </a:p>
      </dgm:t>
    </dgm:pt>
    <dgm:pt modelId="{8F762B8A-3720-4D41-8C46-1DA6F3690024}">
      <dgm:prSet/>
      <dgm:spPr/>
      <dgm:t>
        <a:bodyPr/>
        <a:lstStyle/>
        <a:p>
          <a:r>
            <a:rPr lang="en-US" dirty="0"/>
            <a:t>Random Forest</a:t>
          </a:r>
        </a:p>
      </dgm:t>
    </dgm:pt>
    <dgm:pt modelId="{F79FA737-17F9-4178-B525-C03EA707B1B8}" type="parTrans" cxnId="{51F1CD7D-0097-4F9D-9DE2-6683085FD914}">
      <dgm:prSet/>
      <dgm:spPr/>
      <dgm:t>
        <a:bodyPr/>
        <a:lstStyle/>
        <a:p>
          <a:endParaRPr lang="en-US"/>
        </a:p>
      </dgm:t>
    </dgm:pt>
    <dgm:pt modelId="{7FDE8E6E-0CFA-4F79-A98D-B90EB3CCDD2C}" type="sibTrans" cxnId="{51F1CD7D-0097-4F9D-9DE2-6683085FD914}">
      <dgm:prSet/>
      <dgm:spPr/>
      <dgm:t>
        <a:bodyPr/>
        <a:lstStyle/>
        <a:p>
          <a:endParaRPr lang="en-US"/>
        </a:p>
      </dgm:t>
    </dgm:pt>
    <dgm:pt modelId="{317FAC2F-8854-4614-83A3-1E027D58F469}">
      <dgm:prSet/>
      <dgm:spPr/>
      <dgm:t>
        <a:bodyPr/>
        <a:lstStyle/>
        <a:p>
          <a:r>
            <a:rPr lang="en-US" dirty="0"/>
            <a:t> Mean Accuracy: 0.7104 (Std: 0.0081)</a:t>
          </a:r>
        </a:p>
      </dgm:t>
    </dgm:pt>
    <dgm:pt modelId="{31005B4D-CE8C-419D-B99E-1F54047AA67B}" type="parTrans" cxnId="{2FA3CFCE-1CF2-4B90-9936-F446532B4093}">
      <dgm:prSet/>
      <dgm:spPr/>
      <dgm:t>
        <a:bodyPr/>
        <a:lstStyle/>
        <a:p>
          <a:endParaRPr lang="en-US"/>
        </a:p>
      </dgm:t>
    </dgm:pt>
    <dgm:pt modelId="{467C7FA4-3880-4B5B-AC8F-640F507CC0A7}" type="sibTrans" cxnId="{2FA3CFCE-1CF2-4B90-9936-F446532B4093}">
      <dgm:prSet/>
      <dgm:spPr/>
      <dgm:t>
        <a:bodyPr/>
        <a:lstStyle/>
        <a:p>
          <a:endParaRPr lang="en-US"/>
        </a:p>
      </dgm:t>
    </dgm:pt>
    <dgm:pt modelId="{5405D22C-A60E-4748-86A0-5480811B04C1}">
      <dgm:prSet/>
      <dgm:spPr/>
      <dgm:t>
        <a:bodyPr/>
        <a:lstStyle/>
        <a:p>
          <a:r>
            <a:rPr lang="en-US"/>
            <a:t>Voting</a:t>
          </a:r>
        </a:p>
      </dgm:t>
    </dgm:pt>
    <dgm:pt modelId="{E2663A45-9D20-49DC-9F86-A993F864A08C}" type="parTrans" cxnId="{A8041DBE-AB5D-4317-9DA7-8C75704F3964}">
      <dgm:prSet/>
      <dgm:spPr/>
      <dgm:t>
        <a:bodyPr/>
        <a:lstStyle/>
        <a:p>
          <a:endParaRPr lang="en-US"/>
        </a:p>
      </dgm:t>
    </dgm:pt>
    <dgm:pt modelId="{DC261202-C0D1-410C-BAC3-8A82D8535ECE}" type="sibTrans" cxnId="{A8041DBE-AB5D-4317-9DA7-8C75704F3964}">
      <dgm:prSet/>
      <dgm:spPr/>
      <dgm:t>
        <a:bodyPr/>
        <a:lstStyle/>
        <a:p>
          <a:endParaRPr lang="en-US"/>
        </a:p>
      </dgm:t>
    </dgm:pt>
    <dgm:pt modelId="{B8B75DCF-E314-4121-ABB2-B59D85C46F47}">
      <dgm:prSet/>
      <dgm:spPr/>
      <dgm:t>
        <a:bodyPr/>
        <a:lstStyle/>
        <a:p>
          <a:r>
            <a:rPr lang="en-US"/>
            <a:t>Voting: Mean Accuracy: 0.7230 (Std: 0.0010)</a:t>
          </a:r>
        </a:p>
      </dgm:t>
    </dgm:pt>
    <dgm:pt modelId="{319CA0A7-0B99-4886-B58F-CE092596DDB8}" type="parTrans" cxnId="{02E51314-2B63-4FA6-8C8A-8FD2118B29DF}">
      <dgm:prSet/>
      <dgm:spPr/>
      <dgm:t>
        <a:bodyPr/>
        <a:lstStyle/>
        <a:p>
          <a:endParaRPr lang="en-US"/>
        </a:p>
      </dgm:t>
    </dgm:pt>
    <dgm:pt modelId="{A9A22666-1D97-45E8-8C3D-EBB431F6F1E5}" type="sibTrans" cxnId="{02E51314-2B63-4FA6-8C8A-8FD2118B29DF}">
      <dgm:prSet/>
      <dgm:spPr/>
      <dgm:t>
        <a:bodyPr/>
        <a:lstStyle/>
        <a:p>
          <a:endParaRPr lang="en-US"/>
        </a:p>
      </dgm:t>
    </dgm:pt>
    <dgm:pt modelId="{77023C29-AA76-409E-B36A-E7989B1DA3A5}" type="pres">
      <dgm:prSet presAssocID="{3EDEC580-3FA5-437E-B308-AB86B0739A26}" presName="vert0" presStyleCnt="0">
        <dgm:presLayoutVars>
          <dgm:dir/>
          <dgm:animOne val="branch"/>
          <dgm:animLvl val="lvl"/>
        </dgm:presLayoutVars>
      </dgm:prSet>
      <dgm:spPr/>
    </dgm:pt>
    <dgm:pt modelId="{C4A12AD5-DC2D-40BF-ABD3-3FC9E4080341}" type="pres">
      <dgm:prSet presAssocID="{6621CA36-27BA-45D7-9ABF-A9291BF63C9E}" presName="thickLine" presStyleLbl="alignNode1" presStyleIdx="0" presStyleCnt="5"/>
      <dgm:spPr/>
    </dgm:pt>
    <dgm:pt modelId="{295C31E3-6C11-4C1C-B4E2-E921B25DB20C}" type="pres">
      <dgm:prSet presAssocID="{6621CA36-27BA-45D7-9ABF-A9291BF63C9E}" presName="horz1" presStyleCnt="0"/>
      <dgm:spPr/>
    </dgm:pt>
    <dgm:pt modelId="{21F5141D-9A13-471E-84ED-4EF95E25DFE7}" type="pres">
      <dgm:prSet presAssocID="{6621CA36-27BA-45D7-9ABF-A9291BF63C9E}" presName="tx1" presStyleLbl="revTx" presStyleIdx="0" presStyleCnt="10"/>
      <dgm:spPr/>
    </dgm:pt>
    <dgm:pt modelId="{B03DE782-ABCF-441B-BCB8-56DD45163C2B}" type="pres">
      <dgm:prSet presAssocID="{6621CA36-27BA-45D7-9ABF-A9291BF63C9E}" presName="vert1" presStyleCnt="0"/>
      <dgm:spPr/>
    </dgm:pt>
    <dgm:pt modelId="{CDF6283C-2C01-4C11-BA00-EF5658AE1BD5}" type="pres">
      <dgm:prSet presAssocID="{87BF9796-19EC-42E9-840F-6F80701C6856}" presName="vertSpace2a" presStyleCnt="0"/>
      <dgm:spPr/>
    </dgm:pt>
    <dgm:pt modelId="{CDCB0140-B7C5-4886-8E55-2E2501174244}" type="pres">
      <dgm:prSet presAssocID="{87BF9796-19EC-42E9-840F-6F80701C6856}" presName="horz2" presStyleCnt="0"/>
      <dgm:spPr/>
    </dgm:pt>
    <dgm:pt modelId="{665FA331-C806-4EC5-BF89-8D542E5146CA}" type="pres">
      <dgm:prSet presAssocID="{87BF9796-19EC-42E9-840F-6F80701C6856}" presName="horzSpace2" presStyleCnt="0"/>
      <dgm:spPr/>
    </dgm:pt>
    <dgm:pt modelId="{1FA8CEE2-E458-465C-B3E2-7898B20419BA}" type="pres">
      <dgm:prSet presAssocID="{87BF9796-19EC-42E9-840F-6F80701C6856}" presName="tx2" presStyleLbl="revTx" presStyleIdx="1" presStyleCnt="10"/>
      <dgm:spPr/>
    </dgm:pt>
    <dgm:pt modelId="{6DF424C1-4E2B-4955-9A53-4B28457A533E}" type="pres">
      <dgm:prSet presAssocID="{87BF9796-19EC-42E9-840F-6F80701C6856}" presName="vert2" presStyleCnt="0"/>
      <dgm:spPr/>
    </dgm:pt>
    <dgm:pt modelId="{059AABF4-0472-43BA-AFE4-030EA09D5FF6}" type="pres">
      <dgm:prSet presAssocID="{87BF9796-19EC-42E9-840F-6F80701C6856}" presName="thinLine2b" presStyleLbl="callout" presStyleIdx="0" presStyleCnt="5"/>
      <dgm:spPr/>
    </dgm:pt>
    <dgm:pt modelId="{707C64DD-14D1-4FED-849C-13BC8825AF52}" type="pres">
      <dgm:prSet presAssocID="{87BF9796-19EC-42E9-840F-6F80701C6856}" presName="vertSpace2b" presStyleCnt="0"/>
      <dgm:spPr/>
    </dgm:pt>
    <dgm:pt modelId="{B8F07732-ED79-4D38-BFA0-A94A79EEE1B2}" type="pres">
      <dgm:prSet presAssocID="{E42ABA0B-F342-4205-93DF-BAB13E5E92D8}" presName="thickLine" presStyleLbl="alignNode1" presStyleIdx="1" presStyleCnt="5"/>
      <dgm:spPr/>
    </dgm:pt>
    <dgm:pt modelId="{D46A4188-AEF8-426A-B9DA-880F6B519B59}" type="pres">
      <dgm:prSet presAssocID="{E42ABA0B-F342-4205-93DF-BAB13E5E92D8}" presName="horz1" presStyleCnt="0"/>
      <dgm:spPr/>
    </dgm:pt>
    <dgm:pt modelId="{C8B6BFBE-F3B8-47D9-9950-8894C4DFA0EA}" type="pres">
      <dgm:prSet presAssocID="{E42ABA0B-F342-4205-93DF-BAB13E5E92D8}" presName="tx1" presStyleLbl="revTx" presStyleIdx="2" presStyleCnt="10"/>
      <dgm:spPr/>
    </dgm:pt>
    <dgm:pt modelId="{14805638-0DF0-4459-9F69-C5F78F37E638}" type="pres">
      <dgm:prSet presAssocID="{E42ABA0B-F342-4205-93DF-BAB13E5E92D8}" presName="vert1" presStyleCnt="0"/>
      <dgm:spPr/>
    </dgm:pt>
    <dgm:pt modelId="{198F8D2B-EADE-4E34-A229-9BED05CFEB13}" type="pres">
      <dgm:prSet presAssocID="{87BD2441-5829-4A5B-ABDD-DFF36788508F}" presName="vertSpace2a" presStyleCnt="0"/>
      <dgm:spPr/>
    </dgm:pt>
    <dgm:pt modelId="{0B595F5A-459B-4335-B972-565AA80F6517}" type="pres">
      <dgm:prSet presAssocID="{87BD2441-5829-4A5B-ABDD-DFF36788508F}" presName="horz2" presStyleCnt="0"/>
      <dgm:spPr/>
    </dgm:pt>
    <dgm:pt modelId="{26F3FD92-AE7E-4257-B3B9-5B47A202BA01}" type="pres">
      <dgm:prSet presAssocID="{87BD2441-5829-4A5B-ABDD-DFF36788508F}" presName="horzSpace2" presStyleCnt="0"/>
      <dgm:spPr/>
    </dgm:pt>
    <dgm:pt modelId="{226CB3EF-92B9-4560-BCB1-6278F9884DE0}" type="pres">
      <dgm:prSet presAssocID="{87BD2441-5829-4A5B-ABDD-DFF36788508F}" presName="tx2" presStyleLbl="revTx" presStyleIdx="3" presStyleCnt="10"/>
      <dgm:spPr/>
    </dgm:pt>
    <dgm:pt modelId="{346EF183-E930-4723-A8A9-642CC561D584}" type="pres">
      <dgm:prSet presAssocID="{87BD2441-5829-4A5B-ABDD-DFF36788508F}" presName="vert2" presStyleCnt="0"/>
      <dgm:spPr/>
    </dgm:pt>
    <dgm:pt modelId="{A34AEF0E-0870-4AFC-A994-A553526E0624}" type="pres">
      <dgm:prSet presAssocID="{87BD2441-5829-4A5B-ABDD-DFF36788508F}" presName="thinLine2b" presStyleLbl="callout" presStyleIdx="1" presStyleCnt="5"/>
      <dgm:spPr/>
    </dgm:pt>
    <dgm:pt modelId="{27D2F42F-02CC-4445-95A9-04398948B5DD}" type="pres">
      <dgm:prSet presAssocID="{87BD2441-5829-4A5B-ABDD-DFF36788508F}" presName="vertSpace2b" presStyleCnt="0"/>
      <dgm:spPr/>
    </dgm:pt>
    <dgm:pt modelId="{79B97B3D-7EED-40C3-A555-CA743466CECF}" type="pres">
      <dgm:prSet presAssocID="{8DEE3C45-E7EE-458E-95B5-7B903B16E878}" presName="thickLine" presStyleLbl="alignNode1" presStyleIdx="2" presStyleCnt="5"/>
      <dgm:spPr/>
    </dgm:pt>
    <dgm:pt modelId="{7EC55CA3-0D3A-45F4-9584-963668904707}" type="pres">
      <dgm:prSet presAssocID="{8DEE3C45-E7EE-458E-95B5-7B903B16E878}" presName="horz1" presStyleCnt="0"/>
      <dgm:spPr/>
    </dgm:pt>
    <dgm:pt modelId="{6A8B80DF-7E27-4C58-B6F0-0CD97E78E3E8}" type="pres">
      <dgm:prSet presAssocID="{8DEE3C45-E7EE-458E-95B5-7B903B16E878}" presName="tx1" presStyleLbl="revTx" presStyleIdx="4" presStyleCnt="10"/>
      <dgm:spPr/>
    </dgm:pt>
    <dgm:pt modelId="{097EE00B-3CFE-4A17-B6E5-2F1E4527DEC0}" type="pres">
      <dgm:prSet presAssocID="{8DEE3C45-E7EE-458E-95B5-7B903B16E878}" presName="vert1" presStyleCnt="0"/>
      <dgm:spPr/>
    </dgm:pt>
    <dgm:pt modelId="{4723E828-F581-46CA-A826-EB7EEC5EB003}" type="pres">
      <dgm:prSet presAssocID="{F4057D0A-5AD7-4ACF-A61D-A95D503C1C25}" presName="vertSpace2a" presStyleCnt="0"/>
      <dgm:spPr/>
    </dgm:pt>
    <dgm:pt modelId="{03459283-2E63-4B94-B9D1-AEF3DA363A27}" type="pres">
      <dgm:prSet presAssocID="{F4057D0A-5AD7-4ACF-A61D-A95D503C1C25}" presName="horz2" presStyleCnt="0"/>
      <dgm:spPr/>
    </dgm:pt>
    <dgm:pt modelId="{CB6B15D6-969B-4A2D-9014-E46C4BB45099}" type="pres">
      <dgm:prSet presAssocID="{F4057D0A-5AD7-4ACF-A61D-A95D503C1C25}" presName="horzSpace2" presStyleCnt="0"/>
      <dgm:spPr/>
    </dgm:pt>
    <dgm:pt modelId="{CC3D1AE5-6DA3-428B-B80C-927FDF8D74F0}" type="pres">
      <dgm:prSet presAssocID="{F4057D0A-5AD7-4ACF-A61D-A95D503C1C25}" presName="tx2" presStyleLbl="revTx" presStyleIdx="5" presStyleCnt="10"/>
      <dgm:spPr/>
    </dgm:pt>
    <dgm:pt modelId="{BC075986-869F-4B7F-83BF-5281C27E92A6}" type="pres">
      <dgm:prSet presAssocID="{F4057D0A-5AD7-4ACF-A61D-A95D503C1C25}" presName="vert2" presStyleCnt="0"/>
      <dgm:spPr/>
    </dgm:pt>
    <dgm:pt modelId="{E303E4CA-75A4-48C1-84F6-9AC3F6384AE1}" type="pres">
      <dgm:prSet presAssocID="{F4057D0A-5AD7-4ACF-A61D-A95D503C1C25}" presName="thinLine2b" presStyleLbl="callout" presStyleIdx="2" presStyleCnt="5"/>
      <dgm:spPr/>
    </dgm:pt>
    <dgm:pt modelId="{E12A7398-13A0-4166-B9B2-472E85CC55F1}" type="pres">
      <dgm:prSet presAssocID="{F4057D0A-5AD7-4ACF-A61D-A95D503C1C25}" presName="vertSpace2b" presStyleCnt="0"/>
      <dgm:spPr/>
    </dgm:pt>
    <dgm:pt modelId="{BDC228FF-0B9E-4A50-81FA-00F121B99045}" type="pres">
      <dgm:prSet presAssocID="{8F762B8A-3720-4D41-8C46-1DA6F3690024}" presName="thickLine" presStyleLbl="alignNode1" presStyleIdx="3" presStyleCnt="5"/>
      <dgm:spPr/>
    </dgm:pt>
    <dgm:pt modelId="{5CDB1E83-7115-432A-B627-6B4366ACDFCB}" type="pres">
      <dgm:prSet presAssocID="{8F762B8A-3720-4D41-8C46-1DA6F3690024}" presName="horz1" presStyleCnt="0"/>
      <dgm:spPr/>
    </dgm:pt>
    <dgm:pt modelId="{4A59208A-5C81-42C6-B3F1-CF8D8B788094}" type="pres">
      <dgm:prSet presAssocID="{8F762B8A-3720-4D41-8C46-1DA6F3690024}" presName="tx1" presStyleLbl="revTx" presStyleIdx="6" presStyleCnt="10"/>
      <dgm:spPr/>
    </dgm:pt>
    <dgm:pt modelId="{F894D212-EF3B-4725-9F58-7A3D4427610E}" type="pres">
      <dgm:prSet presAssocID="{8F762B8A-3720-4D41-8C46-1DA6F3690024}" presName="vert1" presStyleCnt="0"/>
      <dgm:spPr/>
    </dgm:pt>
    <dgm:pt modelId="{6A644BBF-F5F4-47BC-B1CC-8E37A194D122}" type="pres">
      <dgm:prSet presAssocID="{317FAC2F-8854-4614-83A3-1E027D58F469}" presName="vertSpace2a" presStyleCnt="0"/>
      <dgm:spPr/>
    </dgm:pt>
    <dgm:pt modelId="{567F9E5F-137F-45C3-B189-468D9A004CF9}" type="pres">
      <dgm:prSet presAssocID="{317FAC2F-8854-4614-83A3-1E027D58F469}" presName="horz2" presStyleCnt="0"/>
      <dgm:spPr/>
    </dgm:pt>
    <dgm:pt modelId="{D430410A-3C7D-426C-93A2-245FE7B40099}" type="pres">
      <dgm:prSet presAssocID="{317FAC2F-8854-4614-83A3-1E027D58F469}" presName="horzSpace2" presStyleCnt="0"/>
      <dgm:spPr/>
    </dgm:pt>
    <dgm:pt modelId="{001E02CC-C774-4C6E-B141-195102B18573}" type="pres">
      <dgm:prSet presAssocID="{317FAC2F-8854-4614-83A3-1E027D58F469}" presName="tx2" presStyleLbl="revTx" presStyleIdx="7" presStyleCnt="10"/>
      <dgm:spPr/>
    </dgm:pt>
    <dgm:pt modelId="{865146FE-2E24-4B98-8D02-A241BCE986C2}" type="pres">
      <dgm:prSet presAssocID="{317FAC2F-8854-4614-83A3-1E027D58F469}" presName="vert2" presStyleCnt="0"/>
      <dgm:spPr/>
    </dgm:pt>
    <dgm:pt modelId="{3A71938D-30B2-428B-9F6F-DDBD15FCBD35}" type="pres">
      <dgm:prSet presAssocID="{317FAC2F-8854-4614-83A3-1E027D58F469}" presName="thinLine2b" presStyleLbl="callout" presStyleIdx="3" presStyleCnt="5"/>
      <dgm:spPr/>
    </dgm:pt>
    <dgm:pt modelId="{FE036835-798F-4BCE-939B-B5063393E1C0}" type="pres">
      <dgm:prSet presAssocID="{317FAC2F-8854-4614-83A3-1E027D58F469}" presName="vertSpace2b" presStyleCnt="0"/>
      <dgm:spPr/>
    </dgm:pt>
    <dgm:pt modelId="{AFAB2FCB-0E23-42D6-9643-C47C2FAA8308}" type="pres">
      <dgm:prSet presAssocID="{5405D22C-A60E-4748-86A0-5480811B04C1}" presName="thickLine" presStyleLbl="alignNode1" presStyleIdx="4" presStyleCnt="5"/>
      <dgm:spPr/>
    </dgm:pt>
    <dgm:pt modelId="{A862AFC5-CF89-469A-9242-B31188B73948}" type="pres">
      <dgm:prSet presAssocID="{5405D22C-A60E-4748-86A0-5480811B04C1}" presName="horz1" presStyleCnt="0"/>
      <dgm:spPr/>
    </dgm:pt>
    <dgm:pt modelId="{C228F37E-CAE4-4DBE-A59A-E2D808B90013}" type="pres">
      <dgm:prSet presAssocID="{5405D22C-A60E-4748-86A0-5480811B04C1}" presName="tx1" presStyleLbl="revTx" presStyleIdx="8" presStyleCnt="10"/>
      <dgm:spPr/>
    </dgm:pt>
    <dgm:pt modelId="{709B6117-8FFC-4489-89D8-9457F35BA5A5}" type="pres">
      <dgm:prSet presAssocID="{5405D22C-A60E-4748-86A0-5480811B04C1}" presName="vert1" presStyleCnt="0"/>
      <dgm:spPr/>
    </dgm:pt>
    <dgm:pt modelId="{7DFAC09A-33FA-4074-8EAC-13B6E8B61FF8}" type="pres">
      <dgm:prSet presAssocID="{B8B75DCF-E314-4121-ABB2-B59D85C46F47}" presName="vertSpace2a" presStyleCnt="0"/>
      <dgm:spPr/>
    </dgm:pt>
    <dgm:pt modelId="{586BDF10-4E85-4D1E-9C25-7CB450BDD38D}" type="pres">
      <dgm:prSet presAssocID="{B8B75DCF-E314-4121-ABB2-B59D85C46F47}" presName="horz2" presStyleCnt="0"/>
      <dgm:spPr/>
    </dgm:pt>
    <dgm:pt modelId="{617065DB-6D56-455F-909C-0A2C7E104B0B}" type="pres">
      <dgm:prSet presAssocID="{B8B75DCF-E314-4121-ABB2-B59D85C46F47}" presName="horzSpace2" presStyleCnt="0"/>
      <dgm:spPr/>
    </dgm:pt>
    <dgm:pt modelId="{E214C1D5-78C9-4292-864E-9AAC54BAF67A}" type="pres">
      <dgm:prSet presAssocID="{B8B75DCF-E314-4121-ABB2-B59D85C46F47}" presName="tx2" presStyleLbl="revTx" presStyleIdx="9" presStyleCnt="10"/>
      <dgm:spPr/>
    </dgm:pt>
    <dgm:pt modelId="{8A413CD2-77C2-4D35-A489-F4E0745689DA}" type="pres">
      <dgm:prSet presAssocID="{B8B75DCF-E314-4121-ABB2-B59D85C46F47}" presName="vert2" presStyleCnt="0"/>
      <dgm:spPr/>
    </dgm:pt>
    <dgm:pt modelId="{F310D622-81DD-4251-9C64-C6802C654417}" type="pres">
      <dgm:prSet presAssocID="{B8B75DCF-E314-4121-ABB2-B59D85C46F47}" presName="thinLine2b" presStyleLbl="callout" presStyleIdx="4" presStyleCnt="5"/>
      <dgm:spPr/>
    </dgm:pt>
    <dgm:pt modelId="{A642B85D-BCC4-4EE4-AC16-011CEB669FA1}" type="pres">
      <dgm:prSet presAssocID="{B8B75DCF-E314-4121-ABB2-B59D85C46F47}" presName="vertSpace2b" presStyleCnt="0"/>
      <dgm:spPr/>
    </dgm:pt>
  </dgm:ptLst>
  <dgm:cxnLst>
    <dgm:cxn modelId="{02E51314-2B63-4FA6-8C8A-8FD2118B29DF}" srcId="{5405D22C-A60E-4748-86A0-5480811B04C1}" destId="{B8B75DCF-E314-4121-ABB2-B59D85C46F47}" srcOrd="0" destOrd="0" parTransId="{319CA0A7-0B99-4886-B58F-CE092596DDB8}" sibTransId="{A9A22666-1D97-45E8-8C3D-EBB431F6F1E5}"/>
    <dgm:cxn modelId="{2E21F725-41DB-4DF2-8705-AE58F9EB8A2D}" srcId="{3EDEC580-3FA5-437E-B308-AB86B0739A26}" destId="{8DEE3C45-E7EE-458E-95B5-7B903B16E878}" srcOrd="2" destOrd="0" parTransId="{708CF2E8-B803-48AC-ACDE-9EFADE9FACF4}" sibTransId="{00D8CA3A-2077-4F21-A24D-82872B09CB16}"/>
    <dgm:cxn modelId="{55370327-3BDB-43A1-8B51-35179E299FD1}" srcId="{8DEE3C45-E7EE-458E-95B5-7B903B16E878}" destId="{F4057D0A-5AD7-4ACF-A61D-A95D503C1C25}" srcOrd="0" destOrd="0" parTransId="{445CC802-9394-4C79-9E5D-893F1F433D23}" sibTransId="{5BC20929-1F56-458A-A042-F536D2B3F0CC}"/>
    <dgm:cxn modelId="{C10F555E-A49E-4183-86D0-DAB82B3CEE93}" srcId="{E42ABA0B-F342-4205-93DF-BAB13E5E92D8}" destId="{87BD2441-5829-4A5B-ABDD-DFF36788508F}" srcOrd="0" destOrd="0" parTransId="{C94F0AB7-8CB4-4C83-AD94-AC6DDBB6739C}" sibTransId="{FBD40BF1-D0EE-4DEE-B32B-77C6DF66218C}"/>
    <dgm:cxn modelId="{5913614C-797C-4578-ADBC-B4A976C32AE0}" type="presOf" srcId="{87BF9796-19EC-42E9-840F-6F80701C6856}" destId="{1FA8CEE2-E458-465C-B3E2-7898B20419BA}" srcOrd="0" destOrd="0" presId="urn:microsoft.com/office/officeart/2008/layout/LinedList"/>
    <dgm:cxn modelId="{47FBC66D-8F2E-4105-AC61-9B5D038FDF27}" srcId="{3EDEC580-3FA5-437E-B308-AB86B0739A26}" destId="{E42ABA0B-F342-4205-93DF-BAB13E5E92D8}" srcOrd="1" destOrd="0" parTransId="{D4030371-B45A-4523-AF50-F38905FC62DF}" sibTransId="{3503996A-F5B1-4B86-8D49-188A5AEDA6F6}"/>
    <dgm:cxn modelId="{E1159C51-3DB4-479F-B609-0AC05411EC43}" type="presOf" srcId="{3EDEC580-3FA5-437E-B308-AB86B0739A26}" destId="{77023C29-AA76-409E-B36A-E7989B1DA3A5}" srcOrd="0" destOrd="0" presId="urn:microsoft.com/office/officeart/2008/layout/LinedList"/>
    <dgm:cxn modelId="{2D235877-BCB4-4F60-8B66-E7FBC9D75784}" type="presOf" srcId="{87BD2441-5829-4A5B-ABDD-DFF36788508F}" destId="{226CB3EF-92B9-4560-BCB1-6278F9884DE0}" srcOrd="0" destOrd="0" presId="urn:microsoft.com/office/officeart/2008/layout/LinedList"/>
    <dgm:cxn modelId="{51F1CD7D-0097-4F9D-9DE2-6683085FD914}" srcId="{3EDEC580-3FA5-437E-B308-AB86B0739A26}" destId="{8F762B8A-3720-4D41-8C46-1DA6F3690024}" srcOrd="3" destOrd="0" parTransId="{F79FA737-17F9-4178-B525-C03EA707B1B8}" sibTransId="{7FDE8E6E-0CFA-4F79-A98D-B90EB3CCDD2C}"/>
    <dgm:cxn modelId="{E0395689-C4CF-44A2-AEC8-69630B116AC2}" type="presOf" srcId="{317FAC2F-8854-4614-83A3-1E027D58F469}" destId="{001E02CC-C774-4C6E-B141-195102B18573}" srcOrd="0" destOrd="0" presId="urn:microsoft.com/office/officeart/2008/layout/LinedList"/>
    <dgm:cxn modelId="{38017695-5975-4EF6-8660-EBFB21E22BF5}" type="presOf" srcId="{6621CA36-27BA-45D7-9ABF-A9291BF63C9E}" destId="{21F5141D-9A13-471E-84ED-4EF95E25DFE7}" srcOrd="0" destOrd="0" presId="urn:microsoft.com/office/officeart/2008/layout/LinedList"/>
    <dgm:cxn modelId="{AC5BE896-D5F8-4E7B-854B-2F863688194C}" type="presOf" srcId="{B8B75DCF-E314-4121-ABB2-B59D85C46F47}" destId="{E214C1D5-78C9-4292-864E-9AAC54BAF67A}" srcOrd="0" destOrd="0" presId="urn:microsoft.com/office/officeart/2008/layout/LinedList"/>
    <dgm:cxn modelId="{A57A869C-245F-4EBC-BD07-09FF64882134}" srcId="{3EDEC580-3FA5-437E-B308-AB86B0739A26}" destId="{6621CA36-27BA-45D7-9ABF-A9291BF63C9E}" srcOrd="0" destOrd="0" parTransId="{6D3D9413-E09B-4B9B-BEBC-030AB8583F71}" sibTransId="{9E9940C6-CD18-45A0-A530-F22F610C0C96}"/>
    <dgm:cxn modelId="{7AB0B49E-140D-45F3-9E8E-C5556775C799}" type="presOf" srcId="{8DEE3C45-E7EE-458E-95B5-7B903B16E878}" destId="{6A8B80DF-7E27-4C58-B6F0-0CD97E78E3E8}" srcOrd="0" destOrd="0" presId="urn:microsoft.com/office/officeart/2008/layout/LinedList"/>
    <dgm:cxn modelId="{FE8A679F-9536-4EC7-9473-474B228CA7EC}" type="presOf" srcId="{F4057D0A-5AD7-4ACF-A61D-A95D503C1C25}" destId="{CC3D1AE5-6DA3-428B-B80C-927FDF8D74F0}" srcOrd="0" destOrd="0" presId="urn:microsoft.com/office/officeart/2008/layout/LinedList"/>
    <dgm:cxn modelId="{4A4650A1-5522-4ED9-B9D9-AB9D9EC67247}" srcId="{6621CA36-27BA-45D7-9ABF-A9291BF63C9E}" destId="{87BF9796-19EC-42E9-840F-6F80701C6856}" srcOrd="0" destOrd="0" parTransId="{9B99A42A-877C-4F60-9BE9-121C65FC7882}" sibTransId="{03F307A0-9F5E-43D7-A537-1AD6722160F2}"/>
    <dgm:cxn modelId="{EDAC52A7-B396-41DF-BFE8-F2915EF5D415}" type="presOf" srcId="{5405D22C-A60E-4748-86A0-5480811B04C1}" destId="{C228F37E-CAE4-4DBE-A59A-E2D808B90013}" srcOrd="0" destOrd="0" presId="urn:microsoft.com/office/officeart/2008/layout/LinedList"/>
    <dgm:cxn modelId="{A8041DBE-AB5D-4317-9DA7-8C75704F3964}" srcId="{3EDEC580-3FA5-437E-B308-AB86B0739A26}" destId="{5405D22C-A60E-4748-86A0-5480811B04C1}" srcOrd="4" destOrd="0" parTransId="{E2663A45-9D20-49DC-9F86-A993F864A08C}" sibTransId="{DC261202-C0D1-410C-BAC3-8A82D8535ECE}"/>
    <dgm:cxn modelId="{524E8AC7-4299-4AE4-B7CA-271DA762FC04}" type="presOf" srcId="{E42ABA0B-F342-4205-93DF-BAB13E5E92D8}" destId="{C8B6BFBE-F3B8-47D9-9950-8894C4DFA0EA}" srcOrd="0" destOrd="0" presId="urn:microsoft.com/office/officeart/2008/layout/LinedList"/>
    <dgm:cxn modelId="{2FA3CFCE-1CF2-4B90-9936-F446532B4093}" srcId="{8F762B8A-3720-4D41-8C46-1DA6F3690024}" destId="{317FAC2F-8854-4614-83A3-1E027D58F469}" srcOrd="0" destOrd="0" parTransId="{31005B4D-CE8C-419D-B99E-1F54047AA67B}" sibTransId="{467C7FA4-3880-4B5B-AC8F-640F507CC0A7}"/>
    <dgm:cxn modelId="{FFD0F4E3-F67D-4779-B260-0F41C56323CF}" type="presOf" srcId="{8F762B8A-3720-4D41-8C46-1DA6F3690024}" destId="{4A59208A-5C81-42C6-B3F1-CF8D8B788094}" srcOrd="0" destOrd="0" presId="urn:microsoft.com/office/officeart/2008/layout/LinedList"/>
    <dgm:cxn modelId="{7902B854-8C72-46BF-8519-4423A9E27937}" type="presParOf" srcId="{77023C29-AA76-409E-B36A-E7989B1DA3A5}" destId="{C4A12AD5-DC2D-40BF-ABD3-3FC9E4080341}" srcOrd="0" destOrd="0" presId="urn:microsoft.com/office/officeart/2008/layout/LinedList"/>
    <dgm:cxn modelId="{5BDB97A9-D36A-476E-A663-30CEC1997727}" type="presParOf" srcId="{77023C29-AA76-409E-B36A-E7989B1DA3A5}" destId="{295C31E3-6C11-4C1C-B4E2-E921B25DB20C}" srcOrd="1" destOrd="0" presId="urn:microsoft.com/office/officeart/2008/layout/LinedList"/>
    <dgm:cxn modelId="{ED85E313-FEC5-481C-9DFD-59EB256C6F25}" type="presParOf" srcId="{295C31E3-6C11-4C1C-B4E2-E921B25DB20C}" destId="{21F5141D-9A13-471E-84ED-4EF95E25DFE7}" srcOrd="0" destOrd="0" presId="urn:microsoft.com/office/officeart/2008/layout/LinedList"/>
    <dgm:cxn modelId="{66796DBB-886C-4A9A-9650-94E858D4BAB2}" type="presParOf" srcId="{295C31E3-6C11-4C1C-B4E2-E921B25DB20C}" destId="{B03DE782-ABCF-441B-BCB8-56DD45163C2B}" srcOrd="1" destOrd="0" presId="urn:microsoft.com/office/officeart/2008/layout/LinedList"/>
    <dgm:cxn modelId="{305D240D-FE01-45D2-BD16-4A31441E82DD}" type="presParOf" srcId="{B03DE782-ABCF-441B-BCB8-56DD45163C2B}" destId="{CDF6283C-2C01-4C11-BA00-EF5658AE1BD5}" srcOrd="0" destOrd="0" presId="urn:microsoft.com/office/officeart/2008/layout/LinedList"/>
    <dgm:cxn modelId="{8275E563-49DB-46DA-9680-32B60A0095AE}" type="presParOf" srcId="{B03DE782-ABCF-441B-BCB8-56DD45163C2B}" destId="{CDCB0140-B7C5-4886-8E55-2E2501174244}" srcOrd="1" destOrd="0" presId="urn:microsoft.com/office/officeart/2008/layout/LinedList"/>
    <dgm:cxn modelId="{22E6716C-380E-4C7B-9F74-4A4712CAEBA5}" type="presParOf" srcId="{CDCB0140-B7C5-4886-8E55-2E2501174244}" destId="{665FA331-C806-4EC5-BF89-8D542E5146CA}" srcOrd="0" destOrd="0" presId="urn:microsoft.com/office/officeart/2008/layout/LinedList"/>
    <dgm:cxn modelId="{8B3944A2-BD75-44D8-97AA-099E70A1D78A}" type="presParOf" srcId="{CDCB0140-B7C5-4886-8E55-2E2501174244}" destId="{1FA8CEE2-E458-465C-B3E2-7898B20419BA}" srcOrd="1" destOrd="0" presId="urn:microsoft.com/office/officeart/2008/layout/LinedList"/>
    <dgm:cxn modelId="{E908CC89-4888-4A9F-B09B-1290A8F9EB40}" type="presParOf" srcId="{CDCB0140-B7C5-4886-8E55-2E2501174244}" destId="{6DF424C1-4E2B-4955-9A53-4B28457A533E}" srcOrd="2" destOrd="0" presId="urn:microsoft.com/office/officeart/2008/layout/LinedList"/>
    <dgm:cxn modelId="{96109A0A-F3A8-4335-98DE-5E42272FF4DB}" type="presParOf" srcId="{B03DE782-ABCF-441B-BCB8-56DD45163C2B}" destId="{059AABF4-0472-43BA-AFE4-030EA09D5FF6}" srcOrd="2" destOrd="0" presId="urn:microsoft.com/office/officeart/2008/layout/LinedList"/>
    <dgm:cxn modelId="{850EBF83-4B8E-4A5B-8093-C9B722AB5379}" type="presParOf" srcId="{B03DE782-ABCF-441B-BCB8-56DD45163C2B}" destId="{707C64DD-14D1-4FED-849C-13BC8825AF52}" srcOrd="3" destOrd="0" presId="urn:microsoft.com/office/officeart/2008/layout/LinedList"/>
    <dgm:cxn modelId="{CE269C49-068B-402F-B050-FA3C32FFFAC2}" type="presParOf" srcId="{77023C29-AA76-409E-B36A-E7989B1DA3A5}" destId="{B8F07732-ED79-4D38-BFA0-A94A79EEE1B2}" srcOrd="2" destOrd="0" presId="urn:microsoft.com/office/officeart/2008/layout/LinedList"/>
    <dgm:cxn modelId="{22A02E5B-2BD4-42CA-8715-9610DF182654}" type="presParOf" srcId="{77023C29-AA76-409E-B36A-E7989B1DA3A5}" destId="{D46A4188-AEF8-426A-B9DA-880F6B519B59}" srcOrd="3" destOrd="0" presId="urn:microsoft.com/office/officeart/2008/layout/LinedList"/>
    <dgm:cxn modelId="{47C5145D-8BB7-457D-95C8-76DE28F253DF}" type="presParOf" srcId="{D46A4188-AEF8-426A-B9DA-880F6B519B59}" destId="{C8B6BFBE-F3B8-47D9-9950-8894C4DFA0EA}" srcOrd="0" destOrd="0" presId="urn:microsoft.com/office/officeart/2008/layout/LinedList"/>
    <dgm:cxn modelId="{6AA3EC93-A542-4C86-90B4-CAFBE3AD9FDA}" type="presParOf" srcId="{D46A4188-AEF8-426A-B9DA-880F6B519B59}" destId="{14805638-0DF0-4459-9F69-C5F78F37E638}" srcOrd="1" destOrd="0" presId="urn:microsoft.com/office/officeart/2008/layout/LinedList"/>
    <dgm:cxn modelId="{CD31DACB-E7C0-4BAC-A972-7D56D7B883E3}" type="presParOf" srcId="{14805638-0DF0-4459-9F69-C5F78F37E638}" destId="{198F8D2B-EADE-4E34-A229-9BED05CFEB13}" srcOrd="0" destOrd="0" presId="urn:microsoft.com/office/officeart/2008/layout/LinedList"/>
    <dgm:cxn modelId="{DF7DC7E5-35C7-4A14-B71F-122D26A7AD80}" type="presParOf" srcId="{14805638-0DF0-4459-9F69-C5F78F37E638}" destId="{0B595F5A-459B-4335-B972-565AA80F6517}" srcOrd="1" destOrd="0" presId="urn:microsoft.com/office/officeart/2008/layout/LinedList"/>
    <dgm:cxn modelId="{602EBE98-BBF2-4733-8B3C-F579F0E0F26A}" type="presParOf" srcId="{0B595F5A-459B-4335-B972-565AA80F6517}" destId="{26F3FD92-AE7E-4257-B3B9-5B47A202BA01}" srcOrd="0" destOrd="0" presId="urn:microsoft.com/office/officeart/2008/layout/LinedList"/>
    <dgm:cxn modelId="{185CC5AE-872A-4CA7-8F19-7BC3B2624C5E}" type="presParOf" srcId="{0B595F5A-459B-4335-B972-565AA80F6517}" destId="{226CB3EF-92B9-4560-BCB1-6278F9884DE0}" srcOrd="1" destOrd="0" presId="urn:microsoft.com/office/officeart/2008/layout/LinedList"/>
    <dgm:cxn modelId="{4B67ACA2-D7F6-434A-A931-D2615BC4301C}" type="presParOf" srcId="{0B595F5A-459B-4335-B972-565AA80F6517}" destId="{346EF183-E930-4723-A8A9-642CC561D584}" srcOrd="2" destOrd="0" presId="urn:microsoft.com/office/officeart/2008/layout/LinedList"/>
    <dgm:cxn modelId="{7C57BD41-0906-412A-B1D7-16D7C2A4A379}" type="presParOf" srcId="{14805638-0DF0-4459-9F69-C5F78F37E638}" destId="{A34AEF0E-0870-4AFC-A994-A553526E0624}" srcOrd="2" destOrd="0" presId="urn:microsoft.com/office/officeart/2008/layout/LinedList"/>
    <dgm:cxn modelId="{37D1BD3D-050C-4DFC-880B-53BE3D78C860}" type="presParOf" srcId="{14805638-0DF0-4459-9F69-C5F78F37E638}" destId="{27D2F42F-02CC-4445-95A9-04398948B5DD}" srcOrd="3" destOrd="0" presId="urn:microsoft.com/office/officeart/2008/layout/LinedList"/>
    <dgm:cxn modelId="{4D1EB1EA-A8DC-4289-8912-6EC5021C9EA6}" type="presParOf" srcId="{77023C29-AA76-409E-B36A-E7989B1DA3A5}" destId="{79B97B3D-7EED-40C3-A555-CA743466CECF}" srcOrd="4" destOrd="0" presId="urn:microsoft.com/office/officeart/2008/layout/LinedList"/>
    <dgm:cxn modelId="{97A9D012-E57B-4CE6-B5D0-B39894FD377F}" type="presParOf" srcId="{77023C29-AA76-409E-B36A-E7989B1DA3A5}" destId="{7EC55CA3-0D3A-45F4-9584-963668904707}" srcOrd="5" destOrd="0" presId="urn:microsoft.com/office/officeart/2008/layout/LinedList"/>
    <dgm:cxn modelId="{63EC4C2A-EF7F-4718-B388-B8322BCE76FF}" type="presParOf" srcId="{7EC55CA3-0D3A-45F4-9584-963668904707}" destId="{6A8B80DF-7E27-4C58-B6F0-0CD97E78E3E8}" srcOrd="0" destOrd="0" presId="urn:microsoft.com/office/officeart/2008/layout/LinedList"/>
    <dgm:cxn modelId="{EFE53E1B-0C7A-48B5-A71D-C4678C0143BC}" type="presParOf" srcId="{7EC55CA3-0D3A-45F4-9584-963668904707}" destId="{097EE00B-3CFE-4A17-B6E5-2F1E4527DEC0}" srcOrd="1" destOrd="0" presId="urn:microsoft.com/office/officeart/2008/layout/LinedList"/>
    <dgm:cxn modelId="{2FA8E848-F65F-40AA-9FD3-1D4EF0C0644B}" type="presParOf" srcId="{097EE00B-3CFE-4A17-B6E5-2F1E4527DEC0}" destId="{4723E828-F581-46CA-A826-EB7EEC5EB003}" srcOrd="0" destOrd="0" presId="urn:microsoft.com/office/officeart/2008/layout/LinedList"/>
    <dgm:cxn modelId="{95DCA93F-88A8-4150-AB74-EA48FDAC7EFD}" type="presParOf" srcId="{097EE00B-3CFE-4A17-B6E5-2F1E4527DEC0}" destId="{03459283-2E63-4B94-B9D1-AEF3DA363A27}" srcOrd="1" destOrd="0" presId="urn:microsoft.com/office/officeart/2008/layout/LinedList"/>
    <dgm:cxn modelId="{FE211F1D-F017-4155-970F-E8F7AFBA5FB8}" type="presParOf" srcId="{03459283-2E63-4B94-B9D1-AEF3DA363A27}" destId="{CB6B15D6-969B-4A2D-9014-E46C4BB45099}" srcOrd="0" destOrd="0" presId="urn:microsoft.com/office/officeart/2008/layout/LinedList"/>
    <dgm:cxn modelId="{16192ED2-1E2E-4F7F-8E72-4AE3AE62A443}" type="presParOf" srcId="{03459283-2E63-4B94-B9D1-AEF3DA363A27}" destId="{CC3D1AE5-6DA3-428B-B80C-927FDF8D74F0}" srcOrd="1" destOrd="0" presId="urn:microsoft.com/office/officeart/2008/layout/LinedList"/>
    <dgm:cxn modelId="{84ACF5E7-0A11-4D84-9A32-EA77AF418A2D}" type="presParOf" srcId="{03459283-2E63-4B94-B9D1-AEF3DA363A27}" destId="{BC075986-869F-4B7F-83BF-5281C27E92A6}" srcOrd="2" destOrd="0" presId="urn:microsoft.com/office/officeart/2008/layout/LinedList"/>
    <dgm:cxn modelId="{660FD4B2-1F9A-4BAA-B796-1830C29DFCFA}" type="presParOf" srcId="{097EE00B-3CFE-4A17-B6E5-2F1E4527DEC0}" destId="{E303E4CA-75A4-48C1-84F6-9AC3F6384AE1}" srcOrd="2" destOrd="0" presId="urn:microsoft.com/office/officeart/2008/layout/LinedList"/>
    <dgm:cxn modelId="{CC249EFC-13F8-4028-88DE-845E217EBF32}" type="presParOf" srcId="{097EE00B-3CFE-4A17-B6E5-2F1E4527DEC0}" destId="{E12A7398-13A0-4166-B9B2-472E85CC55F1}" srcOrd="3" destOrd="0" presId="urn:microsoft.com/office/officeart/2008/layout/LinedList"/>
    <dgm:cxn modelId="{2A07D30E-E9F0-42AF-81BA-A747FCA04024}" type="presParOf" srcId="{77023C29-AA76-409E-B36A-E7989B1DA3A5}" destId="{BDC228FF-0B9E-4A50-81FA-00F121B99045}" srcOrd="6" destOrd="0" presId="urn:microsoft.com/office/officeart/2008/layout/LinedList"/>
    <dgm:cxn modelId="{639B13B5-01B1-476A-89D6-DF6D28B54CCB}" type="presParOf" srcId="{77023C29-AA76-409E-B36A-E7989B1DA3A5}" destId="{5CDB1E83-7115-432A-B627-6B4366ACDFCB}" srcOrd="7" destOrd="0" presId="urn:microsoft.com/office/officeart/2008/layout/LinedList"/>
    <dgm:cxn modelId="{F9756A98-1C80-422D-8C4F-1FE423B0CFEE}" type="presParOf" srcId="{5CDB1E83-7115-432A-B627-6B4366ACDFCB}" destId="{4A59208A-5C81-42C6-B3F1-CF8D8B788094}" srcOrd="0" destOrd="0" presId="urn:microsoft.com/office/officeart/2008/layout/LinedList"/>
    <dgm:cxn modelId="{490DA9E7-91CB-4F09-B6FD-E6B311497B49}" type="presParOf" srcId="{5CDB1E83-7115-432A-B627-6B4366ACDFCB}" destId="{F894D212-EF3B-4725-9F58-7A3D4427610E}" srcOrd="1" destOrd="0" presId="urn:microsoft.com/office/officeart/2008/layout/LinedList"/>
    <dgm:cxn modelId="{128668CA-10E5-4323-A3EF-DD038F2B2610}" type="presParOf" srcId="{F894D212-EF3B-4725-9F58-7A3D4427610E}" destId="{6A644BBF-F5F4-47BC-B1CC-8E37A194D122}" srcOrd="0" destOrd="0" presId="urn:microsoft.com/office/officeart/2008/layout/LinedList"/>
    <dgm:cxn modelId="{7C197ADC-A8FF-4645-8D3B-E6444C5C0A07}" type="presParOf" srcId="{F894D212-EF3B-4725-9F58-7A3D4427610E}" destId="{567F9E5F-137F-45C3-B189-468D9A004CF9}" srcOrd="1" destOrd="0" presId="urn:microsoft.com/office/officeart/2008/layout/LinedList"/>
    <dgm:cxn modelId="{E5560693-7C2F-4833-8DAC-EE050A2138D3}" type="presParOf" srcId="{567F9E5F-137F-45C3-B189-468D9A004CF9}" destId="{D430410A-3C7D-426C-93A2-245FE7B40099}" srcOrd="0" destOrd="0" presId="urn:microsoft.com/office/officeart/2008/layout/LinedList"/>
    <dgm:cxn modelId="{32084289-2E93-4BD7-8AA6-8CA8D903A7D4}" type="presParOf" srcId="{567F9E5F-137F-45C3-B189-468D9A004CF9}" destId="{001E02CC-C774-4C6E-B141-195102B18573}" srcOrd="1" destOrd="0" presId="urn:microsoft.com/office/officeart/2008/layout/LinedList"/>
    <dgm:cxn modelId="{309D77BF-F253-4C6A-BCF2-1C3A276C57FA}" type="presParOf" srcId="{567F9E5F-137F-45C3-B189-468D9A004CF9}" destId="{865146FE-2E24-4B98-8D02-A241BCE986C2}" srcOrd="2" destOrd="0" presId="urn:microsoft.com/office/officeart/2008/layout/LinedList"/>
    <dgm:cxn modelId="{E990D7B8-C615-499C-9113-36F26E957125}" type="presParOf" srcId="{F894D212-EF3B-4725-9F58-7A3D4427610E}" destId="{3A71938D-30B2-428B-9F6F-DDBD15FCBD35}" srcOrd="2" destOrd="0" presId="urn:microsoft.com/office/officeart/2008/layout/LinedList"/>
    <dgm:cxn modelId="{EAA02950-0F60-4C12-B96E-889CA970428C}" type="presParOf" srcId="{F894D212-EF3B-4725-9F58-7A3D4427610E}" destId="{FE036835-798F-4BCE-939B-B5063393E1C0}" srcOrd="3" destOrd="0" presId="urn:microsoft.com/office/officeart/2008/layout/LinedList"/>
    <dgm:cxn modelId="{E09667E2-C0F4-4BC6-9FBE-3526B3DF0CBE}" type="presParOf" srcId="{77023C29-AA76-409E-B36A-E7989B1DA3A5}" destId="{AFAB2FCB-0E23-42D6-9643-C47C2FAA8308}" srcOrd="8" destOrd="0" presId="urn:microsoft.com/office/officeart/2008/layout/LinedList"/>
    <dgm:cxn modelId="{C6C1D559-CE8C-4812-A825-A745596A2397}" type="presParOf" srcId="{77023C29-AA76-409E-B36A-E7989B1DA3A5}" destId="{A862AFC5-CF89-469A-9242-B31188B73948}" srcOrd="9" destOrd="0" presId="urn:microsoft.com/office/officeart/2008/layout/LinedList"/>
    <dgm:cxn modelId="{0213E39F-8822-4AFF-8C59-8BB3714B3F49}" type="presParOf" srcId="{A862AFC5-CF89-469A-9242-B31188B73948}" destId="{C228F37E-CAE4-4DBE-A59A-E2D808B90013}" srcOrd="0" destOrd="0" presId="urn:microsoft.com/office/officeart/2008/layout/LinedList"/>
    <dgm:cxn modelId="{D0863174-B57F-445A-BE60-170C838F6382}" type="presParOf" srcId="{A862AFC5-CF89-469A-9242-B31188B73948}" destId="{709B6117-8FFC-4489-89D8-9457F35BA5A5}" srcOrd="1" destOrd="0" presId="urn:microsoft.com/office/officeart/2008/layout/LinedList"/>
    <dgm:cxn modelId="{EC46C293-3F06-4732-B11F-3C465652EF65}" type="presParOf" srcId="{709B6117-8FFC-4489-89D8-9457F35BA5A5}" destId="{7DFAC09A-33FA-4074-8EAC-13B6E8B61FF8}" srcOrd="0" destOrd="0" presId="urn:microsoft.com/office/officeart/2008/layout/LinedList"/>
    <dgm:cxn modelId="{6ADAFC1F-E060-4198-8B8C-F8F515DE93F1}" type="presParOf" srcId="{709B6117-8FFC-4489-89D8-9457F35BA5A5}" destId="{586BDF10-4E85-4D1E-9C25-7CB450BDD38D}" srcOrd="1" destOrd="0" presId="urn:microsoft.com/office/officeart/2008/layout/LinedList"/>
    <dgm:cxn modelId="{C5F56955-2673-4FC4-A233-799BD49AB4A2}" type="presParOf" srcId="{586BDF10-4E85-4D1E-9C25-7CB450BDD38D}" destId="{617065DB-6D56-455F-909C-0A2C7E104B0B}" srcOrd="0" destOrd="0" presId="urn:microsoft.com/office/officeart/2008/layout/LinedList"/>
    <dgm:cxn modelId="{D0FF2274-142D-4B67-AEF7-7619419BCACB}" type="presParOf" srcId="{586BDF10-4E85-4D1E-9C25-7CB450BDD38D}" destId="{E214C1D5-78C9-4292-864E-9AAC54BAF67A}" srcOrd="1" destOrd="0" presId="urn:microsoft.com/office/officeart/2008/layout/LinedList"/>
    <dgm:cxn modelId="{B9DA028E-E798-41EF-BC60-635144AF12E1}" type="presParOf" srcId="{586BDF10-4E85-4D1E-9C25-7CB450BDD38D}" destId="{8A413CD2-77C2-4D35-A489-F4E0745689DA}" srcOrd="2" destOrd="0" presId="urn:microsoft.com/office/officeart/2008/layout/LinedList"/>
    <dgm:cxn modelId="{C524DC31-117C-4406-8EAE-05CCF7915905}" type="presParOf" srcId="{709B6117-8FFC-4489-89D8-9457F35BA5A5}" destId="{F310D622-81DD-4251-9C64-C6802C654417}" srcOrd="2" destOrd="0" presId="urn:microsoft.com/office/officeart/2008/layout/LinedList"/>
    <dgm:cxn modelId="{BDC821E8-275A-4ADD-BCB8-C904AC989F25}" type="presParOf" srcId="{709B6117-8FFC-4489-89D8-9457F35BA5A5}" destId="{A642B85D-BCC4-4EE4-AC16-011CEB669FA1}"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6301E4-D482-4A9C-95D7-D99CBEA4FEED}"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7AF187B7-9BB2-47EA-8C2A-8C84A9065621}">
      <dgm:prSet/>
      <dgm:spPr/>
      <dgm:t>
        <a:bodyPr/>
        <a:lstStyle/>
        <a:p>
          <a:r>
            <a:rPr lang="en-US"/>
            <a:t>"In our head-to-head comparison, Logistic Regression showed superior accuracy and precision, especially when predicting loan defaults, with a remarkable 70% accuracy rate."</a:t>
          </a:r>
        </a:p>
      </dgm:t>
    </dgm:pt>
    <dgm:pt modelId="{EB4076DB-5EA2-4417-A79F-AACE48E795FE}" type="parTrans" cxnId="{1F4C4965-0B42-4875-ACD1-49DBDC4A3825}">
      <dgm:prSet/>
      <dgm:spPr/>
      <dgm:t>
        <a:bodyPr/>
        <a:lstStyle/>
        <a:p>
          <a:endParaRPr lang="en-US"/>
        </a:p>
      </dgm:t>
    </dgm:pt>
    <dgm:pt modelId="{A4EE2DB6-E709-4FD9-A5C3-7D84DFAFA36E}" type="sibTrans" cxnId="{1F4C4965-0B42-4875-ACD1-49DBDC4A3825}">
      <dgm:prSet/>
      <dgm:spPr/>
      <dgm:t>
        <a:bodyPr/>
        <a:lstStyle/>
        <a:p>
          <a:endParaRPr lang="en-US"/>
        </a:p>
      </dgm:t>
    </dgm:pt>
    <dgm:pt modelId="{6B1DE42A-4735-4D47-9B24-669B365669A6}">
      <dgm:prSet/>
      <dgm:spPr/>
      <dgm:t>
        <a:bodyPr/>
        <a:lstStyle/>
        <a:p>
          <a:r>
            <a:rPr lang="en-US"/>
            <a:t>"SVM, while strong in handling non-linear data patterns, fell short in precision and recall for defaults, achieving only 65% accuracy. This underlines the importance of model selection based on specific performance criteria tailored to the task."</a:t>
          </a:r>
        </a:p>
      </dgm:t>
    </dgm:pt>
    <dgm:pt modelId="{4DA8CD21-5714-4BF3-967F-F000DA82C299}" type="parTrans" cxnId="{69D82E4B-0EE2-4E3C-B64D-C536812AC102}">
      <dgm:prSet/>
      <dgm:spPr/>
      <dgm:t>
        <a:bodyPr/>
        <a:lstStyle/>
        <a:p>
          <a:endParaRPr lang="en-US"/>
        </a:p>
      </dgm:t>
    </dgm:pt>
    <dgm:pt modelId="{039870E6-798F-4139-8128-A4FFEAF5D7EF}" type="sibTrans" cxnId="{69D82E4B-0EE2-4E3C-B64D-C536812AC102}">
      <dgm:prSet/>
      <dgm:spPr/>
      <dgm:t>
        <a:bodyPr/>
        <a:lstStyle/>
        <a:p>
          <a:endParaRPr lang="en-US"/>
        </a:p>
      </dgm:t>
    </dgm:pt>
    <dgm:pt modelId="{30E98315-0C56-4E00-A275-B26B6BDDC0FB}" type="pres">
      <dgm:prSet presAssocID="{166301E4-D482-4A9C-95D7-D99CBEA4FEED}" presName="linear" presStyleCnt="0">
        <dgm:presLayoutVars>
          <dgm:animLvl val="lvl"/>
          <dgm:resizeHandles val="exact"/>
        </dgm:presLayoutVars>
      </dgm:prSet>
      <dgm:spPr/>
    </dgm:pt>
    <dgm:pt modelId="{95DAD9BA-8A15-4C5C-AFFD-9AF5BF2FCA29}" type="pres">
      <dgm:prSet presAssocID="{7AF187B7-9BB2-47EA-8C2A-8C84A9065621}" presName="parentText" presStyleLbl="node1" presStyleIdx="0" presStyleCnt="2">
        <dgm:presLayoutVars>
          <dgm:chMax val="0"/>
          <dgm:bulletEnabled val="1"/>
        </dgm:presLayoutVars>
      </dgm:prSet>
      <dgm:spPr/>
    </dgm:pt>
    <dgm:pt modelId="{F56EFB95-2AB3-4214-A054-75F7126E559D}" type="pres">
      <dgm:prSet presAssocID="{A4EE2DB6-E709-4FD9-A5C3-7D84DFAFA36E}" presName="spacer" presStyleCnt="0"/>
      <dgm:spPr/>
    </dgm:pt>
    <dgm:pt modelId="{4DF6882E-B3AF-46FE-BEB4-6DA45E639CA2}" type="pres">
      <dgm:prSet presAssocID="{6B1DE42A-4735-4D47-9B24-669B365669A6}" presName="parentText" presStyleLbl="node1" presStyleIdx="1" presStyleCnt="2">
        <dgm:presLayoutVars>
          <dgm:chMax val="0"/>
          <dgm:bulletEnabled val="1"/>
        </dgm:presLayoutVars>
      </dgm:prSet>
      <dgm:spPr/>
    </dgm:pt>
  </dgm:ptLst>
  <dgm:cxnLst>
    <dgm:cxn modelId="{1F4C4965-0B42-4875-ACD1-49DBDC4A3825}" srcId="{166301E4-D482-4A9C-95D7-D99CBEA4FEED}" destId="{7AF187B7-9BB2-47EA-8C2A-8C84A9065621}" srcOrd="0" destOrd="0" parTransId="{EB4076DB-5EA2-4417-A79F-AACE48E795FE}" sibTransId="{A4EE2DB6-E709-4FD9-A5C3-7D84DFAFA36E}"/>
    <dgm:cxn modelId="{4892EB65-17E9-420F-ACC6-F5A982F99005}" type="presOf" srcId="{166301E4-D482-4A9C-95D7-D99CBEA4FEED}" destId="{30E98315-0C56-4E00-A275-B26B6BDDC0FB}" srcOrd="0" destOrd="0" presId="urn:microsoft.com/office/officeart/2005/8/layout/vList2"/>
    <dgm:cxn modelId="{69D82E4B-0EE2-4E3C-B64D-C536812AC102}" srcId="{166301E4-D482-4A9C-95D7-D99CBEA4FEED}" destId="{6B1DE42A-4735-4D47-9B24-669B365669A6}" srcOrd="1" destOrd="0" parTransId="{4DA8CD21-5714-4BF3-967F-F000DA82C299}" sibTransId="{039870E6-798F-4139-8128-A4FFEAF5D7EF}"/>
    <dgm:cxn modelId="{13BB34C3-B09C-4F41-A0D3-39117103537D}" type="presOf" srcId="{7AF187B7-9BB2-47EA-8C2A-8C84A9065621}" destId="{95DAD9BA-8A15-4C5C-AFFD-9AF5BF2FCA29}" srcOrd="0" destOrd="0" presId="urn:microsoft.com/office/officeart/2005/8/layout/vList2"/>
    <dgm:cxn modelId="{57A783C4-1F83-4E56-8BA4-E78552BCE308}" type="presOf" srcId="{6B1DE42A-4735-4D47-9B24-669B365669A6}" destId="{4DF6882E-B3AF-46FE-BEB4-6DA45E639CA2}" srcOrd="0" destOrd="0" presId="urn:microsoft.com/office/officeart/2005/8/layout/vList2"/>
    <dgm:cxn modelId="{B33767B7-62ED-4A5D-B434-17ADF5B7AB17}" type="presParOf" srcId="{30E98315-0C56-4E00-A275-B26B6BDDC0FB}" destId="{95DAD9BA-8A15-4C5C-AFFD-9AF5BF2FCA29}" srcOrd="0" destOrd="0" presId="urn:microsoft.com/office/officeart/2005/8/layout/vList2"/>
    <dgm:cxn modelId="{71C445D8-2BEC-4C58-B33E-7E07FBCD52BD}" type="presParOf" srcId="{30E98315-0C56-4E00-A275-B26B6BDDC0FB}" destId="{F56EFB95-2AB3-4214-A054-75F7126E559D}" srcOrd="1" destOrd="0" presId="urn:microsoft.com/office/officeart/2005/8/layout/vList2"/>
    <dgm:cxn modelId="{EAEC1FE4-0529-421E-B238-2967C3FF5D5E}" type="presParOf" srcId="{30E98315-0C56-4E00-A275-B26B6BDDC0FB}" destId="{4DF6882E-B3AF-46FE-BEB4-6DA45E639CA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71707-168B-4858-B3F0-4887C980B8F5}">
      <dsp:nvSpPr>
        <dsp:cNvPr id="0" name=""/>
        <dsp:cNvSpPr/>
      </dsp:nvSpPr>
      <dsp:spPr>
        <a:xfrm>
          <a:off x="0" y="18972"/>
          <a:ext cx="6085090" cy="7432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 embarked on a comparative model analysis to select our best performer for credit scoring."</a:t>
          </a:r>
        </a:p>
      </dsp:txBody>
      <dsp:txXfrm>
        <a:off x="36282" y="55254"/>
        <a:ext cx="6012526" cy="670678"/>
      </dsp:txXfrm>
    </dsp:sp>
    <dsp:sp modelId="{7F6B16FB-4AAE-416F-A3C3-7E240BD9BAD9}">
      <dsp:nvSpPr>
        <dsp:cNvPr id="0" name=""/>
        <dsp:cNvSpPr/>
      </dsp:nvSpPr>
      <dsp:spPr>
        <a:xfrm>
          <a:off x="0" y="802534"/>
          <a:ext cx="6085090" cy="7432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 suite of models including KNN, Logistic Regression, SVM, RandomForest, and a Voting Classifier were evaluated."</a:t>
          </a:r>
        </a:p>
      </dsp:txBody>
      <dsp:txXfrm>
        <a:off x="36282" y="838816"/>
        <a:ext cx="6012526" cy="670678"/>
      </dsp:txXfrm>
    </dsp:sp>
    <dsp:sp modelId="{BCEDFCCC-2417-48E2-9075-171B31F16C27}">
      <dsp:nvSpPr>
        <dsp:cNvPr id="0" name=""/>
        <dsp:cNvSpPr/>
      </dsp:nvSpPr>
      <dsp:spPr>
        <a:xfrm>
          <a:off x="0" y="1586097"/>
          <a:ext cx="6085090" cy="7432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model underwent a thorough vetting process utilizing a pipeline incorporating preprocessing and PCA, followed by cross-validation to ensure unbiased performance assessment."</a:t>
          </a:r>
        </a:p>
      </dsp:txBody>
      <dsp:txXfrm>
        <a:off x="36282" y="1622379"/>
        <a:ext cx="6012526" cy="670678"/>
      </dsp:txXfrm>
    </dsp:sp>
    <dsp:sp modelId="{4305D2F4-D32F-499F-8BB1-EDE9203F0F7A}">
      <dsp:nvSpPr>
        <dsp:cNvPr id="0" name=""/>
        <dsp:cNvSpPr/>
      </dsp:nvSpPr>
      <dsp:spPr>
        <a:xfrm>
          <a:off x="0" y="2369660"/>
          <a:ext cx="6085090" cy="7432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performance varied, with Logistic Regression, SVM, and Voting Classifier achieving a mean accuracy of around 72%, presenting them as front-runners."</a:t>
          </a:r>
        </a:p>
      </dsp:txBody>
      <dsp:txXfrm>
        <a:off x="36282" y="2405942"/>
        <a:ext cx="6012526" cy="670678"/>
      </dsp:txXfrm>
    </dsp:sp>
    <dsp:sp modelId="{4FF8728E-424C-49E7-B12C-DCAAE82D42D5}">
      <dsp:nvSpPr>
        <dsp:cNvPr id="0" name=""/>
        <dsp:cNvSpPr/>
      </dsp:nvSpPr>
      <dsp:spPr>
        <a:xfrm>
          <a:off x="0" y="3153222"/>
          <a:ext cx="6085090" cy="7432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hone in on the ideal candidate, we conducted hyperparameter tuning via GridSearchCV, refining the models to their peak performance."</a:t>
          </a:r>
        </a:p>
      </dsp:txBody>
      <dsp:txXfrm>
        <a:off x="36282" y="3189504"/>
        <a:ext cx="6012526" cy="670678"/>
      </dsp:txXfrm>
    </dsp:sp>
    <dsp:sp modelId="{328B628B-5E74-42B1-905E-0D271175E983}">
      <dsp:nvSpPr>
        <dsp:cNvPr id="0" name=""/>
        <dsp:cNvSpPr/>
      </dsp:nvSpPr>
      <dsp:spPr>
        <a:xfrm>
          <a:off x="0" y="3936785"/>
          <a:ext cx="6085090" cy="7432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Logistic Regression model emerged with the most promising hyperparameters, offering the best balance between accuracy and complexity.</a:t>
          </a:r>
        </a:p>
      </dsp:txBody>
      <dsp:txXfrm>
        <a:off x="36282" y="3973067"/>
        <a:ext cx="6012526" cy="670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12AD5-DC2D-40BF-ABD3-3FC9E4080341}">
      <dsp:nvSpPr>
        <dsp:cNvPr id="0" name=""/>
        <dsp:cNvSpPr/>
      </dsp:nvSpPr>
      <dsp:spPr>
        <a:xfrm>
          <a:off x="0" y="620"/>
          <a:ext cx="1116530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F5141D-9A13-471E-84ED-4EF95E25DFE7}">
      <dsp:nvSpPr>
        <dsp:cNvPr id="0" name=""/>
        <dsp:cNvSpPr/>
      </dsp:nvSpPr>
      <dsp:spPr>
        <a:xfrm>
          <a:off x="0" y="620"/>
          <a:ext cx="2233060" cy="101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KNN</a:t>
          </a:r>
        </a:p>
      </dsp:txBody>
      <dsp:txXfrm>
        <a:off x="0" y="620"/>
        <a:ext cx="2233060" cy="1016018"/>
      </dsp:txXfrm>
    </dsp:sp>
    <dsp:sp modelId="{1FA8CEE2-E458-465C-B3E2-7898B20419BA}">
      <dsp:nvSpPr>
        <dsp:cNvPr id="0" name=""/>
        <dsp:cNvSpPr/>
      </dsp:nvSpPr>
      <dsp:spPr>
        <a:xfrm>
          <a:off x="2400540" y="46757"/>
          <a:ext cx="8764763" cy="922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 Mean Accuracy: 0.6601 (Std: 0.0176)</a:t>
          </a:r>
        </a:p>
      </dsp:txBody>
      <dsp:txXfrm>
        <a:off x="2400540" y="46757"/>
        <a:ext cx="8764763" cy="922751"/>
      </dsp:txXfrm>
    </dsp:sp>
    <dsp:sp modelId="{059AABF4-0472-43BA-AFE4-030EA09D5FF6}">
      <dsp:nvSpPr>
        <dsp:cNvPr id="0" name=""/>
        <dsp:cNvSpPr/>
      </dsp:nvSpPr>
      <dsp:spPr>
        <a:xfrm>
          <a:off x="2233060" y="969509"/>
          <a:ext cx="8932243"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F07732-ED79-4D38-BFA0-A94A79EEE1B2}">
      <dsp:nvSpPr>
        <dsp:cNvPr id="0" name=""/>
        <dsp:cNvSpPr/>
      </dsp:nvSpPr>
      <dsp:spPr>
        <a:xfrm>
          <a:off x="0" y="1016638"/>
          <a:ext cx="1116530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B6BFBE-F3B8-47D9-9950-8894C4DFA0EA}">
      <dsp:nvSpPr>
        <dsp:cNvPr id="0" name=""/>
        <dsp:cNvSpPr/>
      </dsp:nvSpPr>
      <dsp:spPr>
        <a:xfrm>
          <a:off x="0" y="1016638"/>
          <a:ext cx="2233060" cy="101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Logistic</a:t>
          </a:r>
        </a:p>
        <a:p>
          <a:pPr marL="0" lvl="0" indent="0" algn="l" defTabSz="1111250">
            <a:lnSpc>
              <a:spcPct val="90000"/>
            </a:lnSpc>
            <a:spcBef>
              <a:spcPct val="0"/>
            </a:spcBef>
            <a:spcAft>
              <a:spcPct val="35000"/>
            </a:spcAft>
            <a:buNone/>
          </a:pPr>
          <a:r>
            <a:rPr lang="en-US" sz="2500" kern="1200" dirty="0"/>
            <a:t>Regression</a:t>
          </a:r>
        </a:p>
      </dsp:txBody>
      <dsp:txXfrm>
        <a:off x="0" y="1016638"/>
        <a:ext cx="2233060" cy="1016018"/>
      </dsp:txXfrm>
    </dsp:sp>
    <dsp:sp modelId="{226CB3EF-92B9-4560-BCB1-6278F9884DE0}">
      <dsp:nvSpPr>
        <dsp:cNvPr id="0" name=""/>
        <dsp:cNvSpPr/>
      </dsp:nvSpPr>
      <dsp:spPr>
        <a:xfrm>
          <a:off x="2400540" y="1062776"/>
          <a:ext cx="8764763" cy="922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 Mean Accuracy: 0.7230 (Std: 0.0010)</a:t>
          </a:r>
        </a:p>
      </dsp:txBody>
      <dsp:txXfrm>
        <a:off x="2400540" y="1062776"/>
        <a:ext cx="8764763" cy="922751"/>
      </dsp:txXfrm>
    </dsp:sp>
    <dsp:sp modelId="{A34AEF0E-0870-4AFC-A994-A553526E0624}">
      <dsp:nvSpPr>
        <dsp:cNvPr id="0" name=""/>
        <dsp:cNvSpPr/>
      </dsp:nvSpPr>
      <dsp:spPr>
        <a:xfrm>
          <a:off x="2233060" y="1985527"/>
          <a:ext cx="8932243"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B97B3D-7EED-40C3-A555-CA743466CECF}">
      <dsp:nvSpPr>
        <dsp:cNvPr id="0" name=""/>
        <dsp:cNvSpPr/>
      </dsp:nvSpPr>
      <dsp:spPr>
        <a:xfrm>
          <a:off x="0" y="2032657"/>
          <a:ext cx="1116530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8B80DF-7E27-4C58-B6F0-0CD97E78E3E8}">
      <dsp:nvSpPr>
        <dsp:cNvPr id="0" name=""/>
        <dsp:cNvSpPr/>
      </dsp:nvSpPr>
      <dsp:spPr>
        <a:xfrm>
          <a:off x="0" y="2032657"/>
          <a:ext cx="2233060" cy="101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SVM</a:t>
          </a:r>
        </a:p>
      </dsp:txBody>
      <dsp:txXfrm>
        <a:off x="0" y="2032657"/>
        <a:ext cx="2233060" cy="1016018"/>
      </dsp:txXfrm>
    </dsp:sp>
    <dsp:sp modelId="{CC3D1AE5-6DA3-428B-B80C-927FDF8D74F0}">
      <dsp:nvSpPr>
        <dsp:cNvPr id="0" name=""/>
        <dsp:cNvSpPr/>
      </dsp:nvSpPr>
      <dsp:spPr>
        <a:xfrm>
          <a:off x="2400540" y="2078795"/>
          <a:ext cx="8764763" cy="922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 Mean Accuracy: 0.7230 (Std: 0.0010)</a:t>
          </a:r>
        </a:p>
      </dsp:txBody>
      <dsp:txXfrm>
        <a:off x="2400540" y="2078795"/>
        <a:ext cx="8764763" cy="922751"/>
      </dsp:txXfrm>
    </dsp:sp>
    <dsp:sp modelId="{E303E4CA-75A4-48C1-84F6-9AC3F6384AE1}">
      <dsp:nvSpPr>
        <dsp:cNvPr id="0" name=""/>
        <dsp:cNvSpPr/>
      </dsp:nvSpPr>
      <dsp:spPr>
        <a:xfrm>
          <a:off x="2233060" y="3001546"/>
          <a:ext cx="8932243"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C228FF-0B9E-4A50-81FA-00F121B99045}">
      <dsp:nvSpPr>
        <dsp:cNvPr id="0" name=""/>
        <dsp:cNvSpPr/>
      </dsp:nvSpPr>
      <dsp:spPr>
        <a:xfrm>
          <a:off x="0" y="3048676"/>
          <a:ext cx="1116530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9208A-5C81-42C6-B3F1-CF8D8B788094}">
      <dsp:nvSpPr>
        <dsp:cNvPr id="0" name=""/>
        <dsp:cNvSpPr/>
      </dsp:nvSpPr>
      <dsp:spPr>
        <a:xfrm>
          <a:off x="0" y="3048676"/>
          <a:ext cx="2233060" cy="101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Random Forest</a:t>
          </a:r>
        </a:p>
      </dsp:txBody>
      <dsp:txXfrm>
        <a:off x="0" y="3048676"/>
        <a:ext cx="2233060" cy="1016018"/>
      </dsp:txXfrm>
    </dsp:sp>
    <dsp:sp modelId="{001E02CC-C774-4C6E-B141-195102B18573}">
      <dsp:nvSpPr>
        <dsp:cNvPr id="0" name=""/>
        <dsp:cNvSpPr/>
      </dsp:nvSpPr>
      <dsp:spPr>
        <a:xfrm>
          <a:off x="2400540" y="3094813"/>
          <a:ext cx="8764763" cy="922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 Mean Accuracy: 0.7104 (Std: 0.0081)</a:t>
          </a:r>
        </a:p>
      </dsp:txBody>
      <dsp:txXfrm>
        <a:off x="2400540" y="3094813"/>
        <a:ext cx="8764763" cy="922751"/>
      </dsp:txXfrm>
    </dsp:sp>
    <dsp:sp modelId="{3A71938D-30B2-428B-9F6F-DDBD15FCBD35}">
      <dsp:nvSpPr>
        <dsp:cNvPr id="0" name=""/>
        <dsp:cNvSpPr/>
      </dsp:nvSpPr>
      <dsp:spPr>
        <a:xfrm>
          <a:off x="2233060" y="4017565"/>
          <a:ext cx="8932243"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AB2FCB-0E23-42D6-9643-C47C2FAA8308}">
      <dsp:nvSpPr>
        <dsp:cNvPr id="0" name=""/>
        <dsp:cNvSpPr/>
      </dsp:nvSpPr>
      <dsp:spPr>
        <a:xfrm>
          <a:off x="0" y="4064695"/>
          <a:ext cx="1116530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28F37E-CAE4-4DBE-A59A-E2D808B90013}">
      <dsp:nvSpPr>
        <dsp:cNvPr id="0" name=""/>
        <dsp:cNvSpPr/>
      </dsp:nvSpPr>
      <dsp:spPr>
        <a:xfrm>
          <a:off x="0" y="4064695"/>
          <a:ext cx="2233060" cy="101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Voting</a:t>
          </a:r>
        </a:p>
      </dsp:txBody>
      <dsp:txXfrm>
        <a:off x="0" y="4064695"/>
        <a:ext cx="2233060" cy="1016018"/>
      </dsp:txXfrm>
    </dsp:sp>
    <dsp:sp modelId="{E214C1D5-78C9-4292-864E-9AAC54BAF67A}">
      <dsp:nvSpPr>
        <dsp:cNvPr id="0" name=""/>
        <dsp:cNvSpPr/>
      </dsp:nvSpPr>
      <dsp:spPr>
        <a:xfrm>
          <a:off x="2400540" y="4110832"/>
          <a:ext cx="8764763" cy="922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Voting: Mean Accuracy: 0.7230 (Std: 0.0010)</a:t>
          </a:r>
        </a:p>
      </dsp:txBody>
      <dsp:txXfrm>
        <a:off x="2400540" y="4110832"/>
        <a:ext cx="8764763" cy="922751"/>
      </dsp:txXfrm>
    </dsp:sp>
    <dsp:sp modelId="{F310D622-81DD-4251-9C64-C6802C654417}">
      <dsp:nvSpPr>
        <dsp:cNvPr id="0" name=""/>
        <dsp:cNvSpPr/>
      </dsp:nvSpPr>
      <dsp:spPr>
        <a:xfrm>
          <a:off x="2233060" y="5033583"/>
          <a:ext cx="8932243"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AD9BA-8A15-4C5C-AFFD-9AF5BF2FCA29}">
      <dsp:nvSpPr>
        <dsp:cNvPr id="0" name=""/>
        <dsp:cNvSpPr/>
      </dsp:nvSpPr>
      <dsp:spPr>
        <a:xfrm>
          <a:off x="0" y="1372"/>
          <a:ext cx="9604375" cy="18213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 our head-to-head comparison, Logistic Regression showed superior accuracy and precision, especially when predicting loan defaults, with a remarkable 70% accuracy rate."</a:t>
          </a:r>
        </a:p>
      </dsp:txBody>
      <dsp:txXfrm>
        <a:off x="88911" y="90283"/>
        <a:ext cx="9426553" cy="1643538"/>
      </dsp:txXfrm>
    </dsp:sp>
    <dsp:sp modelId="{4DF6882E-B3AF-46FE-BEB4-6DA45E639CA2}">
      <dsp:nvSpPr>
        <dsp:cNvPr id="0" name=""/>
        <dsp:cNvSpPr/>
      </dsp:nvSpPr>
      <dsp:spPr>
        <a:xfrm>
          <a:off x="0" y="1900493"/>
          <a:ext cx="9604375" cy="18213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"SVM, while strong in handling non-linear data patterns, fell short in precision and recall for defaults, achieving only 65% accuracy. This underlines the importance of model selection based on specific performance criteria tailored to the task."</a:t>
          </a:r>
        </a:p>
      </dsp:txBody>
      <dsp:txXfrm>
        <a:off x="88911" y="1989404"/>
        <a:ext cx="9426553" cy="16435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C86B85-DD30-4059-9FCE-7292C3806909}" type="datetimeFigureOut">
              <a:rPr lang="en-CA" smtClean="0"/>
              <a:t>2024-04-20</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B8A35868-4DB4-4E9F-8372-1BE2D9B7E7DD}"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584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86B85-DD30-4059-9FCE-7292C3806909}" type="datetimeFigureOut">
              <a:rPr lang="en-CA" smtClean="0"/>
              <a:t>2024-04-20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A35868-4DB4-4E9F-8372-1BE2D9B7E7DD}"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309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86B85-DD30-4059-9FCE-7292C3806909}" type="datetimeFigureOut">
              <a:rPr lang="en-CA" smtClean="0"/>
              <a:t>2024-04-20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A35868-4DB4-4E9F-8372-1BE2D9B7E7DD}"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253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674B-F63A-E3FA-50D3-60AE6DAA0974}"/>
              </a:ext>
            </a:extLst>
          </p:cNvPr>
          <p:cNvSpPr>
            <a:spLocks noGrp="1"/>
          </p:cNvSpPr>
          <p:nvPr>
            <p:ph type="title"/>
          </p:nvPr>
        </p:nvSpPr>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F6C33B3-E5DB-ACC7-7192-5A522BE6D0E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BDA9B7-4319-2CB4-B7E1-67120D91B415}"/>
              </a:ext>
            </a:extLst>
          </p:cNvPr>
          <p:cNvSpPr>
            <a:spLocks noGrp="1"/>
          </p:cNvSpPr>
          <p:nvPr>
            <p:ph type="dt" sz="half" idx="10"/>
          </p:nvPr>
        </p:nvSpPr>
        <p:spPr/>
        <p:txBody>
          <a:bodyPr/>
          <a:lstStyle/>
          <a:p>
            <a:fld id="{C3C86B85-DD30-4059-9FCE-7292C3806909}" type="datetimeFigureOut">
              <a:rPr lang="en-CA" smtClean="0"/>
              <a:t>2024-04-20</a:t>
            </a:fld>
            <a:endParaRPr lang="en-CA"/>
          </a:p>
        </p:txBody>
      </p:sp>
      <p:sp>
        <p:nvSpPr>
          <p:cNvPr id="5" name="Footer Placeholder 4">
            <a:extLst>
              <a:ext uri="{FF2B5EF4-FFF2-40B4-BE49-F238E27FC236}">
                <a16:creationId xmlns:a16="http://schemas.microsoft.com/office/drawing/2014/main" id="{8023C4BA-0936-D5C6-CB5B-81097B3FDF6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B7CCC7-3554-1777-B656-F063DEA3F474}"/>
              </a:ext>
            </a:extLst>
          </p:cNvPr>
          <p:cNvSpPr>
            <a:spLocks noGrp="1"/>
          </p:cNvSpPr>
          <p:nvPr>
            <p:ph type="sldNum" sz="quarter" idx="12"/>
          </p:nvPr>
        </p:nvSpPr>
        <p:spPr/>
        <p:txBody>
          <a:bodyPr/>
          <a:lstStyle/>
          <a:p>
            <a:fld id="{B8A35868-4DB4-4E9F-8372-1BE2D9B7E7DD}" type="slidenum">
              <a:rPr lang="en-CA" smtClean="0"/>
              <a:t>‹#›</a:t>
            </a:fld>
            <a:endParaRPr lang="en-CA"/>
          </a:p>
        </p:txBody>
      </p:sp>
    </p:spTree>
    <p:extLst>
      <p:ext uri="{BB962C8B-B14F-4D97-AF65-F5344CB8AC3E}">
        <p14:creationId xmlns:p14="http://schemas.microsoft.com/office/powerpoint/2010/main" val="121426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C86B85-DD30-4059-9FCE-7292C3806909}" type="datetimeFigureOut">
              <a:rPr lang="en-CA" smtClean="0"/>
              <a:t>2024-04-20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A35868-4DB4-4E9F-8372-1BE2D9B7E7DD}"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366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C86B85-DD30-4059-9FCE-7292C3806909}" type="datetimeFigureOut">
              <a:rPr lang="en-CA" smtClean="0"/>
              <a:t>2024-04-20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A35868-4DB4-4E9F-8372-1BE2D9B7E7DD}"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725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C86B85-DD30-4059-9FCE-7292C3806909}" type="datetimeFigureOut">
              <a:rPr lang="en-CA" smtClean="0"/>
              <a:t>2024-04-20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A35868-4DB4-4E9F-8372-1BE2D9B7E7DD}"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0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C86B85-DD30-4059-9FCE-7292C3806909}" type="datetimeFigureOut">
              <a:rPr lang="en-CA" smtClean="0"/>
              <a:t>2024-04-20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A35868-4DB4-4E9F-8372-1BE2D9B7E7DD}"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085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C86B85-DD30-4059-9FCE-7292C3806909}" type="datetimeFigureOut">
              <a:rPr lang="en-CA" smtClean="0"/>
              <a:t>2024-04-20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A35868-4DB4-4E9F-8372-1BE2D9B7E7DD}"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456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86B85-DD30-4059-9FCE-7292C3806909}" type="datetimeFigureOut">
              <a:rPr lang="en-CA" smtClean="0"/>
              <a:t>2024-04-20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A35868-4DB4-4E9F-8372-1BE2D9B7E7DD}" type="slidenum">
              <a:rPr lang="en-CA" smtClean="0"/>
              <a:t>‹#›</a:t>
            </a:fld>
            <a:endParaRPr lang="en-CA"/>
          </a:p>
        </p:txBody>
      </p:sp>
    </p:spTree>
    <p:extLst>
      <p:ext uri="{BB962C8B-B14F-4D97-AF65-F5344CB8AC3E}">
        <p14:creationId xmlns:p14="http://schemas.microsoft.com/office/powerpoint/2010/main" val="221484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C86B85-DD30-4059-9FCE-7292C3806909}" type="datetimeFigureOut">
              <a:rPr lang="en-CA" smtClean="0"/>
              <a:t>2024-04-20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A35868-4DB4-4E9F-8372-1BE2D9B7E7DD}"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19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3C86B85-DD30-4059-9FCE-7292C3806909}" type="datetimeFigureOut">
              <a:rPr lang="en-CA" smtClean="0"/>
              <a:t>2024-04-20</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B8A35868-4DB4-4E9F-8372-1BE2D9B7E7DD}"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8149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3C86B85-DD30-4059-9FCE-7292C3806909}" type="datetimeFigureOut">
              <a:rPr lang="en-CA" smtClean="0"/>
              <a:t>2024-04-20</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8A35868-4DB4-4E9F-8372-1BE2D9B7E7DD}"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7903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jpeg"/><Relationship Id="rId7" Type="http://schemas.openxmlformats.org/officeDocument/2006/relationships/diagramColors" Target="../diagrams/colors1.xml"/><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obot operating a machine">
            <a:extLst>
              <a:ext uri="{FF2B5EF4-FFF2-40B4-BE49-F238E27FC236}">
                <a16:creationId xmlns:a16="http://schemas.microsoft.com/office/drawing/2014/main" id="{A1CA1648-0F41-7A84-5E8F-9DEDCFC9D39F}"/>
              </a:ext>
            </a:extLst>
          </p:cNvPr>
          <p:cNvPicPr>
            <a:picLocks noChangeAspect="1"/>
          </p:cNvPicPr>
          <p:nvPr/>
        </p:nvPicPr>
        <p:blipFill rotWithShape="1">
          <a:blip r:embed="rId3">
            <a:alphaModFix amt="50000"/>
            <a:grayscl/>
          </a:blip>
          <a:srcRect t="3595" r="-1" b="23113"/>
          <a:stretch/>
        </p:blipFill>
        <p:spPr>
          <a:xfrm>
            <a:off x="305" y="10"/>
            <a:ext cx="12191695" cy="6857990"/>
          </a:xfrm>
          <a:prstGeom prst="rect">
            <a:avLst/>
          </a:prstGeom>
        </p:spPr>
      </p:pic>
      <p:sp>
        <p:nvSpPr>
          <p:cNvPr id="2" name="Title 1">
            <a:extLst>
              <a:ext uri="{FF2B5EF4-FFF2-40B4-BE49-F238E27FC236}">
                <a16:creationId xmlns:a16="http://schemas.microsoft.com/office/drawing/2014/main" id="{D2323380-3353-D4E4-00D6-71C66A7E10F2}"/>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dirty="0"/>
              <a:t>Automated Credit Scoring System Using AI</a:t>
            </a:r>
          </a:p>
        </p:txBody>
      </p:sp>
      <p:sp>
        <p:nvSpPr>
          <p:cNvPr id="3" name="Text Placeholder 2">
            <a:extLst>
              <a:ext uri="{FF2B5EF4-FFF2-40B4-BE49-F238E27FC236}">
                <a16:creationId xmlns:a16="http://schemas.microsoft.com/office/drawing/2014/main" id="{93ABCB75-75DF-05CA-0652-6AC557E34109}"/>
              </a:ext>
            </a:extLst>
          </p:cNvPr>
          <p:cNvSpPr>
            <a:spLocks noGrp="1"/>
          </p:cNvSpPr>
          <p:nvPr>
            <p:ph type="body" idx="1"/>
          </p:nvPr>
        </p:nvSpPr>
        <p:spPr>
          <a:xfrm>
            <a:off x="968056" y="996610"/>
            <a:ext cx="3363901" cy="4864780"/>
          </a:xfrm>
        </p:spPr>
        <p:txBody>
          <a:bodyPr vert="horz" lIns="91440" tIns="91440" rIns="91440" bIns="91440" rtlCol="0" anchor="ctr">
            <a:normAutofit/>
          </a:bodyPr>
          <a:lstStyle/>
          <a:p>
            <a:pPr marL="0" indent="0" algn="r">
              <a:buNone/>
            </a:pPr>
            <a:r>
              <a:rPr lang="en-US" cap="all" dirty="0"/>
              <a:t>MUSHFIQUS SALEHIN ABID(4367253)</a:t>
            </a:r>
          </a:p>
          <a:p>
            <a:pPr marL="0" indent="0" algn="r">
              <a:buNone/>
            </a:pPr>
            <a:r>
              <a:rPr lang="en-US" cap="all" dirty="0"/>
              <a:t>   VARUN SONY(4369885) </a:t>
            </a:r>
          </a:p>
          <a:p>
            <a:pPr marL="0" indent="0" algn="r">
              <a:buNone/>
            </a:pPr>
            <a:r>
              <a:rPr lang="en-US" cap="all" dirty="0"/>
              <a:t> KC LENARDICH(4281349)</a:t>
            </a:r>
          </a:p>
          <a:p>
            <a:pPr marL="0" indent="0" algn="r">
              <a:buNone/>
            </a:pPr>
            <a:r>
              <a:rPr lang="en-US" cap="all" dirty="0"/>
              <a:t>  POOJITHA JEEVAN(4370918)</a:t>
            </a:r>
          </a:p>
        </p:txBody>
      </p:sp>
      <p:cxnSp>
        <p:nvCxnSpPr>
          <p:cNvPr id="21" name="Straight Connector 20">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C50605B-7436-5835-6927-50804937674B}"/>
              </a:ext>
            </a:extLst>
          </p:cNvPr>
          <p:cNvSpPr txBox="1"/>
          <p:nvPr/>
        </p:nvSpPr>
        <p:spPr>
          <a:xfrm>
            <a:off x="4976333" y="4510300"/>
            <a:ext cx="6106026" cy="369332"/>
          </a:xfrm>
          <a:prstGeom prst="rect">
            <a:avLst/>
          </a:prstGeom>
          <a:noFill/>
        </p:spPr>
        <p:txBody>
          <a:bodyPr wrap="square">
            <a:spAutoFit/>
          </a:bodyPr>
          <a:lstStyle/>
          <a:p>
            <a:pPr>
              <a:spcAft>
                <a:spcPts val="600"/>
              </a:spcAft>
            </a:pPr>
            <a:r>
              <a:rPr lang="en-US" dirty="0"/>
              <a:t>A Proposal for Enhanced Financial Decision-Making</a:t>
            </a:r>
          </a:p>
        </p:txBody>
      </p:sp>
      <p:pic>
        <p:nvPicPr>
          <p:cNvPr id="4100" name="Picture 4" descr="SmartBe">
            <a:extLst>
              <a:ext uri="{FF2B5EF4-FFF2-40B4-BE49-F238E27FC236}">
                <a16:creationId xmlns:a16="http://schemas.microsoft.com/office/drawing/2014/main" id="{A345B35D-5E0B-E89A-9739-EFB42E44B7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0570" y="-11430"/>
            <a:ext cx="2101125" cy="704495"/>
          </a:xfrm>
          <a:prstGeom prst="rect">
            <a:avLst/>
          </a:prstGeom>
          <a:solidFill>
            <a:schemeClr val="tx1"/>
          </a:solidFill>
        </p:spPr>
      </p:pic>
    </p:spTree>
    <p:extLst>
      <p:ext uri="{BB962C8B-B14F-4D97-AF65-F5344CB8AC3E}">
        <p14:creationId xmlns:p14="http://schemas.microsoft.com/office/powerpoint/2010/main" val="13884544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4F2A04B6-E836-A4BD-5FBF-1AF652618B28}"/>
              </a:ext>
            </a:extLst>
          </p:cNvPr>
          <p:cNvPicPr>
            <a:picLocks noChangeAspect="1"/>
          </p:cNvPicPr>
          <p:nvPr/>
        </p:nvPicPr>
        <p:blipFill rotWithShape="1">
          <a:blip r:embed="rId3">
            <a:alphaModFix amt="50000"/>
            <a:grayscl/>
          </a:blip>
          <a:srcRect t="1509" r="-1" b="14218"/>
          <a:stretch/>
        </p:blipFill>
        <p:spPr>
          <a:xfrm>
            <a:off x="305" y="10"/>
            <a:ext cx="12191695" cy="6857990"/>
          </a:xfrm>
          <a:prstGeom prst="rect">
            <a:avLst/>
          </a:prstGeom>
        </p:spPr>
      </p:pic>
      <p:sp>
        <p:nvSpPr>
          <p:cNvPr id="19"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3" name="Rectangle 22">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317E03F-743D-43A4-B409-EBC8810538CC}"/>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dirty="0"/>
              <a:t>Model Selection and Initial Analysis</a:t>
            </a:r>
            <a:endParaRPr lang="en-US"/>
          </a:p>
        </p:txBody>
      </p:sp>
      <p:cxnSp>
        <p:nvCxnSpPr>
          <p:cNvPr id="25" name="Straight Connector 2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graphicFrame>
        <p:nvGraphicFramePr>
          <p:cNvPr id="29" name="Text Placeholder 2">
            <a:extLst>
              <a:ext uri="{FF2B5EF4-FFF2-40B4-BE49-F238E27FC236}">
                <a16:creationId xmlns:a16="http://schemas.microsoft.com/office/drawing/2014/main" id="{B08A0449-BE37-3C2C-AD92-4DE7E6976B22}"/>
              </a:ext>
            </a:extLst>
          </p:cNvPr>
          <p:cNvGraphicFramePr/>
          <p:nvPr/>
        </p:nvGraphicFramePr>
        <p:xfrm>
          <a:off x="4976636" y="1193800"/>
          <a:ext cx="6085091"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34643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 Placeholder 2">
            <a:extLst>
              <a:ext uri="{FF2B5EF4-FFF2-40B4-BE49-F238E27FC236}">
                <a16:creationId xmlns:a16="http://schemas.microsoft.com/office/drawing/2014/main" id="{8BFCBB04-CB0A-B041-F5FC-F3C86DDFEFA1}"/>
              </a:ext>
            </a:extLst>
          </p:cNvPr>
          <p:cNvGraphicFramePr/>
          <p:nvPr>
            <p:extLst>
              <p:ext uri="{D42A27DB-BD31-4B8C-83A1-F6EECF244321}">
                <p14:modId xmlns:p14="http://schemas.microsoft.com/office/powerpoint/2010/main" val="1419790042"/>
              </p:ext>
            </p:extLst>
          </p:nvPr>
        </p:nvGraphicFramePr>
        <p:xfrm>
          <a:off x="637675" y="385012"/>
          <a:ext cx="11165304" cy="5081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682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F59D13-3BC9-CC03-B979-A49E9F12DEFF}"/>
              </a:ext>
            </a:extLst>
          </p:cNvPr>
          <p:cNvSpPr>
            <a:spLocks noGrp="1"/>
          </p:cNvSpPr>
          <p:nvPr>
            <p:ph type="title"/>
          </p:nvPr>
        </p:nvSpPr>
        <p:spPr>
          <a:xfrm>
            <a:off x="1451579" y="1040302"/>
            <a:ext cx="9603275" cy="1020229"/>
          </a:xfrm>
        </p:spPr>
        <p:txBody>
          <a:bodyPr>
            <a:normAutofit/>
          </a:bodyPr>
          <a:lstStyle/>
          <a:p>
            <a:r>
              <a:rPr lang="en-CA" dirty="0"/>
              <a:t>Final Selection:</a:t>
            </a:r>
            <a:br>
              <a:rPr lang="en-CA" dirty="0"/>
            </a:br>
            <a:endParaRPr lang="en-CA" dirty="0"/>
          </a:p>
        </p:txBody>
      </p:sp>
      <p:cxnSp>
        <p:nvCxnSpPr>
          <p:cNvPr id="23" name="Straight Connector 22">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35B6B17C-9712-714B-F821-077C51A6DE0D}"/>
              </a:ext>
            </a:extLst>
          </p:cNvPr>
          <p:cNvSpPr>
            <a:spLocks noGrp="1"/>
          </p:cNvSpPr>
          <p:nvPr>
            <p:ph idx="1"/>
          </p:nvPr>
        </p:nvSpPr>
        <p:spPr>
          <a:xfrm>
            <a:off x="1451580" y="2355536"/>
            <a:ext cx="9436404" cy="3215530"/>
          </a:xfrm>
        </p:spPr>
        <p:txBody>
          <a:bodyPr>
            <a:normAutofit/>
          </a:bodyPr>
          <a:lstStyle/>
          <a:p>
            <a:pPr>
              <a:lnSpc>
                <a:spcPct val="110000"/>
              </a:lnSpc>
            </a:pPr>
            <a:r>
              <a:rPr lang="en-US" sz="1700" dirty="0"/>
              <a:t>"After thorough analysis and tuning, both Logistic Regression and SVM emerged as top performers. Logistic Regression was selected for its superior interpretability, which is crucial in financial applications where stakeholders require clarity on decision processes. Meanwhile, SVM was also optimized for its ability to effectively model non-linear relationships in high-dimensional spaces."</a:t>
            </a:r>
          </a:p>
          <a:p>
            <a:pPr>
              <a:lnSpc>
                <a:spcPct val="110000"/>
              </a:lnSpc>
            </a:pPr>
            <a:r>
              <a:rPr lang="en-US" sz="1700" dirty="0"/>
              <a:t>"Chosen Hyperparameters:</a:t>
            </a:r>
          </a:p>
          <a:p>
            <a:pPr>
              <a:lnSpc>
                <a:spcPct val="110000"/>
              </a:lnSpc>
            </a:pPr>
            <a:r>
              <a:rPr lang="en-US" sz="1700" dirty="0"/>
              <a:t>Logistic Regression: C=0.1, solver=saga</a:t>
            </a:r>
          </a:p>
          <a:p>
            <a:pPr>
              <a:lnSpc>
                <a:spcPct val="110000"/>
              </a:lnSpc>
            </a:pPr>
            <a:r>
              <a:rPr lang="en-US" sz="1700" dirty="0"/>
              <a:t>SVM: C=0.1, kernel=</a:t>
            </a:r>
            <a:r>
              <a:rPr lang="en-US" sz="1700" dirty="0" err="1"/>
              <a:t>rbf</a:t>
            </a:r>
            <a:r>
              <a:rPr lang="en-US" sz="1700" dirty="0"/>
              <a:t>"</a:t>
            </a:r>
          </a:p>
          <a:p>
            <a:pPr>
              <a:lnSpc>
                <a:spcPct val="110000"/>
              </a:lnSpc>
            </a:pPr>
            <a:r>
              <a:rPr lang="en-US" sz="1700" dirty="0"/>
              <a:t>"These models stood out for their robust performance and will be used in parallel to harness their respective strengths, ensuring our credit scoring system is both accurate and comprehensible."</a:t>
            </a:r>
            <a:endParaRPr lang="en-CA" sz="1700" dirty="0"/>
          </a:p>
        </p:txBody>
      </p:sp>
      <p:sp>
        <p:nvSpPr>
          <p:cNvPr id="25" name="Rectangle 24">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9597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29" name="Picture 2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34">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EA541-0330-19F1-7B14-34C8129D5054}"/>
              </a:ext>
            </a:extLst>
          </p:cNvPr>
          <p:cNvSpPr>
            <a:spLocks noGrp="1"/>
          </p:cNvSpPr>
          <p:nvPr>
            <p:ph type="title"/>
          </p:nvPr>
        </p:nvSpPr>
        <p:spPr>
          <a:xfrm>
            <a:off x="1451579" y="1040302"/>
            <a:ext cx="9603275" cy="1020229"/>
          </a:xfrm>
        </p:spPr>
        <p:txBody>
          <a:bodyPr vert="horz" lIns="91440" tIns="45720" rIns="91440" bIns="45720" rtlCol="0" anchor="t">
            <a:normAutofit/>
          </a:bodyPr>
          <a:lstStyle/>
          <a:p>
            <a:r>
              <a:rPr lang="en-US" b="0" i="0" kern="1200" cap="all" dirty="0">
                <a:solidFill>
                  <a:schemeClr val="tx1"/>
                </a:solidFill>
                <a:effectLst/>
                <a:latin typeface="+mj-lt"/>
                <a:ea typeface="+mj-ea"/>
                <a:cs typeface="+mj-cs"/>
              </a:rPr>
              <a:t>Evaluating Performance Metrics</a:t>
            </a:r>
          </a:p>
        </p:txBody>
      </p:sp>
      <p:cxnSp>
        <p:nvCxnSpPr>
          <p:cNvPr id="39" name="Straight Connector 38">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6" name="Text Placeholder 2">
            <a:extLst>
              <a:ext uri="{FF2B5EF4-FFF2-40B4-BE49-F238E27FC236}">
                <a16:creationId xmlns:a16="http://schemas.microsoft.com/office/drawing/2014/main" id="{B1F4FA2D-81C5-8692-B588-D22BFC053CC7}"/>
              </a:ext>
            </a:extLst>
          </p:cNvPr>
          <p:cNvSpPr>
            <a:spLocks noGrp="1"/>
          </p:cNvSpPr>
          <p:nvPr>
            <p:ph type="body" idx="1"/>
          </p:nvPr>
        </p:nvSpPr>
        <p:spPr>
          <a:xfrm>
            <a:off x="1451580" y="2355536"/>
            <a:ext cx="9436404" cy="3215530"/>
          </a:xfrm>
        </p:spPr>
        <p:txBody>
          <a:bodyPr vert="horz" lIns="91440" tIns="45720" rIns="91440" bIns="45720" rtlCol="0" anchor="t">
            <a:normAutofit/>
          </a:bodyPr>
          <a:lstStyle/>
          <a:p>
            <a:pPr marL="0">
              <a:lnSpc>
                <a:spcPct val="110000"/>
              </a:lnSpc>
            </a:pPr>
            <a:r>
              <a:rPr lang="en-US" sz="1400"/>
              <a:t>"Our evaluation framework isn't merely about percentages. It's about the stories numbers tell—stories of hits, misses, and near misses. By employing a nuanced range of performance metrics, we strive to paint a complete picture of our models' predictive prowess and their real-world implications."</a:t>
            </a:r>
          </a:p>
          <a:p>
            <a:pPr marL="0">
              <a:lnSpc>
                <a:spcPct val="110000"/>
              </a:lnSpc>
            </a:pPr>
            <a:r>
              <a:rPr lang="en-US" sz="1400"/>
              <a:t>"Accuracy alone can be misleading, particularly in imbalanced datasets. Hence, we delved deeper, employing precision, recall, and the F1-score to truly understand our models."</a:t>
            </a:r>
          </a:p>
          <a:p>
            <a:pPr marL="0">
              <a:lnSpc>
                <a:spcPct val="110000"/>
              </a:lnSpc>
            </a:pPr>
            <a:r>
              <a:rPr lang="en-US" sz="1400"/>
              <a:t>"For Logistic Regression, the precision tells us about its impeccable accuracy when predicting defaults, a significant achievement. Yet, the recall points to an opportunity—improving the model's ability to detect all potential defaults."</a:t>
            </a:r>
          </a:p>
          <a:p>
            <a:pPr marL="0">
              <a:lnSpc>
                <a:spcPct val="110000"/>
              </a:lnSpc>
            </a:pPr>
            <a:r>
              <a:rPr lang="en-US" sz="1400"/>
              <a:t>"Our SVM model's evaluation underscores a critical learning curve. Its lack of precision in predicting defaults suggests a need for recalibration, prompting us to reconsider feature selection, model parameters, or even the model itself."</a:t>
            </a:r>
          </a:p>
        </p:txBody>
      </p:sp>
      <p:sp>
        <p:nvSpPr>
          <p:cNvPr id="41" name="Rectangle 40">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298802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02" name="Picture 10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 name="Straight Connector 10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502D2787-E647-EF74-D330-95F64AAFED23}"/>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a:latin typeface="+mj-lt"/>
                <a:ea typeface="+mj-ea"/>
                <a:cs typeface="+mj-cs"/>
              </a:rPr>
              <a:t>Code Snippet:</a:t>
            </a:r>
          </a:p>
        </p:txBody>
      </p:sp>
      <p:pic>
        <p:nvPicPr>
          <p:cNvPr id="41" name="Picture 40" descr="A computer screen shot of a program&#10;&#10;Description automatically generated">
            <a:extLst>
              <a:ext uri="{FF2B5EF4-FFF2-40B4-BE49-F238E27FC236}">
                <a16:creationId xmlns:a16="http://schemas.microsoft.com/office/drawing/2014/main" id="{851DE265-B302-792B-D8B4-63A23041CFCF}"/>
              </a:ext>
            </a:extLst>
          </p:cNvPr>
          <p:cNvPicPr>
            <a:picLocks noChangeAspect="1"/>
          </p:cNvPicPr>
          <p:nvPr/>
        </p:nvPicPr>
        <p:blipFill>
          <a:blip r:embed="rId3"/>
          <a:stretch>
            <a:fillRect/>
          </a:stretch>
        </p:blipFill>
        <p:spPr>
          <a:xfrm>
            <a:off x="1458143" y="1984339"/>
            <a:ext cx="9603275" cy="4873661"/>
          </a:xfrm>
          <a:prstGeom prst="rect">
            <a:avLst/>
          </a:prstGeom>
        </p:spPr>
      </p:pic>
    </p:spTree>
    <p:extLst>
      <p:ext uri="{BB962C8B-B14F-4D97-AF65-F5344CB8AC3E}">
        <p14:creationId xmlns:p14="http://schemas.microsoft.com/office/powerpoint/2010/main" val="3128127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36" name="Picture 35">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41">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09FF3-F281-02C7-87BC-4347A505AFD4}"/>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Model Performance Comparison</a:t>
            </a:r>
          </a:p>
        </p:txBody>
      </p:sp>
      <p:cxnSp>
        <p:nvCxnSpPr>
          <p:cNvPr id="44" name="Straight Connector 43">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6" name="Rectangle 45">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Text Placeholder 2">
            <a:extLst>
              <a:ext uri="{FF2B5EF4-FFF2-40B4-BE49-F238E27FC236}">
                <a16:creationId xmlns:a16="http://schemas.microsoft.com/office/drawing/2014/main" id="{C0F47F88-9851-5915-FC21-E339FF286C3E}"/>
              </a:ext>
            </a:extLst>
          </p:cNvPr>
          <p:cNvGraphicFramePr/>
          <p:nvPr>
            <p:extLst>
              <p:ext uri="{D42A27DB-BD31-4B8C-83A1-F6EECF244321}">
                <p14:modId xmlns:p14="http://schemas.microsoft.com/office/powerpoint/2010/main" val="3883945581"/>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0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30" name="Picture 2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Graph on document with pen">
            <a:extLst>
              <a:ext uri="{FF2B5EF4-FFF2-40B4-BE49-F238E27FC236}">
                <a16:creationId xmlns:a16="http://schemas.microsoft.com/office/drawing/2014/main" id="{319BB7FA-A0C1-05BF-CF84-5E4DECC2612B}"/>
              </a:ext>
            </a:extLst>
          </p:cNvPr>
          <p:cNvPicPr>
            <a:picLocks noChangeAspect="1"/>
          </p:cNvPicPr>
          <p:nvPr/>
        </p:nvPicPr>
        <p:blipFill rotWithShape="1">
          <a:blip r:embed="rId3">
            <a:alphaModFix amt="50000"/>
          </a:blip>
          <a:srcRect t="1509" r="-1" b="14218"/>
          <a:stretch/>
        </p:blipFill>
        <p:spPr>
          <a:xfrm>
            <a:off x="305" y="10"/>
            <a:ext cx="12191695" cy="6857990"/>
          </a:xfrm>
          <a:prstGeom prst="rect">
            <a:avLst/>
          </a:prstGeom>
        </p:spPr>
      </p:pic>
      <p:sp>
        <p:nvSpPr>
          <p:cNvPr id="35"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7" name="Rectangle 36">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8FB42EA-19A7-97D1-5C70-5FF9B329B1A5}"/>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a:t>Precision and Recall</a:t>
            </a:r>
          </a:p>
        </p:txBody>
      </p:sp>
      <p:cxnSp>
        <p:nvCxnSpPr>
          <p:cNvPr id="38" name="Straight Connector 3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30BDDAD-4378-7607-BB11-27088A3732DD}"/>
              </a:ext>
            </a:extLst>
          </p:cNvPr>
          <p:cNvSpPr>
            <a:spLocks noGrp="1"/>
          </p:cNvSpPr>
          <p:nvPr>
            <p:ph type="body" idx="1"/>
          </p:nvPr>
        </p:nvSpPr>
        <p:spPr>
          <a:xfrm>
            <a:off x="4976636" y="1193800"/>
            <a:ext cx="6085091" cy="4699000"/>
          </a:xfrm>
        </p:spPr>
        <p:txBody>
          <a:bodyPr vert="horz" lIns="91440" tIns="45720" rIns="91440" bIns="45720" rtlCol="0" anchor="ctr">
            <a:normAutofit/>
          </a:bodyPr>
          <a:lstStyle/>
          <a:p>
            <a:r>
              <a:rPr lang="en-US" dirty="0"/>
              <a:t>Our analysis further revealed that Logistic Regression, while flawless in precision (100% for defaults), suffers significantly in recall (14%), indicating a high number of missed defaults."</a:t>
            </a:r>
          </a:p>
          <a:p>
            <a:r>
              <a:rPr lang="en-US" dirty="0"/>
              <a:t>"The stark contrast in SVM's performance, with 0% precision for defaults, highlights its struggles with this particular dataset, signaling the need for further tuning and potentially different feature engineering strategies.</a:t>
            </a:r>
          </a:p>
        </p:txBody>
      </p:sp>
      <p:sp>
        <p:nvSpPr>
          <p:cNvPr id="3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01197619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61" name="Picture 6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6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8" name="Rectangle 57">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07C23-3CE7-FC64-9078-4EB0EFC494BF}"/>
              </a:ext>
            </a:extLst>
          </p:cNvPr>
          <p:cNvSpPr>
            <a:spLocks noGrp="1"/>
          </p:cNvSpPr>
          <p:nvPr>
            <p:ph type="title"/>
          </p:nvPr>
        </p:nvSpPr>
        <p:spPr>
          <a:xfrm>
            <a:off x="1451579" y="1040302"/>
            <a:ext cx="9603275" cy="1020229"/>
          </a:xfrm>
        </p:spPr>
        <p:txBody>
          <a:bodyPr vert="horz" lIns="91440" tIns="45720" rIns="91440" bIns="45720" rtlCol="0" anchor="t">
            <a:normAutofit/>
          </a:bodyPr>
          <a:lstStyle/>
          <a:p>
            <a:r>
              <a:rPr lang="en-US" b="0" i="0" kern="1200" cap="all" dirty="0">
                <a:solidFill>
                  <a:schemeClr val="tx1"/>
                </a:solidFill>
                <a:effectLst/>
                <a:latin typeface="+mj-lt"/>
                <a:ea typeface="+mj-ea"/>
                <a:cs typeface="+mj-cs"/>
              </a:rPr>
              <a:t>Economic Impact Analysis</a:t>
            </a:r>
          </a:p>
        </p:txBody>
      </p:sp>
      <p:cxnSp>
        <p:nvCxnSpPr>
          <p:cNvPr id="62" name="Straight Connector 61">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6" name="Text Placeholder 2">
            <a:extLst>
              <a:ext uri="{FF2B5EF4-FFF2-40B4-BE49-F238E27FC236}">
                <a16:creationId xmlns:a16="http://schemas.microsoft.com/office/drawing/2014/main" id="{894CAD24-B70B-5AFE-3E87-C501026139AB}"/>
              </a:ext>
            </a:extLst>
          </p:cNvPr>
          <p:cNvSpPr>
            <a:spLocks noGrp="1"/>
          </p:cNvSpPr>
          <p:nvPr>
            <p:ph type="body" idx="1"/>
          </p:nvPr>
        </p:nvSpPr>
        <p:spPr>
          <a:xfrm>
            <a:off x="1451580" y="2355536"/>
            <a:ext cx="9436404" cy="3215530"/>
          </a:xfrm>
        </p:spPr>
        <p:txBody>
          <a:bodyPr vert="horz" lIns="91440" tIns="45720" rIns="91440" bIns="45720" rtlCol="0" anchor="t">
            <a:normAutofit/>
          </a:bodyPr>
          <a:lstStyle/>
          <a:p>
            <a:r>
              <a:rPr lang="en-US" dirty="0"/>
              <a:t>"By reducing default rates through more accurate predictions, our AI model can save substantial amounts for lenders. For instance, preventing just 50 defaults on $200,000 loans results in direct savings of $10 million."</a:t>
            </a:r>
          </a:p>
          <a:p>
            <a:r>
              <a:rPr lang="en-US" dirty="0"/>
              <a:t>"These savings reflect not just a reduction in financial losses but also an opportunity to allocate resources more effectively across other areas of the business."</a:t>
            </a:r>
          </a:p>
        </p:txBody>
      </p:sp>
      <p:sp>
        <p:nvSpPr>
          <p:cNvPr id="64" name="Rectangle 63">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86466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26" name="Picture 2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image of chess pawns">
            <a:extLst>
              <a:ext uri="{FF2B5EF4-FFF2-40B4-BE49-F238E27FC236}">
                <a16:creationId xmlns:a16="http://schemas.microsoft.com/office/drawing/2014/main" id="{2F273E28-22CE-A721-99C9-B7613F45F436}"/>
              </a:ext>
            </a:extLst>
          </p:cNvPr>
          <p:cNvPicPr>
            <a:picLocks noChangeAspect="1"/>
          </p:cNvPicPr>
          <p:nvPr/>
        </p:nvPicPr>
        <p:blipFill rotWithShape="1">
          <a:blip r:embed="rId3">
            <a:alphaModFix amt="50000"/>
          </a:blip>
          <a:srcRect t="14447" r="-1" b="-1"/>
          <a:stretch/>
        </p:blipFill>
        <p:spPr>
          <a:xfrm>
            <a:off x="20" y="10"/>
            <a:ext cx="12191675" cy="6857990"/>
          </a:xfrm>
          <a:prstGeom prst="rect">
            <a:avLst/>
          </a:prstGeom>
        </p:spPr>
      </p:pic>
      <p:sp>
        <p:nvSpPr>
          <p:cNvPr id="3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8" name="Rectangle 3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F0739E7-53F2-8863-AD06-8408049731F0}"/>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dirty="0"/>
              <a:t>Risk Assessment and Management</a:t>
            </a:r>
          </a:p>
        </p:txBody>
      </p:sp>
      <p:cxnSp>
        <p:nvCxnSpPr>
          <p:cNvPr id="40" name="Straight Connector 3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B3866F1-F5F0-D84C-A2FA-33B736343661}"/>
              </a:ext>
            </a:extLst>
          </p:cNvPr>
          <p:cNvSpPr>
            <a:spLocks noGrp="1"/>
          </p:cNvSpPr>
          <p:nvPr>
            <p:ph type="body" idx="1"/>
          </p:nvPr>
        </p:nvSpPr>
        <p:spPr>
          <a:xfrm>
            <a:off x="4976636" y="1193800"/>
            <a:ext cx="6085091" cy="4699000"/>
          </a:xfrm>
        </p:spPr>
        <p:txBody>
          <a:bodyPr vert="horz" lIns="91440" tIns="45720" rIns="91440" bIns="45720" rtlCol="0" anchor="ctr">
            <a:normAutofit/>
          </a:bodyPr>
          <a:lstStyle/>
          <a:p>
            <a:pPr marL="0"/>
            <a:r>
              <a:rPr lang="en-US" cap="all" dirty="0"/>
              <a:t>"Risk management is pivotal. We prioritize mitigating model bias to ensure fair and equitable loan decisions. Regular audits and adherence to GDPR are integral to our operational protocols."</a:t>
            </a:r>
          </a:p>
          <a:p>
            <a:pPr marL="0"/>
            <a:r>
              <a:rPr lang="en-US" cap="all" dirty="0"/>
              <a:t>"The balance between predictive accuracy and ethical considerations forms the cornerstone of our approach to deploying AI in sensitive financial areas."</a:t>
            </a:r>
          </a:p>
        </p:txBody>
      </p:sp>
      <p:sp>
        <p:nvSpPr>
          <p:cNvPr id="4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6755093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26" name="Picture 2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DDB8D3FE-297A-A172-6EC9-94861268658E}"/>
              </a:ext>
            </a:extLst>
          </p:cNvPr>
          <p:cNvPicPr>
            <a:picLocks noChangeAspect="1"/>
          </p:cNvPicPr>
          <p:nvPr/>
        </p:nvPicPr>
        <p:blipFill rotWithShape="1">
          <a:blip r:embed="rId3">
            <a:alphaModFix amt="50000"/>
          </a:blip>
          <a:srcRect l="2"/>
          <a:stretch/>
        </p:blipFill>
        <p:spPr>
          <a:xfrm>
            <a:off x="2" y="10"/>
            <a:ext cx="12191695" cy="6857990"/>
          </a:xfrm>
          <a:prstGeom prst="rect">
            <a:avLst/>
          </a:prstGeom>
        </p:spPr>
      </p:pic>
      <p:sp>
        <p:nvSpPr>
          <p:cNvPr id="3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8" name="Rectangle 3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CC166C1-CFAC-4FEA-4ACF-2344D278738E}"/>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sz="2700" dirty="0"/>
              <a:t>AI Implementation Pipeline</a:t>
            </a:r>
          </a:p>
        </p:txBody>
      </p:sp>
      <p:cxnSp>
        <p:nvCxnSpPr>
          <p:cNvPr id="40" name="Straight Connector 3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3DAC3369-C3EC-5788-A616-2CB8742B3CFF}"/>
              </a:ext>
            </a:extLst>
          </p:cNvPr>
          <p:cNvSpPr>
            <a:spLocks noGrp="1"/>
          </p:cNvSpPr>
          <p:nvPr>
            <p:ph type="body" idx="1"/>
          </p:nvPr>
        </p:nvSpPr>
        <p:spPr>
          <a:xfrm>
            <a:off x="4976636" y="1193800"/>
            <a:ext cx="6085091" cy="4699000"/>
          </a:xfrm>
        </p:spPr>
        <p:txBody>
          <a:bodyPr vert="horz" lIns="91440" tIns="45720" rIns="91440" bIns="45720" rtlCol="0" anchor="ctr">
            <a:normAutofit/>
          </a:bodyPr>
          <a:lstStyle/>
          <a:p>
            <a:pPr marL="0"/>
            <a:r>
              <a:rPr lang="en-US" cap="all" dirty="0"/>
              <a:t>Our AI pipeline is comprehensive, from data preprocessing and feature engineering to model training and hyperparameter tuning, each step designed to refine and enhance model accuracy and reliability."</a:t>
            </a:r>
          </a:p>
          <a:p>
            <a:pPr marL="0"/>
            <a:r>
              <a:rPr lang="en-US" cap="all" dirty="0"/>
              <a:t>"Feature engineering is particularly critical, as it transforms raw data into a format that significantly improves model performance</a:t>
            </a:r>
          </a:p>
        </p:txBody>
      </p:sp>
      <p:sp>
        <p:nvSpPr>
          <p:cNvPr id="4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8557866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30" name="Picture 2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Magnifying glass showing decling performance">
            <a:extLst>
              <a:ext uri="{FF2B5EF4-FFF2-40B4-BE49-F238E27FC236}">
                <a16:creationId xmlns:a16="http://schemas.microsoft.com/office/drawing/2014/main" id="{F80A1201-1ED3-297D-3C68-4969C4502B9D}"/>
              </a:ext>
            </a:extLst>
          </p:cNvPr>
          <p:cNvPicPr>
            <a:picLocks noChangeAspect="1"/>
          </p:cNvPicPr>
          <p:nvPr/>
        </p:nvPicPr>
        <p:blipFill rotWithShape="1">
          <a:blip r:embed="rId3">
            <a:alphaModFix amt="50000"/>
            <a:grayscl/>
          </a:blip>
          <a:srcRect t="1219" r="-1" b="14509"/>
          <a:stretch/>
        </p:blipFill>
        <p:spPr>
          <a:xfrm>
            <a:off x="305" y="10"/>
            <a:ext cx="12191695" cy="6857990"/>
          </a:xfrm>
          <a:prstGeom prst="rect">
            <a:avLst/>
          </a:prstGeom>
        </p:spPr>
      </p:pic>
      <p:sp>
        <p:nvSpPr>
          <p:cNvPr id="35"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7" name="Rectangle 36">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4F4C2D3-746B-2122-AC47-42DFD90E4BCF}"/>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a:t>Table of Contents</a:t>
            </a:r>
          </a:p>
        </p:txBody>
      </p:sp>
      <p:cxnSp>
        <p:nvCxnSpPr>
          <p:cNvPr id="38" name="Straight Connector 3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868077C-89E9-47A1-BFCC-2EC683F72698}"/>
              </a:ext>
            </a:extLst>
          </p:cNvPr>
          <p:cNvSpPr>
            <a:spLocks noGrp="1"/>
          </p:cNvSpPr>
          <p:nvPr>
            <p:ph type="body" idx="1"/>
          </p:nvPr>
        </p:nvSpPr>
        <p:spPr>
          <a:xfrm>
            <a:off x="4976636" y="1193800"/>
            <a:ext cx="6085091" cy="4699000"/>
          </a:xfrm>
        </p:spPr>
        <p:txBody>
          <a:bodyPr vert="horz" lIns="91440" tIns="45720" rIns="91440" bIns="45720" rtlCol="0" anchor="ctr">
            <a:normAutofit/>
          </a:bodyPr>
          <a:lstStyle/>
          <a:p>
            <a:pPr>
              <a:lnSpc>
                <a:spcPct val="110000"/>
              </a:lnSpc>
            </a:pPr>
            <a:r>
              <a:rPr lang="en-US"/>
              <a:t>Introduction</a:t>
            </a:r>
          </a:p>
          <a:p>
            <a:pPr>
              <a:lnSpc>
                <a:spcPct val="110000"/>
              </a:lnSpc>
            </a:pPr>
            <a:r>
              <a:rPr lang="en-US"/>
              <a:t>Problem Statement</a:t>
            </a:r>
          </a:p>
          <a:p>
            <a:pPr>
              <a:lnSpc>
                <a:spcPct val="110000"/>
              </a:lnSpc>
            </a:pPr>
            <a:r>
              <a:rPr lang="en-US"/>
              <a:t>Value Proposition</a:t>
            </a:r>
          </a:p>
          <a:p>
            <a:pPr>
              <a:lnSpc>
                <a:spcPct val="110000"/>
              </a:lnSpc>
            </a:pPr>
            <a:r>
              <a:rPr lang="en-US"/>
              <a:t>Data Collection</a:t>
            </a:r>
          </a:p>
          <a:p>
            <a:pPr>
              <a:lnSpc>
                <a:spcPct val="110000"/>
              </a:lnSpc>
            </a:pPr>
            <a:r>
              <a:rPr lang="en-US"/>
              <a:t>Model Selection &amp; Performance Metrics</a:t>
            </a:r>
          </a:p>
          <a:p>
            <a:pPr>
              <a:lnSpc>
                <a:spcPct val="110000"/>
              </a:lnSpc>
            </a:pPr>
            <a:r>
              <a:rPr lang="en-US"/>
              <a:t>Results &amp; Comparison</a:t>
            </a:r>
          </a:p>
          <a:p>
            <a:pPr>
              <a:lnSpc>
                <a:spcPct val="110000"/>
              </a:lnSpc>
            </a:pPr>
            <a:r>
              <a:rPr lang="en-US"/>
              <a:t>Economic Impact &amp; Monetary Value</a:t>
            </a:r>
          </a:p>
          <a:p>
            <a:pPr>
              <a:lnSpc>
                <a:spcPct val="110000"/>
              </a:lnSpc>
            </a:pPr>
            <a:r>
              <a:rPr lang="en-US"/>
              <a:t>Risks &amp; Benefits</a:t>
            </a:r>
          </a:p>
          <a:p>
            <a:pPr>
              <a:lnSpc>
                <a:spcPct val="110000"/>
              </a:lnSpc>
            </a:pPr>
            <a:r>
              <a:rPr lang="en-US"/>
              <a:t>Implementation Pipeline</a:t>
            </a:r>
          </a:p>
          <a:p>
            <a:pPr>
              <a:lnSpc>
                <a:spcPct val="110000"/>
              </a:lnSpc>
            </a:pPr>
            <a:r>
              <a:rPr lang="en-US"/>
              <a:t>Conclusions</a:t>
            </a:r>
          </a:p>
        </p:txBody>
      </p:sp>
      <p:sp>
        <p:nvSpPr>
          <p:cNvPr id="3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4694606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26" name="Picture 2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3941FBBF-8058-5F8B-FAF9-AB04CC7D9B28}"/>
              </a:ext>
            </a:extLst>
          </p:cNvPr>
          <p:cNvPicPr>
            <a:picLocks noChangeAspect="1"/>
          </p:cNvPicPr>
          <p:nvPr/>
        </p:nvPicPr>
        <p:blipFill rotWithShape="1">
          <a:blip r:embed="rId3">
            <a:alphaModFix amt="50000"/>
          </a:blip>
          <a:srcRect t="3673" r="-1" b="6325"/>
          <a:stretch/>
        </p:blipFill>
        <p:spPr>
          <a:xfrm>
            <a:off x="2" y="10"/>
            <a:ext cx="12191695" cy="6857990"/>
          </a:xfrm>
          <a:prstGeom prst="rect">
            <a:avLst/>
          </a:prstGeom>
        </p:spPr>
      </p:pic>
      <p:sp>
        <p:nvSpPr>
          <p:cNvPr id="3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8" name="Rectangle 3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D712C98-DDEE-F9B2-584C-26C13C0780B7}"/>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dirty="0"/>
              <a:t>Results and Model Comparison</a:t>
            </a:r>
          </a:p>
        </p:txBody>
      </p:sp>
      <p:cxnSp>
        <p:nvCxnSpPr>
          <p:cNvPr id="40" name="Straight Connector 3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7EFAEA3-1574-EAD4-65AA-8D0E9674B43A}"/>
              </a:ext>
            </a:extLst>
          </p:cNvPr>
          <p:cNvSpPr>
            <a:spLocks noGrp="1"/>
          </p:cNvSpPr>
          <p:nvPr>
            <p:ph type="body" idx="1"/>
          </p:nvPr>
        </p:nvSpPr>
        <p:spPr>
          <a:xfrm>
            <a:off x="4976636" y="1193800"/>
            <a:ext cx="6085091" cy="4699000"/>
          </a:xfrm>
        </p:spPr>
        <p:txBody>
          <a:bodyPr vert="horz" lIns="91440" tIns="45720" rIns="91440" bIns="45720" rtlCol="0" anchor="ctr">
            <a:normAutofit/>
          </a:bodyPr>
          <a:lstStyle/>
          <a:p>
            <a:pPr marL="0"/>
            <a:r>
              <a:rPr lang="en-US" cap="all" dirty="0"/>
              <a:t>Our final testing phase showed Logistic Regression outperforming SVM in both training and unseen data. This underscores its suitability for deployment in real-world credit scoring systems."</a:t>
            </a:r>
          </a:p>
          <a:p>
            <a:pPr marL="0"/>
            <a:r>
              <a:rPr lang="en-US" cap="all" dirty="0"/>
              <a:t>"Future work will focus on enhancing SVM's recall and exploring ensemble methods to leverage strengths from multiple models.</a:t>
            </a:r>
          </a:p>
        </p:txBody>
      </p:sp>
      <p:sp>
        <p:nvSpPr>
          <p:cNvPr id="4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7035289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42" name="Picture 4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3" name="Picture 32" descr="Light bulb on yellow background with sketched light beams and cord">
            <a:extLst>
              <a:ext uri="{FF2B5EF4-FFF2-40B4-BE49-F238E27FC236}">
                <a16:creationId xmlns:a16="http://schemas.microsoft.com/office/drawing/2014/main" id="{E13CC970-FE60-C601-3DDB-677EDC49B798}"/>
              </a:ext>
            </a:extLst>
          </p:cNvPr>
          <p:cNvPicPr>
            <a:picLocks noChangeAspect="1"/>
          </p:cNvPicPr>
          <p:nvPr/>
        </p:nvPicPr>
        <p:blipFill rotWithShape="1">
          <a:blip r:embed="rId3"/>
          <a:srcRect t="13825" r="8457" b="2445"/>
          <a:stretch/>
        </p:blipFill>
        <p:spPr>
          <a:xfrm>
            <a:off x="2" y="10"/>
            <a:ext cx="12191695" cy="6857990"/>
          </a:xfrm>
          <a:prstGeom prst="rect">
            <a:avLst/>
          </a:prstGeom>
        </p:spPr>
      </p:pic>
      <p:sp>
        <p:nvSpPr>
          <p:cNvPr id="48" name="Rectangle 47">
            <a:extLst>
              <a:ext uri="{FF2B5EF4-FFF2-40B4-BE49-F238E27FC236}">
                <a16:creationId xmlns:a16="http://schemas.microsoft.com/office/drawing/2014/main" id="{F2AF0D79-4A1A-4F27-B9F0-CF252C4AC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74A05-1416-C00C-896F-A461B38A2702}"/>
              </a:ext>
            </a:extLst>
          </p:cNvPr>
          <p:cNvSpPr>
            <a:spLocks noGrp="1"/>
          </p:cNvSpPr>
          <p:nvPr>
            <p:ph type="title"/>
          </p:nvPr>
        </p:nvSpPr>
        <p:spPr>
          <a:xfrm>
            <a:off x="1304017" y="804520"/>
            <a:ext cx="6815731" cy="1049235"/>
          </a:xfrm>
        </p:spPr>
        <p:txBody>
          <a:bodyPr vert="horz" lIns="91440" tIns="45720" rIns="91440" bIns="45720" rtlCol="0" anchor="t">
            <a:normAutofit/>
          </a:bodyPr>
          <a:lstStyle/>
          <a:p>
            <a:r>
              <a:rPr lang="en-US">
                <a:solidFill>
                  <a:srgbClr val="FFFFFE"/>
                </a:solidFill>
              </a:rPr>
              <a:t>Conclusion and Future Directions</a:t>
            </a:r>
          </a:p>
        </p:txBody>
      </p:sp>
      <p:cxnSp>
        <p:nvCxnSpPr>
          <p:cNvPr id="50" name="Straight Connector 49">
            <a:extLst>
              <a:ext uri="{FF2B5EF4-FFF2-40B4-BE49-F238E27FC236}">
                <a16:creationId xmlns:a16="http://schemas.microsoft.com/office/drawing/2014/main" id="{8E83266B-97F8-4AB9-818F-3A70E8D85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385" y="1847088"/>
            <a:ext cx="6813363" cy="0"/>
          </a:xfrm>
          <a:prstGeom prst="line">
            <a:avLst/>
          </a:prstGeom>
          <a:ln w="31750">
            <a:solidFill>
              <a:srgbClr val="F5E735"/>
            </a:solidFill>
          </a:ln>
        </p:spPr>
        <p:style>
          <a:lnRef idx="3">
            <a:schemeClr val="accent1"/>
          </a:lnRef>
          <a:fillRef idx="0">
            <a:schemeClr val="accent1"/>
          </a:fillRef>
          <a:effectRef idx="2">
            <a:schemeClr val="accent1"/>
          </a:effectRef>
          <a:fontRef idx="minor">
            <a:schemeClr val="tx1"/>
          </a:fontRef>
        </p:style>
      </p:cxnSp>
      <p:sp>
        <p:nvSpPr>
          <p:cNvPr id="3" name="Text Placeholder 2">
            <a:extLst>
              <a:ext uri="{FF2B5EF4-FFF2-40B4-BE49-F238E27FC236}">
                <a16:creationId xmlns:a16="http://schemas.microsoft.com/office/drawing/2014/main" id="{99F02F94-F4C5-FD8D-32E5-1C481547B046}"/>
              </a:ext>
            </a:extLst>
          </p:cNvPr>
          <p:cNvSpPr>
            <a:spLocks noGrp="1"/>
          </p:cNvSpPr>
          <p:nvPr>
            <p:ph type="body" idx="1"/>
          </p:nvPr>
        </p:nvSpPr>
        <p:spPr>
          <a:xfrm>
            <a:off x="1304017" y="2015733"/>
            <a:ext cx="6815731" cy="4021267"/>
          </a:xfrm>
        </p:spPr>
        <p:txBody>
          <a:bodyPr vert="horz" lIns="91440" tIns="45720" rIns="91440" bIns="45720" rtlCol="0" anchor="t">
            <a:normAutofit/>
          </a:bodyPr>
          <a:lstStyle/>
          <a:p>
            <a:pPr marL="0">
              <a:buClr>
                <a:srgbClr val="F5E735"/>
              </a:buClr>
            </a:pPr>
            <a:r>
              <a:rPr lang="en-US" cap="all" dirty="0">
                <a:solidFill>
                  <a:srgbClr val="FFFFFE"/>
                </a:solidFill>
              </a:rPr>
              <a:t>This project is a stepping stone towards revolutionizing credit scoring through AI. By continuously refining our models and integrating new data sources, we aim to build even more robust systems."</a:t>
            </a:r>
          </a:p>
          <a:p>
            <a:pPr marL="0">
              <a:buClr>
                <a:srgbClr val="F5E735"/>
              </a:buClr>
            </a:pPr>
            <a:r>
              <a:rPr lang="en-US" cap="all" dirty="0">
                <a:solidFill>
                  <a:srgbClr val="FFFFFE"/>
                </a:solidFill>
              </a:rPr>
              <a:t>"Future directions include experimenting with newer algorithms, improving data collection methods, and further engaging with stakeholders to refine our understanding of the financial landscape.</a:t>
            </a:r>
          </a:p>
        </p:txBody>
      </p:sp>
    </p:spTree>
    <p:extLst>
      <p:ext uri="{BB962C8B-B14F-4D97-AF65-F5344CB8AC3E}">
        <p14:creationId xmlns:p14="http://schemas.microsoft.com/office/powerpoint/2010/main" val="27733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15" name="Picture 114">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7" name="Straight Connector 116">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1" name="Rectangle 120">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75737-944B-1FFE-DE71-DC4D16FB79D6}"/>
              </a:ext>
            </a:extLst>
          </p:cNvPr>
          <p:cNvSpPr>
            <a:spLocks noGrp="1"/>
          </p:cNvSpPr>
          <p:nvPr>
            <p:ph type="title"/>
          </p:nvPr>
        </p:nvSpPr>
        <p:spPr>
          <a:xfrm>
            <a:off x="8614504" y="1240076"/>
            <a:ext cx="2727813" cy="4584527"/>
          </a:xfrm>
        </p:spPr>
        <p:txBody>
          <a:bodyPr vert="horz" lIns="91440" tIns="45720" rIns="91440" bIns="45720" rtlCol="0" anchor="t">
            <a:normAutofit/>
          </a:bodyPr>
          <a:lstStyle/>
          <a:p>
            <a:r>
              <a:rPr lang="en-US" sz="2500" b="0" i="0" kern="1200" cap="all">
                <a:solidFill>
                  <a:srgbClr val="FFFFFF"/>
                </a:solidFill>
                <a:effectLst/>
                <a:latin typeface="+mj-lt"/>
                <a:ea typeface="+mj-ea"/>
                <a:cs typeface="+mj-cs"/>
              </a:rPr>
              <a:t>Introduction to AI in Credit Scoring</a:t>
            </a:r>
          </a:p>
        </p:txBody>
      </p:sp>
      <p:sp>
        <p:nvSpPr>
          <p:cNvPr id="11" name="TextBox 10">
            <a:extLst>
              <a:ext uri="{FF2B5EF4-FFF2-40B4-BE49-F238E27FC236}">
                <a16:creationId xmlns:a16="http://schemas.microsoft.com/office/drawing/2014/main" id="{7AB83023-39B0-3F88-61D7-B95B4886A1B8}"/>
              </a:ext>
            </a:extLst>
          </p:cNvPr>
          <p:cNvSpPr txBox="1"/>
          <p:nvPr/>
        </p:nvSpPr>
        <p:spPr>
          <a:xfrm>
            <a:off x="1451579" y="1240077"/>
            <a:ext cx="6034827" cy="4916465"/>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AI in Credit Scoring isn't just futuristic—it's now. We're leveraging machine learning to tackle the inaccuracies in traditional credit scoring, enhancing the speed and precision of risk assessments with powerful algorithms that learn from data.</a:t>
            </a:r>
            <a:endParaRPr lang="en-US"/>
          </a:p>
        </p:txBody>
      </p:sp>
    </p:spTree>
    <p:extLst>
      <p:ext uri="{BB962C8B-B14F-4D97-AF65-F5344CB8AC3E}">
        <p14:creationId xmlns:p14="http://schemas.microsoft.com/office/powerpoint/2010/main" val="289936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21" name="Picture 2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7" name="Rectangle 26">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42B9D-E639-9134-2422-A9FAE8D608E5}"/>
              </a:ext>
            </a:extLst>
          </p:cNvPr>
          <p:cNvSpPr>
            <a:spLocks noGrp="1"/>
          </p:cNvSpPr>
          <p:nvPr>
            <p:ph type="title"/>
          </p:nvPr>
        </p:nvSpPr>
        <p:spPr>
          <a:xfrm>
            <a:off x="1451579" y="1040302"/>
            <a:ext cx="9603275" cy="1020229"/>
          </a:xfrm>
        </p:spPr>
        <p:txBody>
          <a:bodyPr vert="horz" lIns="91440" tIns="45720" rIns="91440" bIns="45720" rtlCol="0" anchor="t">
            <a:normAutofit/>
          </a:bodyPr>
          <a:lstStyle/>
          <a:p>
            <a:r>
              <a:rPr lang="en-US" b="0" i="0" kern="1200" cap="all" dirty="0">
                <a:solidFill>
                  <a:schemeClr val="tx1"/>
                </a:solidFill>
                <a:effectLst/>
                <a:latin typeface="+mj-lt"/>
                <a:ea typeface="+mj-ea"/>
                <a:cs typeface="+mj-cs"/>
              </a:rPr>
              <a:t>Defining the Problem</a:t>
            </a:r>
          </a:p>
        </p:txBody>
      </p:sp>
      <p:cxnSp>
        <p:nvCxnSpPr>
          <p:cNvPr id="31" name="Straight Connector 30">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ext Placeholder 2">
            <a:extLst>
              <a:ext uri="{FF2B5EF4-FFF2-40B4-BE49-F238E27FC236}">
                <a16:creationId xmlns:a16="http://schemas.microsoft.com/office/drawing/2014/main" id="{8F80D596-24A7-DE80-B9DF-AF19D76FB3BF}"/>
              </a:ext>
            </a:extLst>
          </p:cNvPr>
          <p:cNvSpPr>
            <a:spLocks noGrp="1"/>
          </p:cNvSpPr>
          <p:nvPr>
            <p:ph type="body" idx="1"/>
          </p:nvPr>
        </p:nvSpPr>
        <p:spPr>
          <a:xfrm>
            <a:off x="1451580" y="2355536"/>
            <a:ext cx="9436404" cy="3215530"/>
          </a:xfrm>
        </p:spPr>
        <p:txBody>
          <a:bodyPr vert="horz" lIns="91440" tIns="45720" rIns="91440" bIns="45720" rtlCol="0" anchor="t">
            <a:normAutofit/>
          </a:bodyPr>
          <a:lstStyle/>
          <a:p>
            <a:pPr marL="0" indent="0">
              <a:buNone/>
            </a:pPr>
            <a:r>
              <a:rPr lang="en-US" dirty="0"/>
              <a:t>The crux of current credit scoring woes? Latency, subjective judgments, and biases. These imperfections can culminate in financial mishaps like unwarranted loan defaults, which our AI solution is calibrated to mitigate</a:t>
            </a:r>
          </a:p>
        </p:txBody>
      </p:sp>
      <p:sp>
        <p:nvSpPr>
          <p:cNvPr id="33" name="Rectangle 32">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6795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55" name="Picture 54">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1" name="Rectangle 60">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AB20A-F79D-7BF1-7D1D-4E15B871618F}"/>
              </a:ext>
            </a:extLst>
          </p:cNvPr>
          <p:cNvSpPr>
            <a:spLocks noGrp="1"/>
          </p:cNvSpPr>
          <p:nvPr>
            <p:ph type="title"/>
          </p:nvPr>
        </p:nvSpPr>
        <p:spPr>
          <a:xfrm>
            <a:off x="849683" y="1240076"/>
            <a:ext cx="2727813" cy="4584527"/>
          </a:xfrm>
        </p:spPr>
        <p:txBody>
          <a:bodyPr vert="horz" lIns="91440" tIns="45720" rIns="91440" bIns="45720" rtlCol="0" anchor="t">
            <a:normAutofit/>
          </a:bodyPr>
          <a:lstStyle/>
          <a:p>
            <a:r>
              <a:rPr lang="en-US" sz="3000" b="0" i="0" kern="1200" cap="all">
                <a:solidFill>
                  <a:srgbClr val="FFFFFF"/>
                </a:solidFill>
                <a:effectLst/>
                <a:latin typeface="+mj-lt"/>
                <a:ea typeface="+mj-ea"/>
                <a:cs typeface="+mj-cs"/>
              </a:rPr>
              <a:t>The Value Proposition</a:t>
            </a:r>
          </a:p>
        </p:txBody>
      </p:sp>
      <p:sp>
        <p:nvSpPr>
          <p:cNvPr id="3" name="Text Placeholder 2">
            <a:extLst>
              <a:ext uri="{FF2B5EF4-FFF2-40B4-BE49-F238E27FC236}">
                <a16:creationId xmlns:a16="http://schemas.microsoft.com/office/drawing/2014/main" id="{75D3C5A0-FF94-CA96-0312-3AC5A106474F}"/>
              </a:ext>
            </a:extLst>
          </p:cNvPr>
          <p:cNvSpPr>
            <a:spLocks noGrp="1"/>
          </p:cNvSpPr>
          <p:nvPr>
            <p:ph type="body" idx="1"/>
          </p:nvPr>
        </p:nvSpPr>
        <p:spPr>
          <a:xfrm>
            <a:off x="4705594" y="1240077"/>
            <a:ext cx="6034827" cy="4916465"/>
          </a:xfrm>
        </p:spPr>
        <p:txBody>
          <a:bodyPr vert="horz" lIns="91440" tIns="45720" rIns="91440" bIns="45720" rtlCol="0" anchor="t">
            <a:normAutofit/>
          </a:bodyPr>
          <a:lstStyle/>
          <a:p>
            <a:pPr marL="0" indent="0">
              <a:buNone/>
            </a:pPr>
            <a:r>
              <a:rPr lang="en-US" dirty="0"/>
              <a:t>Introducing a system that's a blend of innovation and reliability—our AI-powered credit scoring app. It's designed to automate the assessment process, augment accuracy, and importantly, democratize financial decision-making.</a:t>
            </a:r>
          </a:p>
        </p:txBody>
      </p:sp>
    </p:spTree>
    <p:extLst>
      <p:ext uri="{BB962C8B-B14F-4D97-AF65-F5344CB8AC3E}">
        <p14:creationId xmlns:p14="http://schemas.microsoft.com/office/powerpoint/2010/main" val="349627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D515506-C256-5905-2A9E-67C9C7D232DE}"/>
              </a:ext>
            </a:extLst>
          </p:cNvPr>
          <p:cNvPicPr>
            <a:picLocks noChangeAspect="1"/>
          </p:cNvPicPr>
          <p:nvPr/>
        </p:nvPicPr>
        <p:blipFill rotWithShape="1">
          <a:blip r:embed="rId3">
            <a:alphaModFix amt="50000"/>
          </a:blip>
          <a:srcRect t="3980" r="-1" b="6017"/>
          <a:stretch/>
        </p:blipFill>
        <p:spPr>
          <a:xfrm>
            <a:off x="305" y="10"/>
            <a:ext cx="12191695" cy="6857990"/>
          </a:xfrm>
          <a:prstGeom prst="rect">
            <a:avLst/>
          </a:prstGeom>
        </p:spPr>
      </p:pic>
      <p:sp>
        <p:nvSpPr>
          <p:cNvPr id="19"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3" name="Rectangle 22">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DDD97CD-F9DC-8FA6-5D31-639FB4E8B1E6}"/>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a:t>Market Size and Potential Savings</a:t>
            </a:r>
          </a:p>
        </p:txBody>
      </p:sp>
      <p:cxnSp>
        <p:nvCxnSpPr>
          <p:cNvPr id="25" name="Straight Connector 2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7C9AEDB-677E-B71B-00A6-5D1E2CCF36E4}"/>
              </a:ext>
            </a:extLst>
          </p:cNvPr>
          <p:cNvSpPr>
            <a:spLocks noGrp="1"/>
          </p:cNvSpPr>
          <p:nvPr>
            <p:ph type="body" idx="1"/>
          </p:nvPr>
        </p:nvSpPr>
        <p:spPr>
          <a:xfrm>
            <a:off x="4976636" y="1193800"/>
            <a:ext cx="6085091" cy="4699000"/>
          </a:xfrm>
        </p:spPr>
        <p:txBody>
          <a:bodyPr vert="horz" lIns="91440" tIns="45720" rIns="91440" bIns="45720" rtlCol="0" anchor="ctr">
            <a:normAutofit/>
          </a:bodyPr>
          <a:lstStyle/>
          <a:p>
            <a:pPr marL="0"/>
            <a:r>
              <a:rPr lang="en-US" dirty="0"/>
              <a:t>With a vast number of transactions at stake, the financial services market is ripe for AI disruption. Our solution's precision in credit scoring can significantly reduce default rates, translating to massive savings across the industry.</a:t>
            </a:r>
          </a:p>
        </p:txBody>
      </p:sp>
      <p:sp>
        <p:nvSpPr>
          <p:cNvPr id="2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7585442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68" name="Picture 67">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9" name="Straight Connector 68">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bstract background of data">
            <a:extLst>
              <a:ext uri="{FF2B5EF4-FFF2-40B4-BE49-F238E27FC236}">
                <a16:creationId xmlns:a16="http://schemas.microsoft.com/office/drawing/2014/main" id="{2DF1FB51-30A4-1683-5135-40DC1DDF65C5}"/>
              </a:ext>
            </a:extLst>
          </p:cNvPr>
          <p:cNvPicPr>
            <a:picLocks noChangeAspect="1"/>
          </p:cNvPicPr>
          <p:nvPr/>
        </p:nvPicPr>
        <p:blipFill rotWithShape="1">
          <a:blip r:embed="rId3"/>
          <a:srcRect t="2153" r="9093" b="6938"/>
          <a:stretch/>
        </p:blipFill>
        <p:spPr>
          <a:xfrm>
            <a:off x="305" y="10"/>
            <a:ext cx="12191695" cy="6857990"/>
          </a:xfrm>
          <a:prstGeom prst="rect">
            <a:avLst/>
          </a:prstGeom>
        </p:spPr>
      </p:pic>
      <p:sp>
        <p:nvSpPr>
          <p:cNvPr id="71" name="Rectangle 70">
            <a:extLst>
              <a:ext uri="{FF2B5EF4-FFF2-40B4-BE49-F238E27FC236}">
                <a16:creationId xmlns:a16="http://schemas.microsoft.com/office/drawing/2014/main" id="{F2AF0D79-4A1A-4F27-B9F0-CF252C4AC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4A264-B92F-F470-DA73-4217B20216E3}"/>
              </a:ext>
            </a:extLst>
          </p:cNvPr>
          <p:cNvSpPr>
            <a:spLocks noGrp="1"/>
          </p:cNvSpPr>
          <p:nvPr>
            <p:ph type="title"/>
          </p:nvPr>
        </p:nvSpPr>
        <p:spPr>
          <a:xfrm>
            <a:off x="1304017" y="804520"/>
            <a:ext cx="6815731" cy="1049235"/>
          </a:xfrm>
        </p:spPr>
        <p:txBody>
          <a:bodyPr vert="horz" lIns="91440" tIns="45720" rIns="91440" bIns="45720" rtlCol="0" anchor="t">
            <a:normAutofit/>
          </a:bodyPr>
          <a:lstStyle/>
          <a:p>
            <a:r>
              <a:rPr lang="en-US">
                <a:solidFill>
                  <a:srgbClr val="FFFFFE"/>
                </a:solidFill>
              </a:rPr>
              <a:t>Data Synthesis and Collection</a:t>
            </a:r>
          </a:p>
        </p:txBody>
      </p:sp>
      <p:cxnSp>
        <p:nvCxnSpPr>
          <p:cNvPr id="72" name="Straight Connector 71">
            <a:extLst>
              <a:ext uri="{FF2B5EF4-FFF2-40B4-BE49-F238E27FC236}">
                <a16:creationId xmlns:a16="http://schemas.microsoft.com/office/drawing/2014/main" id="{8E83266B-97F8-4AB9-818F-3A70E8D85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385" y="1847088"/>
            <a:ext cx="6813363" cy="0"/>
          </a:xfrm>
          <a:prstGeom prst="line">
            <a:avLst/>
          </a:prstGeom>
          <a:ln w="31750">
            <a:solidFill>
              <a:srgbClr val="5FA1AA"/>
            </a:solidFill>
          </a:ln>
        </p:spPr>
        <p:style>
          <a:lnRef idx="3">
            <a:schemeClr val="accent1"/>
          </a:lnRef>
          <a:fillRef idx="0">
            <a:schemeClr val="accent1"/>
          </a:fillRef>
          <a:effectRef idx="2">
            <a:schemeClr val="accent1"/>
          </a:effectRef>
          <a:fontRef idx="minor">
            <a:schemeClr val="tx1"/>
          </a:fontRef>
        </p:style>
      </p:cxnSp>
      <p:sp>
        <p:nvSpPr>
          <p:cNvPr id="3" name="Text Placeholder 2">
            <a:extLst>
              <a:ext uri="{FF2B5EF4-FFF2-40B4-BE49-F238E27FC236}">
                <a16:creationId xmlns:a16="http://schemas.microsoft.com/office/drawing/2014/main" id="{538CCAC6-67E8-0BF8-852C-E8C7A07654A0}"/>
              </a:ext>
            </a:extLst>
          </p:cNvPr>
          <p:cNvSpPr>
            <a:spLocks noGrp="1"/>
          </p:cNvSpPr>
          <p:nvPr>
            <p:ph type="body" idx="1"/>
          </p:nvPr>
        </p:nvSpPr>
        <p:spPr>
          <a:xfrm>
            <a:off x="1304017" y="2015733"/>
            <a:ext cx="6815731" cy="4021267"/>
          </a:xfrm>
        </p:spPr>
        <p:txBody>
          <a:bodyPr vert="horz" lIns="91440" tIns="45720" rIns="91440" bIns="45720" rtlCol="0" anchor="t">
            <a:normAutofit/>
          </a:bodyPr>
          <a:lstStyle/>
          <a:p>
            <a:pPr marL="0">
              <a:buClr>
                <a:srgbClr val="5FA1AA"/>
              </a:buClr>
            </a:pPr>
            <a:r>
              <a:rPr lang="en-US">
                <a:solidFill>
                  <a:srgbClr val="FFFFFE"/>
                </a:solidFill>
              </a:rPr>
              <a:t>Our synthetic data is the bedrock of our AI model—a carefully constructed dataset designed to echo the intricacies of real-world financial data without compromising individual privacy.</a:t>
            </a:r>
          </a:p>
        </p:txBody>
      </p:sp>
    </p:spTree>
    <p:extLst>
      <p:ext uri="{BB962C8B-B14F-4D97-AF65-F5344CB8AC3E}">
        <p14:creationId xmlns:p14="http://schemas.microsoft.com/office/powerpoint/2010/main" val="120183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lines and text&#10;&#10;Description automatically generated with medium confidence">
            <a:extLst>
              <a:ext uri="{FF2B5EF4-FFF2-40B4-BE49-F238E27FC236}">
                <a16:creationId xmlns:a16="http://schemas.microsoft.com/office/drawing/2014/main" id="{43F66CE3-BDF3-D43E-1BC8-B5AB77BAB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49" y="866597"/>
            <a:ext cx="3122143" cy="2029393"/>
          </a:xfrm>
          <a:prstGeom prst="rect">
            <a:avLst/>
          </a:prstGeom>
        </p:spPr>
      </p:pic>
      <p:sp>
        <p:nvSpPr>
          <p:cNvPr id="37" name="Rectangle 36">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iagram of a credit score&#10;&#10;Description automatically generated">
            <a:extLst>
              <a:ext uri="{FF2B5EF4-FFF2-40B4-BE49-F238E27FC236}">
                <a16:creationId xmlns:a16="http://schemas.microsoft.com/office/drawing/2014/main" id="{6E3873A6-0203-2184-9263-85F8BC443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3518" y="839813"/>
            <a:ext cx="3252903" cy="2089990"/>
          </a:xfrm>
          <a:prstGeom prst="rect">
            <a:avLst/>
          </a:prstGeom>
        </p:spPr>
      </p:pic>
      <p:sp>
        <p:nvSpPr>
          <p:cNvPr id="38" name="Rectangle 37">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oup of blue graphs&#10;&#10;Description automatically generated">
            <a:extLst>
              <a:ext uri="{FF2B5EF4-FFF2-40B4-BE49-F238E27FC236}">
                <a16:creationId xmlns:a16="http://schemas.microsoft.com/office/drawing/2014/main" id="{8DAB10B1-8CEA-8908-31EC-90638D41F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49" y="3804131"/>
            <a:ext cx="3104943" cy="2359757"/>
          </a:xfrm>
          <a:prstGeom prst="rect">
            <a:avLst/>
          </a:prstGeom>
        </p:spPr>
      </p:pic>
      <p:sp>
        <p:nvSpPr>
          <p:cNvPr id="39" name="Rectangle 38">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red chart with white text&#10;&#10;Description automatically generated">
            <a:extLst>
              <a:ext uri="{FF2B5EF4-FFF2-40B4-BE49-F238E27FC236}">
                <a16:creationId xmlns:a16="http://schemas.microsoft.com/office/drawing/2014/main" id="{0B2A8196-A971-6D95-22F5-E1C18EE460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1676" y="1980356"/>
            <a:ext cx="3252903" cy="2911347"/>
          </a:xfrm>
          <a:prstGeom prst="rect">
            <a:avLst/>
          </a:prstGeom>
        </p:spPr>
      </p:pic>
      <p:sp>
        <p:nvSpPr>
          <p:cNvPr id="40" name="Rectangle 39">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credit score&#10;&#10;Description automatically generated">
            <a:extLst>
              <a:ext uri="{FF2B5EF4-FFF2-40B4-BE49-F238E27FC236}">
                <a16:creationId xmlns:a16="http://schemas.microsoft.com/office/drawing/2014/main" id="{13F622EA-9DA3-84E9-F6F0-88145AA52B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3518" y="3942529"/>
            <a:ext cx="3252903" cy="2089990"/>
          </a:xfrm>
          <a:prstGeom prst="rect">
            <a:avLst/>
          </a:prstGeom>
        </p:spPr>
      </p:pic>
    </p:spTree>
    <p:extLst>
      <p:ext uri="{BB962C8B-B14F-4D97-AF65-F5344CB8AC3E}">
        <p14:creationId xmlns:p14="http://schemas.microsoft.com/office/powerpoint/2010/main" val="74089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5D3CA315-96EF-3484-839F-0FBCB551AE09}"/>
              </a:ext>
            </a:extLst>
          </p:cNvPr>
          <p:cNvPicPr>
            <a:picLocks noChangeAspect="1"/>
          </p:cNvPicPr>
          <p:nvPr/>
        </p:nvPicPr>
        <p:blipFill rotWithShape="1">
          <a:blip r:embed="rId3">
            <a:alphaModFix amt="50000"/>
            <a:grayscl/>
          </a:blip>
          <a:srcRect r="-1" b="15728"/>
          <a:stretch/>
        </p:blipFill>
        <p:spPr>
          <a:xfrm>
            <a:off x="305" y="10"/>
            <a:ext cx="12191695" cy="6857990"/>
          </a:xfrm>
          <a:prstGeom prst="rect">
            <a:avLst/>
          </a:prstGeom>
        </p:spPr>
      </p:pic>
      <p:sp>
        <p:nvSpPr>
          <p:cNvPr id="19"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3" name="Rectangle 22">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899CF00-F56F-7F4D-C109-1FB02352327F}"/>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sz="3000"/>
              <a:t>Methodology Overview</a:t>
            </a:r>
          </a:p>
        </p:txBody>
      </p:sp>
      <p:cxnSp>
        <p:nvCxnSpPr>
          <p:cNvPr id="25" name="Straight Connector 2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454E3D0D-8EE2-26DD-A1C2-B6425A177AC8}"/>
              </a:ext>
            </a:extLst>
          </p:cNvPr>
          <p:cNvSpPr>
            <a:spLocks noGrp="1"/>
          </p:cNvSpPr>
          <p:nvPr>
            <p:ph type="body" idx="1"/>
          </p:nvPr>
        </p:nvSpPr>
        <p:spPr>
          <a:xfrm>
            <a:off x="4976636" y="1193800"/>
            <a:ext cx="6085091" cy="4699000"/>
          </a:xfrm>
        </p:spPr>
        <p:txBody>
          <a:bodyPr vert="horz" lIns="91440" tIns="45720" rIns="91440" bIns="45720" rtlCol="0" anchor="ctr">
            <a:normAutofit/>
          </a:bodyPr>
          <a:lstStyle/>
          <a:p>
            <a:pPr marL="0" indent="0">
              <a:buNone/>
            </a:pPr>
            <a:r>
              <a:rPr lang="en-US" dirty="0"/>
              <a:t>Our methodology's cornerstone is a robust analysis, enabling the cultivation of models equipped to extrapolate nuanced patterns from data.</a:t>
            </a:r>
          </a:p>
        </p:txBody>
      </p:sp>
      <p:sp>
        <p:nvSpPr>
          <p:cNvPr id="2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77561641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4A73DEA70529449E8140CF08E09775" ma:contentTypeVersion="16" ma:contentTypeDescription="Create a new document." ma:contentTypeScope="" ma:versionID="bcb096853eacec6b096fbb0e3e03c16e">
  <xsd:schema xmlns:xsd="http://www.w3.org/2001/XMLSchema" xmlns:xs="http://www.w3.org/2001/XMLSchema" xmlns:p="http://schemas.microsoft.com/office/2006/metadata/properties" xmlns:ns3="acb7f3ff-10f2-4f3e-b80e-b5e78489667b" xmlns:ns4="cc527c75-cba4-4ee7-9892-29668d4803ec" targetNamespace="http://schemas.microsoft.com/office/2006/metadata/properties" ma:root="true" ma:fieldsID="b7e493984c872248c6651f41bbd39d21" ns3:_="" ns4:_="">
    <xsd:import namespace="acb7f3ff-10f2-4f3e-b80e-b5e78489667b"/>
    <xsd:import namespace="cc527c75-cba4-4ee7-9892-29668d4803ec"/>
    <xsd:element name="properties">
      <xsd:complexType>
        <xsd:sequence>
          <xsd:element name="documentManagement">
            <xsd:complexType>
              <xsd:all>
                <xsd:element ref="ns3:_activity" minOccurs="0"/>
                <xsd:element ref="ns3:MediaServiceMetadata" minOccurs="0"/>
                <xsd:element ref="ns3:MediaServiceFastMetadata" minOccurs="0"/>
                <xsd:element ref="ns3:MediaServiceSearchProperties" minOccurs="0"/>
                <xsd:element ref="ns4:SharedWithUsers" minOccurs="0"/>
                <xsd:element ref="ns4:SharedWithDetails" minOccurs="0"/>
                <xsd:element ref="ns4:SharingHintHash" minOccurs="0"/>
                <xsd:element ref="ns3:MediaServiceDateTaken" minOccurs="0"/>
                <xsd:element ref="ns3:MediaServiceObjectDetectorVersions" minOccurs="0"/>
                <xsd:element ref="ns3:MediaServiceAutoTags" minOccurs="0"/>
                <xsd:element ref="ns3:MediaLengthInSeconds" minOccurs="0"/>
                <xsd:element ref="ns3:MediaServiceGenerationTime" minOccurs="0"/>
                <xsd:element ref="ns3:MediaServiceEventHashCode" minOccurs="0"/>
                <xsd:element ref="ns3:MediaServiceLocation" minOccurs="0"/>
                <xsd:element ref="ns3:MediaServiceOCR"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7f3ff-10f2-4f3e-b80e-b5e78489667b"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SystemTags" ma:index="23"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527c75-cba4-4ee7-9892-29668d4803e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cb7f3ff-10f2-4f3e-b80e-b5e78489667b" xsi:nil="true"/>
  </documentManagement>
</p:properties>
</file>

<file path=customXml/itemProps1.xml><?xml version="1.0" encoding="utf-8"?>
<ds:datastoreItem xmlns:ds="http://schemas.openxmlformats.org/officeDocument/2006/customXml" ds:itemID="{CFADEEC7-3BBB-4C2E-8371-8E100C98C1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7f3ff-10f2-4f3e-b80e-b5e78489667b"/>
    <ds:schemaRef ds:uri="cc527c75-cba4-4ee7-9892-29668d4803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FB5B27-0F7C-4541-8311-3823E8FCD0ED}">
  <ds:schemaRefs>
    <ds:schemaRef ds:uri="http://schemas.microsoft.com/sharepoint/v3/contenttype/forms"/>
  </ds:schemaRefs>
</ds:datastoreItem>
</file>

<file path=customXml/itemProps3.xml><?xml version="1.0" encoding="utf-8"?>
<ds:datastoreItem xmlns:ds="http://schemas.openxmlformats.org/officeDocument/2006/customXml" ds:itemID="{EFE9FCCF-7154-4276-94F5-2479E3FE5B35}">
  <ds:schemaRefs>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schemas.microsoft.com/office/infopath/2007/PartnerControls"/>
    <ds:schemaRef ds:uri="cc527c75-cba4-4ee7-9892-29668d4803ec"/>
    <ds:schemaRef ds:uri="http://purl.org/dc/elements/1.1/"/>
    <ds:schemaRef ds:uri="acb7f3ff-10f2-4f3e-b80e-b5e78489667b"/>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Gallery</Template>
  <TotalTime>152</TotalTime>
  <Words>1221</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Gallery</vt:lpstr>
      <vt:lpstr>Automated Credit Scoring System Using AI</vt:lpstr>
      <vt:lpstr>Table of Contents</vt:lpstr>
      <vt:lpstr>Introduction to AI in Credit Scoring</vt:lpstr>
      <vt:lpstr>Defining the Problem</vt:lpstr>
      <vt:lpstr>The Value Proposition</vt:lpstr>
      <vt:lpstr>Market Size and Potential Savings</vt:lpstr>
      <vt:lpstr>Data Synthesis and Collection</vt:lpstr>
      <vt:lpstr>PowerPoint Presentation</vt:lpstr>
      <vt:lpstr>Methodology Overview</vt:lpstr>
      <vt:lpstr>Model Selection and Initial Analysis</vt:lpstr>
      <vt:lpstr>PowerPoint Presentation</vt:lpstr>
      <vt:lpstr>Final Selection: </vt:lpstr>
      <vt:lpstr>Evaluating Performance Metrics</vt:lpstr>
      <vt:lpstr>PowerPoint Presentation</vt:lpstr>
      <vt:lpstr>Model Performance Comparison</vt:lpstr>
      <vt:lpstr>Precision and Recall</vt:lpstr>
      <vt:lpstr>Economic Impact Analysis</vt:lpstr>
      <vt:lpstr>Risk Assessment and Management</vt:lpstr>
      <vt:lpstr>AI Implementation Pipeline</vt:lpstr>
      <vt:lpstr>Results and Model Comparison</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Credit Scoring System Using AI</dc:title>
  <dc:creator>Mushfiqus Salehin Abid [Student]</dc:creator>
  <cp:lastModifiedBy>Mushfiqus Salehin Abid [Student]</cp:lastModifiedBy>
  <cp:revision>2</cp:revision>
  <dcterms:created xsi:type="dcterms:W3CDTF">2024-04-21T00:31:48Z</dcterms:created>
  <dcterms:modified xsi:type="dcterms:W3CDTF">2024-04-21T03:04:35Z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0x010100664A73DEA70529449E8140CF08E09775</vt:lpwstr>
  </property>
</Properties>
</file>