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292" r:id="rId5"/>
    <p:sldId id="1305" r:id="rId6"/>
    <p:sldId id="352" r:id="rId7"/>
    <p:sldId id="1284" r:id="rId8"/>
    <p:sldId id="1294" r:id="rId9"/>
    <p:sldId id="1295" r:id="rId10"/>
    <p:sldId id="1306" r:id="rId11"/>
    <p:sldId id="1288" r:id="rId12"/>
    <p:sldId id="1249" r:id="rId13"/>
  </p:sldIdLst>
  <p:sldSz cx="9144000" cy="5143500" type="screen16x9"/>
  <p:notesSz cx="6858000" cy="9144000"/>
  <p:custShowLst>
    <p:custShow name="Custom Show 1" id="0">
      <p:sldLst>
        <p:sld r:id="rId5"/>
        <p:sld r:id="rId7"/>
        <p:sld r:id="rId8"/>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2131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0" Type="http://schemas.openxmlformats.org/officeDocument/2006/relationships/slide" Target="slides/slide6.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953902"/>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59728" y="3345724"/>
            <a:ext cx="1348736"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5" y="3616826"/>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M.Sabila</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:au951221104038</a:t>
            </a:r>
          </a:p>
        </p:txBody>
      </p: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JP college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5DE2D288-556D-6E20-B928-35ABF9DE6844}"/>
              </a:ext>
            </a:extLst>
          </p:cNvPr>
          <p:cNvSpPr txBox="1"/>
          <p:nvPr/>
        </p:nvSpPr>
        <p:spPr>
          <a:xfrm>
            <a:off x="3650796" y="1664153"/>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294432"/>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644808" y="3106550"/>
            <a:ext cx="5839143"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a:t>
            </a:r>
          </a:p>
          <a:p>
            <a:pPr algn="ctr">
              <a:lnSpc>
                <a:spcPts val="1996"/>
              </a:lnSpc>
              <a:spcBef>
                <a:spcPct val="0"/>
              </a:spcBef>
            </a:pPr>
            <a:r>
              <a:rPr lang="en-US" sz="1600" b="1" dirty="0">
                <a:latin typeface="+mj-lt"/>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582401" y="4050107"/>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Project Overview | Features </a:t>
            </a:r>
            <a:r>
              <a:rPr lang="en-US" sz="1600" dirty="0">
                <a:solidFill>
                  <a:schemeClr val="bg1"/>
                </a:solidFill>
                <a:latin typeface="+mj-lt"/>
                <a:ea typeface="+mn-lt"/>
                <a:cs typeface="+mn-lt"/>
              </a:rPr>
              <a:t>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93337830-4AFD-7B23-7D8A-E525C135649E}"/>
              </a:ext>
            </a:extLst>
          </p:cNvPr>
          <p:cNvSpPr txBox="1"/>
          <p:nvPr/>
        </p:nvSpPr>
        <p:spPr>
          <a:xfrm>
            <a:off x="1383458" y="1186755"/>
            <a:ext cx="4585606" cy="2031325"/>
          </a:xfrm>
          <a:prstGeom prst="rect">
            <a:avLst/>
          </a:prstGeom>
          <a:noFill/>
        </p:spPr>
        <p:txBody>
          <a:bodyPr wrap="square">
            <a:spAutoFit/>
          </a:bodyPr>
          <a:lstStyle/>
          <a:p>
            <a:r>
              <a:rPr lang="en-GB" sz="1800" b="0" i="0" dirty="0">
                <a:solidFill>
                  <a:schemeClr val="tx1"/>
                </a:solidFill>
                <a:effectLst/>
                <a:latin typeface="Söhne"/>
              </a:rPr>
              <a:t>The Django Voting Application is a modern and </a:t>
            </a:r>
            <a:r>
              <a:rPr lang="en-US" sz="1800" b="0" i="0" dirty="0">
                <a:solidFill>
                  <a:schemeClr val="tx1"/>
                </a:solidFill>
                <a:effectLst/>
                <a:latin typeface="Söhne"/>
              </a:rPr>
              <a:t> </a:t>
            </a:r>
            <a:r>
              <a:rPr lang="en-GB" sz="1800" b="0" i="0" dirty="0">
                <a:solidFill>
                  <a:schemeClr val="tx1"/>
                </a:solidFill>
                <a:effectLst/>
                <a:latin typeface="Söhne"/>
              </a:rPr>
              <a:t>platform designed to facilitate the smooth conduct of elections in diverse contexts. Leveraging the Django framework's robust features, including authentication, database management, and scalability, this application ensures a seamless voting experience. </a:t>
            </a:r>
            <a:endParaRPr lang="en-US" sz="18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92A9D5C-6B08-1A44-055D-DEC195E95DF3}"/>
              </a:ext>
            </a:extLst>
          </p:cNvPr>
          <p:cNvSpPr txBox="1"/>
          <p:nvPr/>
        </p:nvSpPr>
        <p:spPr>
          <a:xfrm>
            <a:off x="1945822" y="1324357"/>
            <a:ext cx="4293052" cy="2246769"/>
          </a:xfrm>
          <a:prstGeom prst="rect">
            <a:avLst/>
          </a:prstGeom>
          <a:noFill/>
        </p:spPr>
        <p:txBody>
          <a:bodyPr wrap="square">
            <a:spAutoFit/>
          </a:bodyPr>
          <a:lstStyle/>
          <a:p>
            <a:r>
              <a:rPr lang="en-GB" sz="1800" b="0" i="0" dirty="0">
                <a:solidFill>
                  <a:schemeClr val="tx1"/>
                </a:solidFill>
                <a:effectLst/>
                <a:latin typeface="Söhne"/>
              </a:rPr>
              <a:t>Voting</a:t>
            </a:r>
            <a:r>
              <a:rPr lang="en-US" sz="1800" b="0" i="0" dirty="0">
                <a:solidFill>
                  <a:schemeClr val="tx1"/>
                </a:solidFill>
                <a:effectLst/>
                <a:latin typeface="Söhne"/>
              </a:rPr>
              <a:t> </a:t>
            </a:r>
            <a:r>
              <a:rPr lang="en-GB" sz="1800" b="0" i="0" dirty="0">
                <a:solidFill>
                  <a:schemeClr val="tx1"/>
                </a:solidFill>
                <a:effectLst/>
                <a:latin typeface="Söhne"/>
              </a:rPr>
              <a:t>App is a web application built using Django framework that allows users to create and participate in polls. Users can create polls, add choices, and vote for their preferred options. The application provides real-time results and supports multiple users interacting simultaneously.</a:t>
            </a:r>
            <a:r>
              <a:rPr lang="en-US" sz="1800" b="0" i="0" dirty="0">
                <a:solidFill>
                  <a:schemeClr val="tx1"/>
                </a:solidFill>
                <a:effectLst/>
                <a:latin typeface="Söhne"/>
              </a:rPr>
              <a:t> </a:t>
            </a:r>
          </a:p>
          <a:p>
            <a:endParaRPr lang="en-US" dirty="0">
              <a:solidFill>
                <a:schemeClr val="tx1"/>
              </a:solidFill>
            </a:endParaRPr>
          </a:p>
        </p:txBody>
      </p:sp>
      <p:sp>
        <p:nvSpPr>
          <p:cNvPr id="4" name="TextBox 3">
            <a:extLst>
              <a:ext uri="{FF2B5EF4-FFF2-40B4-BE49-F238E27FC236}">
                <a16:creationId xmlns:a16="http://schemas.microsoft.com/office/drawing/2014/main" id="{75D5A42D-DC76-7FC8-C0C5-CF24821FDF6E}"/>
              </a:ext>
            </a:extLst>
          </p:cNvPr>
          <p:cNvSpPr txBox="1"/>
          <p:nvPr/>
        </p:nvSpPr>
        <p:spPr>
          <a:xfrm>
            <a:off x="1204232" y="1342945"/>
            <a:ext cx="5143499" cy="307777"/>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FF8E284E-0B73-E1C6-C6DC-9E647655F268}"/>
              </a:ext>
            </a:extLst>
          </p:cNvPr>
          <p:cNvSpPr txBox="1"/>
          <p:nvPr/>
        </p:nvSpPr>
        <p:spPr>
          <a:xfrm>
            <a:off x="3658805" y="1664429"/>
            <a:ext cx="1828800" cy="307777"/>
          </a:xfrm>
          <a:prstGeom prst="rect">
            <a:avLst/>
          </a:prstGeom>
          <a:noFill/>
        </p:spPr>
        <p:txBody>
          <a:bodyPr wrap="square" rtlCol="0">
            <a:spAutoFit/>
          </a:bodyPr>
          <a:lstStyle/>
          <a:p>
            <a:pPr lvl="1"/>
            <a:endParaRPr lang="en-US" dirty="0"/>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F656F-2314-0D8C-147A-E3145059282B}"/>
              </a:ext>
            </a:extLst>
          </p:cNvPr>
          <p:cNvSpPr>
            <a:spLocks noGrp="1"/>
          </p:cNvSpPr>
          <p:nvPr>
            <p:ph type="title"/>
          </p:nvPr>
        </p:nvSpPr>
        <p:spPr>
          <a:xfrm>
            <a:off x="0" y="670283"/>
            <a:ext cx="7886430" cy="993870"/>
          </a:xfrm>
        </p:spPr>
        <p:txBody>
          <a:bodyPr/>
          <a:lstStyle/>
          <a:p>
            <a:r>
              <a:rPr lang="en-US" sz="1600" b="1" dirty="0">
                <a:solidFill>
                  <a:srgbClr val="213164"/>
                </a:solidFill>
              </a:rPr>
              <a:t>     Features:</a:t>
            </a:r>
            <a:br>
              <a:rPr lang="en-US" sz="1600" b="1" dirty="0">
                <a:solidFill>
                  <a:srgbClr val="213164"/>
                </a:solidFill>
              </a:rPr>
            </a:br>
            <a:br>
              <a:rPr lang="en-US" sz="1600" b="1" dirty="0">
                <a:solidFill>
                  <a:srgbClr val="213164"/>
                </a:solidFill>
              </a:rPr>
            </a:br>
            <a:endParaRPr lang="en-US" sz="1600" b="1" dirty="0">
              <a:solidFill>
                <a:srgbClr val="213164"/>
              </a:solidFill>
            </a:endParaRPr>
          </a:p>
        </p:txBody>
      </p:sp>
      <p:sp>
        <p:nvSpPr>
          <p:cNvPr id="6" name="TextBox 5">
            <a:extLst>
              <a:ext uri="{FF2B5EF4-FFF2-40B4-BE49-F238E27FC236}">
                <a16:creationId xmlns:a16="http://schemas.microsoft.com/office/drawing/2014/main" id="{2E69431E-EBAC-D936-1E0A-0CCBFCEAB093}"/>
              </a:ext>
            </a:extLst>
          </p:cNvPr>
          <p:cNvSpPr txBox="1"/>
          <p:nvPr/>
        </p:nvSpPr>
        <p:spPr>
          <a:xfrm>
            <a:off x="1257570" y="1011817"/>
            <a:ext cx="4578802" cy="2862322"/>
          </a:xfrm>
          <a:prstGeom prst="rect">
            <a:avLst/>
          </a:prstGeom>
          <a:noFill/>
        </p:spPr>
        <p:txBody>
          <a:bodyPr wrap="square">
            <a:spAutoFit/>
          </a:bodyPr>
          <a:lstStyle/>
          <a:p>
            <a:endParaRPr lang="en-GB" sz="1800" b="1" dirty="0">
              <a:effectLst/>
            </a:endParaRPr>
          </a:p>
          <a:p>
            <a:pPr>
              <a:buFont typeface="+mj-lt"/>
              <a:buAutoNum type="arabicPeriod"/>
            </a:pPr>
            <a:r>
              <a:rPr lang="en-GB" sz="1800" dirty="0">
                <a:effectLst/>
              </a:rPr>
              <a:t>User Authentication</a:t>
            </a:r>
            <a:r>
              <a:rPr lang="en-US" sz="1800" dirty="0">
                <a:effectLst/>
              </a:rPr>
              <a:t> </a:t>
            </a:r>
            <a:endParaRPr lang="en-GB" sz="1800" dirty="0">
              <a:effectLst/>
            </a:endParaRPr>
          </a:p>
          <a:p>
            <a:pPr>
              <a:buFont typeface="+mj-lt"/>
              <a:buAutoNum type="arabicPeriod"/>
            </a:pPr>
            <a:r>
              <a:rPr lang="en-GB" sz="1800" dirty="0">
                <a:effectLst/>
              </a:rPr>
              <a:t>Ballot Creation</a:t>
            </a:r>
          </a:p>
          <a:p>
            <a:pPr>
              <a:buFont typeface="+mj-lt"/>
              <a:buAutoNum type="arabicPeriod"/>
            </a:pPr>
            <a:r>
              <a:rPr lang="en-GB" sz="1800" dirty="0">
                <a:effectLst/>
              </a:rPr>
              <a:t>Candidate Selection</a:t>
            </a:r>
            <a:r>
              <a:rPr lang="en-US" sz="1800" dirty="0">
                <a:effectLst/>
              </a:rPr>
              <a:t> </a:t>
            </a:r>
            <a:endParaRPr lang="en-GB" sz="1800" dirty="0">
              <a:effectLst/>
            </a:endParaRPr>
          </a:p>
          <a:p>
            <a:pPr>
              <a:buFont typeface="+mj-lt"/>
              <a:buAutoNum type="arabicPeriod"/>
            </a:pPr>
            <a:r>
              <a:rPr lang="en-GB" sz="1800" dirty="0">
                <a:effectLst/>
              </a:rPr>
              <a:t>Voting Submission</a:t>
            </a:r>
            <a:r>
              <a:rPr lang="en-US" sz="1800" dirty="0">
                <a:effectLst/>
              </a:rPr>
              <a:t> </a:t>
            </a:r>
            <a:endParaRPr lang="en-GB" sz="1800" dirty="0">
              <a:effectLst/>
            </a:endParaRPr>
          </a:p>
          <a:p>
            <a:pPr>
              <a:buFont typeface="+mj-lt"/>
              <a:buAutoNum type="arabicPeriod"/>
            </a:pPr>
            <a:r>
              <a:rPr lang="en-GB" sz="1800" dirty="0">
                <a:effectLst/>
              </a:rPr>
              <a:t>Result Calculation </a:t>
            </a:r>
            <a:r>
              <a:rPr lang="en-US" sz="1800" dirty="0">
                <a:effectLst/>
              </a:rPr>
              <a:t> </a:t>
            </a:r>
            <a:endParaRPr lang="en-GB" sz="1800" dirty="0">
              <a:effectLst/>
            </a:endParaRPr>
          </a:p>
          <a:p>
            <a:pPr>
              <a:buFont typeface="+mj-lt"/>
              <a:buAutoNum type="arabicPeriod"/>
            </a:pPr>
            <a:r>
              <a:rPr lang="en-GB" sz="1800" dirty="0">
                <a:effectLst/>
              </a:rPr>
              <a:t>Security </a:t>
            </a:r>
            <a:r>
              <a:rPr lang="en-US" sz="1800" dirty="0">
                <a:effectLst/>
              </a:rPr>
              <a:t>Measures</a:t>
            </a:r>
            <a:endParaRPr lang="en-GB" sz="1800" dirty="0">
              <a:effectLst/>
            </a:endParaRPr>
          </a:p>
          <a:p>
            <a:pPr>
              <a:buFont typeface="+mj-lt"/>
              <a:buAutoNum type="arabicPeriod"/>
            </a:pPr>
            <a:r>
              <a:rPr lang="en-GB" sz="1800" dirty="0">
                <a:effectLst/>
              </a:rPr>
              <a:t>Accessibility</a:t>
            </a:r>
            <a:r>
              <a:rPr lang="en-US" sz="1800" dirty="0">
                <a:effectLst/>
              </a:rPr>
              <a:t> </a:t>
            </a:r>
            <a:endParaRPr lang="en-GB" sz="1800" dirty="0">
              <a:effectLst/>
            </a:endParaRPr>
          </a:p>
          <a:p>
            <a:pPr>
              <a:buFont typeface="+mj-lt"/>
              <a:buAutoNum type="arabicPeriod"/>
            </a:pPr>
            <a:r>
              <a:rPr lang="en-GB" sz="1800" dirty="0">
                <a:effectLst/>
              </a:rPr>
              <a:t>Audit Trail</a:t>
            </a:r>
          </a:p>
          <a:p>
            <a:pPr>
              <a:buFont typeface="+mj-lt"/>
              <a:buAutoNum type="arabicPeriod"/>
            </a:pPr>
            <a:r>
              <a:rPr lang="en-GB" sz="1800" dirty="0">
                <a:effectLst/>
              </a:rPr>
              <a:t>Data Protection</a:t>
            </a:r>
          </a:p>
        </p:txBody>
      </p:sp>
      <p:sp>
        <p:nvSpPr>
          <p:cNvPr id="7" name="TextBox 6">
            <a:extLst>
              <a:ext uri="{FF2B5EF4-FFF2-40B4-BE49-F238E27FC236}">
                <a16:creationId xmlns:a16="http://schemas.microsoft.com/office/drawing/2014/main" id="{0D5A46BC-1940-62E0-7366-D7BE38FE4518}"/>
              </a:ext>
            </a:extLst>
          </p:cNvPr>
          <p:cNvSpPr txBox="1"/>
          <p:nvPr/>
        </p:nvSpPr>
        <p:spPr>
          <a:xfrm>
            <a:off x="3650796" y="1664153"/>
            <a:ext cx="1828800" cy="276999"/>
          </a:xfrm>
          <a:prstGeom prst="rect">
            <a:avLst/>
          </a:prstGeom>
          <a:noFill/>
        </p:spPr>
        <p:txBody>
          <a:bodyPr wrap="square" rtlCol="0">
            <a:spAutoFit/>
          </a:bodyPr>
          <a:lstStyle/>
          <a:p>
            <a:pPr algn="l"/>
            <a:endParaRPr lang="en-US" sz="1200" dirty="0"/>
          </a:p>
        </p:txBody>
      </p:sp>
    </p:spTree>
    <p:extLst>
      <p:ext uri="{BB962C8B-B14F-4D97-AF65-F5344CB8AC3E}">
        <p14:creationId xmlns:p14="http://schemas.microsoft.com/office/powerpoint/2010/main" val="107281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E152A-274A-E2A6-14BB-66DE6D343539}"/>
              </a:ext>
            </a:extLst>
          </p:cNvPr>
          <p:cNvSpPr>
            <a:spLocks noGrp="1"/>
          </p:cNvSpPr>
          <p:nvPr>
            <p:ph type="title"/>
          </p:nvPr>
        </p:nvSpPr>
        <p:spPr>
          <a:xfrm>
            <a:off x="206738" y="641172"/>
            <a:ext cx="7886430" cy="993870"/>
          </a:xfrm>
        </p:spPr>
        <p:txBody>
          <a:bodyPr/>
          <a:lstStyle/>
          <a:p>
            <a:r>
              <a:rPr lang="en-US" dirty="0"/>
              <a:t>   </a:t>
            </a:r>
            <a:r>
              <a:rPr lang="en-US" sz="1600" b="1" dirty="0">
                <a:solidFill>
                  <a:srgbClr val="213264"/>
                </a:solidFill>
              </a:rPr>
              <a:t>Modelling: </a:t>
            </a:r>
            <a:endParaRPr lang="en-US" b="1" dirty="0"/>
          </a:p>
        </p:txBody>
      </p:sp>
      <p:sp>
        <p:nvSpPr>
          <p:cNvPr id="6" name="TextBox 5">
            <a:extLst>
              <a:ext uri="{FF2B5EF4-FFF2-40B4-BE49-F238E27FC236}">
                <a16:creationId xmlns:a16="http://schemas.microsoft.com/office/drawing/2014/main" id="{2899A3E5-1260-C94C-2695-D0FF7C65DEFA}"/>
              </a:ext>
            </a:extLst>
          </p:cNvPr>
          <p:cNvSpPr txBox="1"/>
          <p:nvPr/>
        </p:nvSpPr>
        <p:spPr>
          <a:xfrm>
            <a:off x="2391456" y="2244724"/>
            <a:ext cx="4578802" cy="2277547"/>
          </a:xfrm>
          <a:prstGeom prst="rect">
            <a:avLst/>
          </a:prstGeom>
          <a:noFill/>
        </p:spPr>
        <p:txBody>
          <a:bodyPr wrap="square">
            <a:spAutoFit/>
          </a:bodyPr>
          <a:lstStyle/>
          <a:p>
            <a:pPr algn="l"/>
            <a:endParaRPr lang="en-GB" dirty="0">
              <a:effectLst/>
            </a:endParaRPr>
          </a:p>
          <a:p>
            <a:pPr>
              <a:buFont typeface="+mj-lt"/>
              <a:buAutoNum type="arabicPeriod"/>
            </a:pPr>
            <a:r>
              <a:rPr lang="en-GB" sz="1600" dirty="0">
                <a:effectLst/>
              </a:rPr>
              <a:t>Us</a:t>
            </a:r>
            <a:r>
              <a:rPr lang="en-US" sz="1600" dirty="0" err="1">
                <a:effectLst/>
              </a:rPr>
              <a:t>er</a:t>
            </a:r>
            <a:r>
              <a:rPr lang="en-US" sz="1600" dirty="0"/>
              <a:t> </a:t>
            </a:r>
            <a:r>
              <a:rPr lang="en-US" sz="1600" dirty="0">
                <a:effectLst/>
              </a:rPr>
              <a:t>Model</a:t>
            </a:r>
          </a:p>
          <a:p>
            <a:pPr>
              <a:buFont typeface="+mj-lt"/>
              <a:buAutoNum type="arabicPeriod"/>
            </a:pPr>
            <a:r>
              <a:rPr lang="en-GB" sz="1600" dirty="0">
                <a:effectLst/>
              </a:rPr>
              <a:t>Poll</a:t>
            </a:r>
            <a:r>
              <a:rPr lang="en-US" sz="1600" dirty="0">
                <a:effectLst/>
              </a:rPr>
              <a:t> Model</a:t>
            </a:r>
            <a:endParaRPr lang="en-GB" sz="1600" dirty="0">
              <a:effectLst/>
            </a:endParaRPr>
          </a:p>
          <a:p>
            <a:pPr>
              <a:buFont typeface="+mj-lt"/>
              <a:buAutoNum type="arabicPeriod"/>
            </a:pPr>
            <a:r>
              <a:rPr lang="en-GB" sz="1600" dirty="0">
                <a:effectLst/>
              </a:rPr>
              <a:t>Choice</a:t>
            </a:r>
            <a:r>
              <a:rPr lang="en-US" sz="1600" dirty="0">
                <a:effectLst/>
              </a:rPr>
              <a:t> Model </a:t>
            </a:r>
            <a:endParaRPr lang="en-GB" sz="1600" dirty="0">
              <a:effectLst/>
            </a:endParaRPr>
          </a:p>
          <a:p>
            <a:pPr>
              <a:buFont typeface="+mj-lt"/>
              <a:buAutoNum type="arabicPeriod"/>
            </a:pPr>
            <a:r>
              <a:rPr lang="en-GB" sz="1600" dirty="0">
                <a:effectLst/>
              </a:rPr>
              <a:t>Vote</a:t>
            </a:r>
            <a:r>
              <a:rPr lang="en-US" sz="1600" dirty="0"/>
              <a:t> Model </a:t>
            </a:r>
            <a:endParaRPr lang="en-GB" sz="1600" dirty="0">
              <a:effectLst/>
            </a:endParaRPr>
          </a:p>
          <a:p>
            <a:pPr>
              <a:buFont typeface="+mj-lt"/>
              <a:buAutoNum type="arabicPeriod"/>
            </a:pPr>
            <a:r>
              <a:rPr lang="en-GB" sz="1600" dirty="0">
                <a:effectLst/>
              </a:rPr>
              <a:t>Comment</a:t>
            </a:r>
            <a:r>
              <a:rPr lang="en-US" sz="1600" dirty="0">
                <a:effectLst/>
              </a:rPr>
              <a:t> Model </a:t>
            </a:r>
            <a:endParaRPr lang="en-GB" sz="1600" dirty="0">
              <a:effectLst/>
            </a:endParaRPr>
          </a:p>
          <a:p>
            <a:pPr>
              <a:buFont typeface="+mj-lt"/>
              <a:buAutoNum type="arabicPeriod"/>
            </a:pPr>
            <a:r>
              <a:rPr lang="en-GB" sz="1600" dirty="0">
                <a:effectLst/>
              </a:rPr>
              <a:t>Notification</a:t>
            </a:r>
            <a:r>
              <a:rPr lang="en-US" sz="1600" dirty="0">
                <a:effectLst/>
              </a:rPr>
              <a:t> Model</a:t>
            </a:r>
            <a:endParaRPr lang="en-GB" sz="1600" dirty="0">
              <a:effectLst/>
            </a:endParaRPr>
          </a:p>
          <a:p>
            <a:pPr>
              <a:buFont typeface="+mj-lt"/>
              <a:buAutoNum type="arabicPeriod"/>
            </a:pPr>
            <a:r>
              <a:rPr lang="en-GB" sz="1600" dirty="0">
                <a:effectLst/>
              </a:rPr>
              <a:t>Subscription </a:t>
            </a:r>
            <a:r>
              <a:rPr lang="en-US" sz="1600" dirty="0">
                <a:effectLst/>
              </a:rPr>
              <a:t>Model </a:t>
            </a:r>
            <a:endParaRPr lang="en-GB" sz="1600" dirty="0">
              <a:effectLst/>
            </a:endParaRPr>
          </a:p>
          <a:p>
            <a:pPr>
              <a:buFont typeface="+mj-lt"/>
              <a:buAutoNum type="arabicPeriod"/>
            </a:pPr>
            <a:r>
              <a:rPr lang="en-GB" sz="1600" dirty="0">
                <a:effectLst/>
              </a:rPr>
              <a:t>Activity Log</a:t>
            </a:r>
            <a:r>
              <a:rPr lang="en-US" sz="1600" dirty="0">
                <a:effectLst/>
              </a:rPr>
              <a:t> Model </a:t>
            </a:r>
            <a:endParaRPr lang="en-GB" sz="1600" dirty="0">
              <a:effectLst/>
            </a:endParaRPr>
          </a:p>
        </p:txBody>
      </p:sp>
      <p:sp>
        <p:nvSpPr>
          <p:cNvPr id="8" name="TextBox 7">
            <a:extLst>
              <a:ext uri="{FF2B5EF4-FFF2-40B4-BE49-F238E27FC236}">
                <a16:creationId xmlns:a16="http://schemas.microsoft.com/office/drawing/2014/main" id="{8B652653-66AE-E985-43E5-A9EC3A8838D4}"/>
              </a:ext>
            </a:extLst>
          </p:cNvPr>
          <p:cNvSpPr txBox="1"/>
          <p:nvPr/>
        </p:nvSpPr>
        <p:spPr>
          <a:xfrm>
            <a:off x="1578171" y="1401274"/>
            <a:ext cx="4578802" cy="830997"/>
          </a:xfrm>
          <a:prstGeom prst="rect">
            <a:avLst/>
          </a:prstGeom>
          <a:noFill/>
        </p:spPr>
        <p:txBody>
          <a:bodyPr wrap="square">
            <a:spAutoFit/>
          </a:bodyPr>
          <a:lstStyle/>
          <a:p>
            <a:r>
              <a:rPr lang="en-GB" sz="1600" b="0" i="0" dirty="0">
                <a:solidFill>
                  <a:schemeClr val="tx1"/>
                </a:solidFill>
                <a:effectLst/>
                <a:latin typeface="Söhne"/>
              </a:rPr>
              <a:t>In a voting application using Django framework, you typically have several models to represent different aspects of the application.</a:t>
            </a:r>
            <a:endParaRPr lang="en-US" sz="1600" dirty="0">
              <a:solidFill>
                <a:schemeClr val="tx1"/>
              </a:solidFill>
            </a:endParaRPr>
          </a:p>
        </p:txBody>
      </p:sp>
    </p:spTree>
    <p:extLst>
      <p:ext uri="{BB962C8B-B14F-4D97-AF65-F5344CB8AC3E}">
        <p14:creationId xmlns:p14="http://schemas.microsoft.com/office/powerpoint/2010/main" val="1213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341698-F730-850C-E4A8-5765B404D807}"/>
              </a:ext>
            </a:extLst>
          </p:cNvPr>
          <p:cNvPicPr>
            <a:picLocks noChangeAspect="1"/>
          </p:cNvPicPr>
          <p:nvPr/>
        </p:nvPicPr>
        <p:blipFill>
          <a:blip r:embed="rId2"/>
          <a:stretch>
            <a:fillRect/>
          </a:stretch>
        </p:blipFill>
        <p:spPr>
          <a:xfrm>
            <a:off x="1419161" y="2295401"/>
            <a:ext cx="3411373" cy="2125680"/>
          </a:xfrm>
          <a:prstGeom prst="rect">
            <a:avLst/>
          </a:prstGeom>
        </p:spPr>
      </p:pic>
      <p:pic>
        <p:nvPicPr>
          <p:cNvPr id="6" name="Picture 5">
            <a:extLst>
              <a:ext uri="{FF2B5EF4-FFF2-40B4-BE49-F238E27FC236}">
                <a16:creationId xmlns:a16="http://schemas.microsoft.com/office/drawing/2014/main" id="{C1373469-F4CA-EEA4-02C8-9F0C77C32C70}"/>
              </a:ext>
            </a:extLst>
          </p:cNvPr>
          <p:cNvPicPr>
            <a:picLocks noChangeAspect="1"/>
          </p:cNvPicPr>
          <p:nvPr/>
        </p:nvPicPr>
        <p:blipFill>
          <a:blip r:embed="rId3"/>
          <a:stretch>
            <a:fillRect/>
          </a:stretch>
        </p:blipFill>
        <p:spPr>
          <a:xfrm>
            <a:off x="5442856" y="2312414"/>
            <a:ext cx="3171729" cy="2091655"/>
          </a:xfrm>
          <a:prstGeom prst="rect">
            <a:avLst/>
          </a:prstGeom>
        </p:spPr>
      </p:pic>
      <p:sp>
        <p:nvSpPr>
          <p:cNvPr id="13" name="TextBox 12">
            <a:extLst>
              <a:ext uri="{FF2B5EF4-FFF2-40B4-BE49-F238E27FC236}">
                <a16:creationId xmlns:a16="http://schemas.microsoft.com/office/drawing/2014/main" id="{08A0A711-B28E-5A3F-F92F-C2060277846D}"/>
              </a:ext>
            </a:extLst>
          </p:cNvPr>
          <p:cNvSpPr txBox="1"/>
          <p:nvPr/>
        </p:nvSpPr>
        <p:spPr>
          <a:xfrm>
            <a:off x="251732" y="991270"/>
            <a:ext cx="4578802" cy="553998"/>
          </a:xfrm>
          <a:prstGeom prst="rect">
            <a:avLst/>
          </a:prstGeom>
          <a:noFill/>
        </p:spPr>
        <p:txBody>
          <a:bodyPr wrap="square">
            <a:spAutoFit/>
          </a:bodyPr>
          <a:lstStyle/>
          <a:p>
            <a:endParaRPr lang="en-US" dirty="0"/>
          </a:p>
          <a:p>
            <a:r>
              <a:rPr lang="en-US" sz="1600" b="1" dirty="0">
                <a:solidFill>
                  <a:srgbClr val="213264"/>
                </a:solidFill>
              </a:rPr>
              <a:t>Technology Used:</a:t>
            </a:r>
          </a:p>
        </p:txBody>
      </p:sp>
      <p:sp>
        <p:nvSpPr>
          <p:cNvPr id="7" name="TextBox 6">
            <a:extLst>
              <a:ext uri="{FF2B5EF4-FFF2-40B4-BE49-F238E27FC236}">
                <a16:creationId xmlns:a16="http://schemas.microsoft.com/office/drawing/2014/main" id="{76D6415A-D506-5040-82B6-4B80336A7924}"/>
              </a:ext>
            </a:extLst>
          </p:cNvPr>
          <p:cNvSpPr txBox="1"/>
          <p:nvPr/>
        </p:nvSpPr>
        <p:spPr>
          <a:xfrm rot="595816" flipV="1">
            <a:off x="3123270" y="3523133"/>
            <a:ext cx="3753278" cy="307777"/>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4163167D-55C0-60C1-A82C-80F1EB3AA96B}"/>
              </a:ext>
            </a:extLst>
          </p:cNvPr>
          <p:cNvSpPr txBox="1"/>
          <p:nvPr/>
        </p:nvSpPr>
        <p:spPr>
          <a:xfrm>
            <a:off x="2847294" y="1812274"/>
            <a:ext cx="4578802" cy="523220"/>
          </a:xfrm>
          <a:prstGeom prst="rect">
            <a:avLst/>
          </a:prstGeom>
          <a:noFill/>
        </p:spPr>
        <p:txBody>
          <a:bodyPr wrap="square">
            <a:spAutoFit/>
          </a:bodyPr>
          <a:lstStyle/>
          <a:p>
            <a:r>
              <a:rPr lang="en-US" dirty="0"/>
              <a:t> Front-end                                                       Back-end</a:t>
            </a:r>
          </a:p>
          <a:p>
            <a:endParaRPr lang="en-US" dirty="0"/>
          </a:p>
        </p:txBody>
      </p:sp>
    </p:spTree>
    <p:extLst>
      <p:ext uri="{BB962C8B-B14F-4D97-AF65-F5344CB8AC3E}">
        <p14:creationId xmlns:p14="http://schemas.microsoft.com/office/powerpoint/2010/main" val="118724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D9FE3DA-1CF1-364E-3D21-521788732C29}"/>
              </a:ext>
            </a:extLst>
          </p:cNvPr>
          <p:cNvSpPr txBox="1"/>
          <p:nvPr/>
        </p:nvSpPr>
        <p:spPr>
          <a:xfrm>
            <a:off x="1599073" y="1251970"/>
            <a:ext cx="4585606" cy="2893100"/>
          </a:xfrm>
          <a:prstGeom prst="rect">
            <a:avLst/>
          </a:prstGeom>
          <a:noFill/>
        </p:spPr>
        <p:txBody>
          <a:bodyPr wrap="square" anchor="ctr">
            <a:spAutoFit/>
          </a:bodyPr>
          <a:lstStyle/>
          <a:p>
            <a:pPr lvl="1"/>
            <a:r>
              <a:rPr lang="en-US" dirty="0"/>
              <a:t>In conclusion, the implementation of a voting application using the Django framework offers a robust and scalable solution for conducting transparent and efficient voting processes. By leveraging Django's built-in features for user authentication, data modeling, and security, developers can create a user-friendly platform that accommodates various voting methods and ensures the integrity of the voting process. With its flexibility, responsiveness, and customizable options, a Django-powered voting application provides organizations with the tools they need to manage voting events effectively while delivering a seamless experience for administrators and participants alike.</a:t>
            </a:r>
          </a:p>
        </p:txBody>
      </p:sp>
    </p:spTree>
    <p:extLst>
      <p:ext uri="{BB962C8B-B14F-4D97-AF65-F5344CB8AC3E}">
        <p14:creationId xmlns:p14="http://schemas.microsoft.com/office/powerpoint/2010/main" val="20188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Abstract</vt:lpstr>
      <vt:lpstr>Project Overview</vt:lpstr>
      <vt:lpstr>     Features:  </vt:lpstr>
      <vt:lpstr>   Modelling: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sabilasabila279@gmail.com</cp:lastModifiedBy>
  <cp:revision>22</cp:revision>
  <dcterms:modified xsi:type="dcterms:W3CDTF">2024-04-11T15:22:56Z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