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57" r:id="rId5"/>
    <p:sldId id="259" r:id="rId6"/>
    <p:sldId id="260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6FE0-BD2A-4F0D-9501-578E6A74F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2950-41D5-4072-98C7-1D8C2DA0B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3B61-D34E-4DC8-8D13-FC872722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FE7F-9F65-4AC2-B729-02182855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101D-600A-47B0-BE00-A4CB7588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2315-777B-42C4-8D07-AB956CE9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C1E71-8BD2-4C59-A160-36E0222ED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B760-59C6-4E39-998D-2B28F47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31E6-1995-46B7-8102-52F2890E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2AFB-B9DA-4EEF-8490-1860B7AE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6962-2555-4F76-A7E8-4C0B254CB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C9AD6-0A33-4445-ADA0-EE7C4F8F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ED2C-2E9A-451F-BA68-2BE6CF48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F597-A9F0-4ECA-9A5A-12E20D96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9E93-C549-4E0B-8C24-676A236B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9CC2-D461-476F-BDCA-46683E60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2363-2552-4315-8B6B-3240AF8D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959E-313D-43C9-8770-559640EA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79E2-D1DA-45CD-8C03-3F2A6F0D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7831-4E6F-4202-BAE7-CE9AC2D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234A-97A8-4BD8-9774-12492C60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E4F48-DD59-4D36-95D7-D5D18E42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20F9-B845-4A32-AD2F-EBA51C9D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CD1D-8074-4703-B098-403FF578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8383-876B-4D2C-B6C6-496F41AD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826-0F8C-480D-95A7-F98014D1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2312-02BB-4BE1-AF07-4A33F5465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7CB6F-4D28-4FF9-B698-F5422C7A8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339E1-96FF-4334-B011-B048C1D2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67DF-536A-4A18-9613-9423990C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4901-C76F-44DF-B3C2-8A4F0F5B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5BA3-AC74-460A-83D3-1D2C4865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F011-A6E3-416C-908D-DDCC8195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0A461-BE10-4A04-85CC-E74D9919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216D9-5B6A-49DE-A24F-DC6A19951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5B96E-087A-4744-BA80-9E96F54B2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4FEB0-E04F-4076-ABA1-1D49013B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F1405-FD09-4B2F-BF1F-1830A88A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81401-CBB2-4069-ABD1-3D2B82D1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477E-422C-4C3E-8F73-D8E231F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AEF78-086D-41B8-8303-86FC41C1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39E7E-5371-4755-9810-6E1FD354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F9E9B-A0A8-462D-BCA0-C7A8CF83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10901-92EF-497E-B9FC-9E212057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DAE2F-30CA-4B94-8942-F7A1FF81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2F444-DBF7-4A35-AD04-B40649F0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911A-6E3A-41FF-BF64-1D9F32AB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5B95-A944-442A-BC83-C59ABDC5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79A42-37BE-47E1-92B0-62CF86F77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E349C-CBE5-4B3C-9955-12C42BCF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21C8-8E70-4B47-B1DC-06CC832D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5599A-49A3-486F-8530-E4066635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500A-2943-473C-9FE7-ED2ACC48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13CC2-9D75-4762-876D-D3E6AEEC0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BB732-1595-455F-8F60-B0C1498F0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D778C-8AC0-4402-9E8C-B07BA46C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C9D1E-7B47-4414-9EC3-5741D10B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1CE9-4688-424C-A583-7D96E852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5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CAEC5-AD3E-46DC-AEED-60C423CB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A639C-62F2-492C-AA60-59B06C8A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5B07-A5E8-424B-ADF3-C6A17F0D0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E291-3AAA-4457-B32F-5F1B9513809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1011-10BE-4767-856A-1EBCB57A2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A56C-63EB-4BAC-8167-F63A7110B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1" y="3029668"/>
            <a:ext cx="10515600" cy="637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2440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B7EB47E-F685-4176-A5D9-8B60F3A59532}"/>
              </a:ext>
            </a:extLst>
          </p:cNvPr>
          <p:cNvSpPr/>
          <p:nvPr/>
        </p:nvSpPr>
        <p:spPr>
          <a:xfrm>
            <a:off x="3655719" y="1175814"/>
            <a:ext cx="4809875" cy="29526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A0E342-01E3-4DE5-8CE2-2E43544FD45A}"/>
              </a:ext>
            </a:extLst>
          </p:cNvPr>
          <p:cNvSpPr/>
          <p:nvPr/>
        </p:nvSpPr>
        <p:spPr>
          <a:xfrm>
            <a:off x="7682533" y="4228470"/>
            <a:ext cx="4460364" cy="25008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052F14-DEAC-4A94-B01C-6D88503C7E8D}"/>
              </a:ext>
            </a:extLst>
          </p:cNvPr>
          <p:cNvSpPr/>
          <p:nvPr/>
        </p:nvSpPr>
        <p:spPr>
          <a:xfrm>
            <a:off x="78083" y="1164918"/>
            <a:ext cx="3508757" cy="29459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157FB-18F0-4AEF-B536-724F9D199886}"/>
              </a:ext>
            </a:extLst>
          </p:cNvPr>
          <p:cNvSpPr/>
          <p:nvPr/>
        </p:nvSpPr>
        <p:spPr>
          <a:xfrm>
            <a:off x="3167200" y="4208193"/>
            <a:ext cx="4460364" cy="25008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81220D-D998-4DD1-B329-FC683526BCDF}"/>
              </a:ext>
            </a:extLst>
          </p:cNvPr>
          <p:cNvSpPr/>
          <p:nvPr/>
        </p:nvSpPr>
        <p:spPr>
          <a:xfrm>
            <a:off x="8204312" y="4497802"/>
            <a:ext cx="3488607" cy="182434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VIZ</a:t>
            </a:r>
          </a:p>
        </p:txBody>
      </p:sp>
      <p:pic>
        <p:nvPicPr>
          <p:cNvPr id="2058" name="Picture 10" descr="Cloud-Icon - Voonami, Inc.">
            <a:extLst>
              <a:ext uri="{FF2B5EF4-FFF2-40B4-BE49-F238E27FC236}">
                <a16:creationId xmlns:a16="http://schemas.microsoft.com/office/drawing/2014/main" id="{597B786D-67D5-4B97-A150-102C72DE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011" y="1175814"/>
            <a:ext cx="3857232" cy="30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925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High - Level Architecture Draft</a:t>
            </a:r>
          </a:p>
        </p:txBody>
      </p:sp>
      <p:pic>
        <p:nvPicPr>
          <p:cNvPr id="2050" name="Picture 2" descr="Yahoo Finance API to get Stocks tickers data in python. | by R Junaid Raza  | Medium">
            <a:extLst>
              <a:ext uri="{FF2B5EF4-FFF2-40B4-BE49-F238E27FC236}">
                <a16:creationId xmlns:a16="http://schemas.microsoft.com/office/drawing/2014/main" id="{E5C0B7F5-3744-4955-9482-83E542E73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46251"/>
            <a:ext cx="1413028" cy="70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das DataFrame (Python): 10 useful tricks | by Maurizio Sluijmers | Level  Up Coding">
            <a:extLst>
              <a:ext uri="{FF2B5EF4-FFF2-40B4-BE49-F238E27FC236}">
                <a16:creationId xmlns:a16="http://schemas.microsoft.com/office/drawing/2014/main" id="{FE7F1FAD-2AC8-4010-B3A8-222E6327F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6241" r="3997" b="6791"/>
          <a:stretch/>
        </p:blipFill>
        <p:spPr bwMode="auto">
          <a:xfrm>
            <a:off x="485400" y="4182879"/>
            <a:ext cx="1956619" cy="77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69E9C98-29C1-47E2-AEC8-460B90F26B94}"/>
              </a:ext>
            </a:extLst>
          </p:cNvPr>
          <p:cNvCxnSpPr>
            <a:stCxn id="2050" idx="0"/>
            <a:endCxn id="2052" idx="2"/>
          </p:cNvCxnSpPr>
          <p:nvPr/>
        </p:nvCxnSpPr>
        <p:spPr>
          <a:xfrm rot="16200000" flipV="1">
            <a:off x="1160901" y="5262438"/>
            <a:ext cx="686623" cy="81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891D2A-B179-4A03-AF92-2E7DA638EDBE}"/>
              </a:ext>
            </a:extLst>
          </p:cNvPr>
          <p:cNvSpPr txBox="1"/>
          <p:nvPr/>
        </p:nvSpPr>
        <p:spPr>
          <a:xfrm>
            <a:off x="1705195" y="5136967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pic>
        <p:nvPicPr>
          <p:cNvPr id="2054" name="Picture 6" descr="Has the time finally come for PostgreSQL? | ZDNet">
            <a:extLst>
              <a:ext uri="{FF2B5EF4-FFF2-40B4-BE49-F238E27FC236}">
                <a16:creationId xmlns:a16="http://schemas.microsoft.com/office/drawing/2014/main" id="{6C8A66D8-34BE-405D-8109-97F9B4B1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56" y="1859077"/>
            <a:ext cx="1235634" cy="9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7A5D78A-58F8-44A9-A3F8-B3A9ACD68FFC}"/>
              </a:ext>
            </a:extLst>
          </p:cNvPr>
          <p:cNvCxnSpPr>
            <a:cxnSpLocks/>
            <a:stCxn id="2052" idx="0"/>
            <a:endCxn id="2054" idx="1"/>
          </p:cNvCxnSpPr>
          <p:nvPr/>
        </p:nvCxnSpPr>
        <p:spPr>
          <a:xfrm rot="16200000" flipV="1">
            <a:off x="278264" y="2997433"/>
            <a:ext cx="1860439" cy="510454"/>
          </a:xfrm>
          <a:prstGeom prst="bentConnector4">
            <a:avLst>
              <a:gd name="adj1" fmla="val 32262"/>
              <a:gd name="adj2" fmla="val 236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9BC895-77CB-4E95-9A4D-1D0AC669B89A}"/>
              </a:ext>
            </a:extLst>
          </p:cNvPr>
          <p:cNvSpPr txBox="1"/>
          <p:nvPr/>
        </p:nvSpPr>
        <p:spPr>
          <a:xfrm>
            <a:off x="591729" y="3654902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ETL</a:t>
            </a:r>
          </a:p>
        </p:txBody>
      </p:sp>
      <p:pic>
        <p:nvPicPr>
          <p:cNvPr id="2056" name="Picture 8" descr="How to Evaluate AWS RDS Pricing and Features - ParkMyCloud">
            <a:extLst>
              <a:ext uri="{FF2B5EF4-FFF2-40B4-BE49-F238E27FC236}">
                <a16:creationId xmlns:a16="http://schemas.microsoft.com/office/drawing/2014/main" id="{B6D823A8-D917-49EB-9F7B-3E96900F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968" y="1505118"/>
            <a:ext cx="1132665" cy="70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lask Logo Icon - Download in Flat Style">
            <a:extLst>
              <a:ext uri="{FF2B5EF4-FFF2-40B4-BE49-F238E27FC236}">
                <a16:creationId xmlns:a16="http://schemas.microsoft.com/office/drawing/2014/main" id="{494E90CE-518B-476E-9F9D-E2BDE32D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80" y="2396913"/>
            <a:ext cx="854645" cy="8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83DE5B3-2923-49ED-87F6-A89045EE1311}"/>
              </a:ext>
            </a:extLst>
          </p:cNvPr>
          <p:cNvCxnSpPr>
            <a:cxnSpLocks/>
            <a:stCxn id="52" idx="1"/>
            <a:endCxn id="2054" idx="0"/>
          </p:cNvCxnSpPr>
          <p:nvPr/>
        </p:nvCxnSpPr>
        <p:spPr>
          <a:xfrm rot="10800000">
            <a:off x="1571074" y="1859078"/>
            <a:ext cx="3239415" cy="232389"/>
          </a:xfrm>
          <a:prstGeom prst="bentConnector4">
            <a:avLst>
              <a:gd name="adj1" fmla="val 40464"/>
              <a:gd name="adj2" fmla="val 19837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Javascript Icon #103936 - Free Icons Library">
            <a:extLst>
              <a:ext uri="{FF2B5EF4-FFF2-40B4-BE49-F238E27FC236}">
                <a16:creationId xmlns:a16="http://schemas.microsoft.com/office/drawing/2014/main" id="{AD8FF608-DED7-4E94-8897-3EBB2029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411" y="5086211"/>
            <a:ext cx="854645" cy="8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ML Icon Flat - Icon Shop - Download free icons for commercial use">
            <a:extLst>
              <a:ext uri="{FF2B5EF4-FFF2-40B4-BE49-F238E27FC236}">
                <a16:creationId xmlns:a16="http://schemas.microsoft.com/office/drawing/2014/main" id="{F08275BE-81EF-4C65-82F6-841E6B317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062" y="5056814"/>
            <a:ext cx="940109" cy="9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017ABE9-3539-402B-8C64-B3922925084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398327" y="2785802"/>
            <a:ext cx="2550289" cy="17120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CF24E85-4150-4E45-8F0E-F7736A0AB6F7}"/>
              </a:ext>
            </a:extLst>
          </p:cNvPr>
          <p:cNvSpPr/>
          <p:nvPr/>
        </p:nvSpPr>
        <p:spPr>
          <a:xfrm>
            <a:off x="3356931" y="4497802"/>
            <a:ext cx="4109939" cy="1824343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ML</a:t>
            </a: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9B5B78B3-CB16-46A0-94DC-A4F3CC0E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8" y="5108410"/>
            <a:ext cx="1361581" cy="7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Tensorflow Logo [ Download - Logo - icon ] png svg">
            <a:extLst>
              <a:ext uri="{FF2B5EF4-FFF2-40B4-BE49-F238E27FC236}">
                <a16:creationId xmlns:a16="http://schemas.microsoft.com/office/drawing/2014/main" id="{C87052B0-5384-43BB-B236-E701D2FB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87" y="4925246"/>
            <a:ext cx="1612985" cy="109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A2E90B7-D731-40C2-9A1A-09946978F645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4681751" y="3767651"/>
            <a:ext cx="995459" cy="4648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0" descr="Cloud-Icon - Voonami, Inc.">
            <a:extLst>
              <a:ext uri="{FF2B5EF4-FFF2-40B4-BE49-F238E27FC236}">
                <a16:creationId xmlns:a16="http://schemas.microsoft.com/office/drawing/2014/main" id="{E4C5302C-87AC-4ECF-A518-5D77513D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71" y="1221404"/>
            <a:ext cx="3857232" cy="30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CC78C2C-404C-456B-A056-9541163D10F7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6096000" y="2091466"/>
            <a:ext cx="577953" cy="516312"/>
          </a:xfrm>
          <a:prstGeom prst="bentConnector3">
            <a:avLst>
              <a:gd name="adj1" fmla="val -10987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TextBox 2072">
            <a:extLst>
              <a:ext uri="{FF2B5EF4-FFF2-40B4-BE49-F238E27FC236}">
                <a16:creationId xmlns:a16="http://schemas.microsoft.com/office/drawing/2014/main" id="{CA0C433C-B0FB-4A93-A0E0-51125C2C5D0E}"/>
              </a:ext>
            </a:extLst>
          </p:cNvPr>
          <p:cNvSpPr txBox="1"/>
          <p:nvPr/>
        </p:nvSpPr>
        <p:spPr>
          <a:xfrm>
            <a:off x="1737189" y="3502343"/>
            <a:ext cx="140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</a:t>
            </a:r>
          </a:p>
        </p:txBody>
      </p:sp>
      <p:pic>
        <p:nvPicPr>
          <p:cNvPr id="52" name="Picture 24" descr="GitHub - Mantej-Singh/The-SQL-Alchemist: SQLAlchemy miniproject">
            <a:extLst>
              <a:ext uri="{FF2B5EF4-FFF2-40B4-BE49-F238E27FC236}">
                <a16:creationId xmlns:a16="http://schemas.microsoft.com/office/drawing/2014/main" id="{60FE0A24-F2D9-48D0-BEE8-92DE4575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88" y="1847151"/>
            <a:ext cx="1863465" cy="4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6" descr="Google Colab - A Step-by-step Guide - AlgoTrading101 Blog">
            <a:extLst>
              <a:ext uri="{FF2B5EF4-FFF2-40B4-BE49-F238E27FC236}">
                <a16:creationId xmlns:a16="http://schemas.microsoft.com/office/drawing/2014/main" id="{BD685960-709C-4443-A476-EE7653E6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968" y="176946"/>
            <a:ext cx="1198190" cy="79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1F8678-AAB2-4716-8200-2870857546B2}"/>
              </a:ext>
            </a:extLst>
          </p:cNvPr>
          <p:cNvSpPr txBox="1"/>
          <p:nvPr/>
        </p:nvSpPr>
        <p:spPr>
          <a:xfrm>
            <a:off x="838200" y="2960132"/>
            <a:ext cx="43265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Heroku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B75A9-83F1-4F90-BFC4-F4EB1992FF60}"/>
              </a:ext>
            </a:extLst>
          </p:cNvPr>
          <p:cNvSpPr txBox="1"/>
          <p:nvPr/>
        </p:nvSpPr>
        <p:spPr>
          <a:xfrm>
            <a:off x="12369968" y="2724937"/>
            <a:ext cx="113266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Atlas Free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783ECA-EFCB-4C39-BEE9-3761C1F79287}"/>
              </a:ext>
            </a:extLst>
          </p:cNvPr>
          <p:cNvSpPr txBox="1"/>
          <p:nvPr/>
        </p:nvSpPr>
        <p:spPr>
          <a:xfrm>
            <a:off x="3586841" y="1765544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B1028-2E4B-4F85-AC41-ED493FD0E59E}"/>
              </a:ext>
            </a:extLst>
          </p:cNvPr>
          <p:cNvSpPr txBox="1"/>
          <p:nvPr/>
        </p:nvSpPr>
        <p:spPr>
          <a:xfrm>
            <a:off x="6608925" y="4157526"/>
            <a:ext cx="88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39323D-83B5-4FA3-9DB1-66555CAF8AAE}"/>
              </a:ext>
            </a:extLst>
          </p:cNvPr>
          <p:cNvSpPr txBox="1"/>
          <p:nvPr/>
        </p:nvSpPr>
        <p:spPr>
          <a:xfrm>
            <a:off x="2558713" y="1169963"/>
            <a:ext cx="88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Lydia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1123-F488-425E-A69E-EAA43C5DD605}"/>
              </a:ext>
            </a:extLst>
          </p:cNvPr>
          <p:cNvSpPr txBox="1"/>
          <p:nvPr/>
        </p:nvSpPr>
        <p:spPr>
          <a:xfrm>
            <a:off x="10746396" y="4178470"/>
            <a:ext cx="14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Muhammad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53AA9D-15BA-4F24-853C-E6FFECFCE711}"/>
              </a:ext>
            </a:extLst>
          </p:cNvPr>
          <p:cNvSpPr txBox="1"/>
          <p:nvPr/>
        </p:nvSpPr>
        <p:spPr>
          <a:xfrm>
            <a:off x="7761573" y="1175814"/>
            <a:ext cx="88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</a:t>
            </a:r>
          </a:p>
        </p:txBody>
      </p:sp>
    </p:spTree>
    <p:extLst>
      <p:ext uri="{BB962C8B-B14F-4D97-AF65-F5344CB8AC3E}">
        <p14:creationId xmlns:p14="http://schemas.microsoft.com/office/powerpoint/2010/main" val="270195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1" y="3029668"/>
            <a:ext cx="10515600" cy="637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84774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A7593-20CE-4003-909B-B4AB732E47C2}"/>
              </a:ext>
            </a:extLst>
          </p:cNvPr>
          <p:cNvSpPr/>
          <p:nvPr/>
        </p:nvSpPr>
        <p:spPr>
          <a:xfrm>
            <a:off x="508000" y="4476280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74FB7-90E5-4686-AE29-1C39952DC1F9}"/>
              </a:ext>
            </a:extLst>
          </p:cNvPr>
          <p:cNvSpPr/>
          <p:nvPr/>
        </p:nvSpPr>
        <p:spPr>
          <a:xfrm>
            <a:off x="508000" y="2381718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F4DEC-3E12-470F-BEE4-CAA8B0BFBEE8}"/>
              </a:ext>
            </a:extLst>
          </p:cNvPr>
          <p:cNvSpPr/>
          <p:nvPr/>
        </p:nvSpPr>
        <p:spPr>
          <a:xfrm>
            <a:off x="508000" y="1334437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Cleaning &amp;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99367-DD65-4AAF-A899-7D845120BB4C}"/>
              </a:ext>
            </a:extLst>
          </p:cNvPr>
          <p:cNvSpPr/>
          <p:nvPr/>
        </p:nvSpPr>
        <p:spPr>
          <a:xfrm>
            <a:off x="508000" y="5523563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316ED-CFEC-4617-A141-F7BC743407D3}"/>
              </a:ext>
            </a:extLst>
          </p:cNvPr>
          <p:cNvCxnSpPr>
            <a:cxnSpLocks/>
          </p:cNvCxnSpPr>
          <p:nvPr/>
        </p:nvCxnSpPr>
        <p:spPr>
          <a:xfrm>
            <a:off x="498762" y="2141409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388613-4D92-46B3-B54D-C85E91BCB620}"/>
              </a:ext>
            </a:extLst>
          </p:cNvPr>
          <p:cNvCxnSpPr>
            <a:cxnSpLocks/>
          </p:cNvCxnSpPr>
          <p:nvPr/>
        </p:nvCxnSpPr>
        <p:spPr>
          <a:xfrm>
            <a:off x="498762" y="3253327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0202AD-67B5-4016-833D-58CFD9545ABE}"/>
              </a:ext>
            </a:extLst>
          </p:cNvPr>
          <p:cNvCxnSpPr>
            <a:cxnSpLocks/>
          </p:cNvCxnSpPr>
          <p:nvPr/>
        </p:nvCxnSpPr>
        <p:spPr>
          <a:xfrm>
            <a:off x="498762" y="5477164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90E70-C5AB-4585-9F05-E53D2A9AD28F}"/>
              </a:ext>
            </a:extLst>
          </p:cNvPr>
          <p:cNvSpPr/>
          <p:nvPr/>
        </p:nvSpPr>
        <p:spPr>
          <a:xfrm>
            <a:off x="3925454" y="1224922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80AF41-9A49-4EE6-899E-2EDCE1AA8030}"/>
              </a:ext>
            </a:extLst>
          </p:cNvPr>
          <p:cNvSpPr/>
          <p:nvPr/>
        </p:nvSpPr>
        <p:spPr>
          <a:xfrm>
            <a:off x="5989782" y="1224704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581F3-6094-4BF3-8CD1-1C4CA6E0C05E}"/>
              </a:ext>
            </a:extLst>
          </p:cNvPr>
          <p:cNvSpPr/>
          <p:nvPr/>
        </p:nvSpPr>
        <p:spPr>
          <a:xfrm>
            <a:off x="3925454" y="238416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1AF91-81CC-4910-922E-F8573EABE1B5}"/>
              </a:ext>
            </a:extLst>
          </p:cNvPr>
          <p:cNvSpPr/>
          <p:nvPr/>
        </p:nvSpPr>
        <p:spPr>
          <a:xfrm>
            <a:off x="5989782" y="238416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36D38-393B-4146-8BCB-258327D00E4A}"/>
              </a:ext>
            </a:extLst>
          </p:cNvPr>
          <p:cNvSpPr/>
          <p:nvPr/>
        </p:nvSpPr>
        <p:spPr>
          <a:xfrm>
            <a:off x="508000" y="3428999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Storage / Hosting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8AA5AD-71ED-44C2-A5EB-37CCDB829C66}"/>
              </a:ext>
            </a:extLst>
          </p:cNvPr>
          <p:cNvCxnSpPr>
            <a:cxnSpLocks/>
          </p:cNvCxnSpPr>
          <p:nvPr/>
        </p:nvCxnSpPr>
        <p:spPr>
          <a:xfrm>
            <a:off x="498762" y="4365245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F97FF-9B95-4945-876D-2D651B857846}"/>
              </a:ext>
            </a:extLst>
          </p:cNvPr>
          <p:cNvSpPr/>
          <p:nvPr/>
        </p:nvSpPr>
        <p:spPr>
          <a:xfrm>
            <a:off x="3925454" y="3468644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01FF3-456A-41EE-890B-AFDBF9CCBECF}"/>
              </a:ext>
            </a:extLst>
          </p:cNvPr>
          <p:cNvSpPr/>
          <p:nvPr/>
        </p:nvSpPr>
        <p:spPr>
          <a:xfrm>
            <a:off x="5989782" y="3464809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F657C-C176-453C-A146-FCAEC52E8CE5}"/>
              </a:ext>
            </a:extLst>
          </p:cNvPr>
          <p:cNvSpPr/>
          <p:nvPr/>
        </p:nvSpPr>
        <p:spPr>
          <a:xfrm>
            <a:off x="3925454" y="4602553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 Kit Learn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88DF5-8F7E-4CC6-995A-CCC8D12D9AC8}"/>
              </a:ext>
            </a:extLst>
          </p:cNvPr>
          <p:cNvSpPr/>
          <p:nvPr/>
        </p:nvSpPr>
        <p:spPr>
          <a:xfrm>
            <a:off x="5989782" y="460235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Flow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838AED-04C3-4231-B0EE-810590807C32}"/>
              </a:ext>
            </a:extLst>
          </p:cNvPr>
          <p:cNvSpPr/>
          <p:nvPr/>
        </p:nvSpPr>
        <p:spPr>
          <a:xfrm>
            <a:off x="3925454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Script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D439A-33D0-42BE-B8AB-F99EAD962590}"/>
              </a:ext>
            </a:extLst>
          </p:cNvPr>
          <p:cNvSpPr/>
          <p:nvPr/>
        </p:nvSpPr>
        <p:spPr>
          <a:xfrm>
            <a:off x="5989782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75C5C6-6F01-4E6C-8D41-4A3E57D3AB46}"/>
              </a:ext>
            </a:extLst>
          </p:cNvPr>
          <p:cNvSpPr/>
          <p:nvPr/>
        </p:nvSpPr>
        <p:spPr>
          <a:xfrm>
            <a:off x="8054110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Web Server/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3EBC58-8C52-4A61-8CA5-BE4CC24AECB3}"/>
              </a:ext>
            </a:extLst>
          </p:cNvPr>
          <p:cNvSpPr/>
          <p:nvPr/>
        </p:nvSpPr>
        <p:spPr>
          <a:xfrm>
            <a:off x="8054110" y="1222179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Script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DC9029-1ABD-4471-AFD8-8899FD7A5473}"/>
              </a:ext>
            </a:extLst>
          </p:cNvPr>
          <p:cNvSpPr/>
          <p:nvPr/>
        </p:nvSpPr>
        <p:spPr>
          <a:xfrm>
            <a:off x="8054110" y="2381718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BC8738-7FBC-4057-A7B4-93E49AA8AAFE}"/>
              </a:ext>
            </a:extLst>
          </p:cNvPr>
          <p:cNvSpPr/>
          <p:nvPr/>
        </p:nvSpPr>
        <p:spPr>
          <a:xfrm>
            <a:off x="3811192" y="1163843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43B66A3-F4B3-4477-B249-333EE4145F25}"/>
              </a:ext>
            </a:extLst>
          </p:cNvPr>
          <p:cNvSpPr/>
          <p:nvPr/>
        </p:nvSpPr>
        <p:spPr>
          <a:xfrm>
            <a:off x="3819832" y="3408594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7F7A3B-9064-4B78-920E-63B7F0E15F8A}"/>
              </a:ext>
            </a:extLst>
          </p:cNvPr>
          <p:cNvSpPr/>
          <p:nvPr/>
        </p:nvSpPr>
        <p:spPr>
          <a:xfrm>
            <a:off x="3811192" y="4555958"/>
            <a:ext cx="4242918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3ABA9BC-96A1-4A66-B975-C49EE5E59B7A}"/>
              </a:ext>
            </a:extLst>
          </p:cNvPr>
          <p:cNvSpPr/>
          <p:nvPr/>
        </p:nvSpPr>
        <p:spPr>
          <a:xfrm>
            <a:off x="3811192" y="5586924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BD391A-AA4A-49C8-BDD7-22939F70081D}"/>
              </a:ext>
            </a:extLst>
          </p:cNvPr>
          <p:cNvSpPr/>
          <p:nvPr/>
        </p:nvSpPr>
        <p:spPr>
          <a:xfrm>
            <a:off x="8062750" y="3464171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Collab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E6BC0F-8D79-4FAD-8C8E-453388BD16F4}"/>
              </a:ext>
            </a:extLst>
          </p:cNvPr>
          <p:cNvSpPr txBox="1"/>
          <p:nvPr/>
        </p:nvSpPr>
        <p:spPr>
          <a:xfrm>
            <a:off x="10135718" y="3547495"/>
            <a:ext cx="1482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https://www.geeksforgeeks.org/how-to-run-flask-app-on-google-colab/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3B9ED5-CE8C-48F6-AADE-D5DEA69E61E7}"/>
              </a:ext>
            </a:extLst>
          </p:cNvPr>
          <p:cNvSpPr txBox="1"/>
          <p:nvPr/>
        </p:nvSpPr>
        <p:spPr>
          <a:xfrm>
            <a:off x="1137822" y="4136735"/>
            <a:ext cx="75426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https://aws.amazon.com/getting-started/hands-on/serve-a-flask-app/#:~:text=Complete%20the%20following%20prerequisites%20before,t%20have%20some%20of%20those.</a:t>
            </a:r>
          </a:p>
        </p:txBody>
      </p:sp>
    </p:spTree>
    <p:extLst>
      <p:ext uri="{BB962C8B-B14F-4D97-AF65-F5344CB8AC3E}">
        <p14:creationId xmlns:p14="http://schemas.microsoft.com/office/powerpoint/2010/main" val="360940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C139D-4A4F-4B95-A1C3-581340C9CC0D}"/>
              </a:ext>
            </a:extLst>
          </p:cNvPr>
          <p:cNvSpPr txBox="1"/>
          <p:nvPr/>
        </p:nvSpPr>
        <p:spPr>
          <a:xfrm>
            <a:off x="838199" y="1141841"/>
            <a:ext cx="10095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https://www.kaggle.com/borismarjanovic/price-volume-data-for-all-us-stocks-etfs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E18F6-54EA-4987-87E7-E5E3E7665F5F}"/>
              </a:ext>
            </a:extLst>
          </p:cNvPr>
          <p:cNvSpPr txBox="1"/>
          <p:nvPr/>
        </p:nvSpPr>
        <p:spPr>
          <a:xfrm>
            <a:off x="838199" y="15111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https://www.kaggle.com/dgawlik/nyse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5A640-60C6-4C94-B12F-48EBA44DA3A8}"/>
              </a:ext>
            </a:extLst>
          </p:cNvPr>
          <p:cNvSpPr txBox="1"/>
          <p:nvPr/>
        </p:nvSpPr>
        <p:spPr>
          <a:xfrm>
            <a:off x="838199" y="1880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https://www.kaggle.com/zillow/zecon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25D9C-EFC4-4124-ACE2-8B5637DBFC08}"/>
              </a:ext>
            </a:extLst>
          </p:cNvPr>
          <p:cNvSpPr txBox="1"/>
          <p:nvPr/>
        </p:nvSpPr>
        <p:spPr>
          <a:xfrm>
            <a:off x="838199" y="2249837"/>
            <a:ext cx="8957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https://www.kaggle.com/alexgude/california-traffic-collision-data-from-switrs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1AE9C-77FB-4918-9587-28A8054DE09B}"/>
              </a:ext>
            </a:extLst>
          </p:cNvPr>
          <p:cNvSpPr txBox="1"/>
          <p:nvPr/>
        </p:nvSpPr>
        <p:spPr>
          <a:xfrm>
            <a:off x="838199" y="2616175"/>
            <a:ext cx="8711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https://www.kaggle.com/mkechinov/ecommerce-behavior-data-from-multi-category-store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1FFF1D-BBF8-4AF3-BA90-579BB3B8AEC3}"/>
              </a:ext>
            </a:extLst>
          </p:cNvPr>
          <p:cNvSpPr txBox="1"/>
          <p:nvPr/>
        </p:nvSpPr>
        <p:spPr>
          <a:xfrm>
            <a:off x="838200" y="2985507"/>
            <a:ext cx="895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https://www.kaggle.com/qks1lver/amex-nyse-nasdaq-stock-histories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FE7ED-456B-47E5-B14E-672BDC2F0156}"/>
              </a:ext>
            </a:extLst>
          </p:cNvPr>
          <p:cNvSpPr txBox="1"/>
          <p:nvPr/>
        </p:nvSpPr>
        <p:spPr>
          <a:xfrm>
            <a:off x="838199" y="33518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https://www.kaggle.com/cdc/mortality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833B0-4C47-4D2E-B356-9DC33EEA7C35}"/>
              </a:ext>
            </a:extLst>
          </p:cNvPr>
          <p:cNvSpPr txBox="1"/>
          <p:nvPr/>
        </p:nvSpPr>
        <p:spPr>
          <a:xfrm>
            <a:off x="838199" y="3718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https://www.kaggle.com/jacksoncrow/stock-market-dataset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2C679-247F-41E8-AF78-FB1175B556B0}"/>
              </a:ext>
            </a:extLst>
          </p:cNvPr>
          <p:cNvSpPr txBox="1"/>
          <p:nvPr/>
        </p:nvSpPr>
        <p:spPr>
          <a:xfrm>
            <a:off x="838201" y="4084521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https://www.kaggle.com/omermetinn/tweets-about-the-top-companies-from-2015-to-2020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4E91-E1BD-4A2B-BECE-11BF2C71A85A}"/>
              </a:ext>
            </a:extLst>
          </p:cNvPr>
          <p:cNvSpPr txBox="1"/>
          <p:nvPr/>
        </p:nvSpPr>
        <p:spPr>
          <a:xfrm>
            <a:off x="838202" y="4457087"/>
            <a:ext cx="1051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https://www.kaggle.com/tsaustin/us-historical-stock-prices-with-earnings-data</a:t>
            </a:r>
          </a:p>
        </p:txBody>
      </p:sp>
    </p:spTree>
    <p:extLst>
      <p:ext uri="{BB962C8B-B14F-4D97-AF65-F5344CB8AC3E}">
        <p14:creationId xmlns:p14="http://schemas.microsoft.com/office/powerpoint/2010/main" val="172473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APIs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5436E6-BC57-4D75-80FC-AE9585105E68}"/>
              </a:ext>
            </a:extLst>
          </p:cNvPr>
          <p:cNvSpPr txBox="1"/>
          <p:nvPr/>
        </p:nvSpPr>
        <p:spPr>
          <a:xfrm>
            <a:off x="602223" y="2516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https://pypi.org/project/yfinance</a:t>
            </a:r>
            <a:r>
              <a:rPr lang="en-US" dirty="0"/>
              <a:t>/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852DF-DA97-4369-8282-DC1AA163784E}"/>
              </a:ext>
            </a:extLst>
          </p:cNvPr>
          <p:cNvSpPr txBox="1"/>
          <p:nvPr/>
        </p:nvSpPr>
        <p:spPr>
          <a:xfrm>
            <a:off x="602223" y="2882366"/>
            <a:ext cx="11127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https://www.yahoofinanceapi.com/tutorial#:~:text=Is%20Yahoo%20Finance%20API%20available,option%20chains%20and%20market%20analysis.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42B19-FC6D-4DA5-A0B1-482F2CFC19B0}"/>
              </a:ext>
            </a:extLst>
          </p:cNvPr>
          <p:cNvSpPr txBox="1"/>
          <p:nvPr/>
        </p:nvSpPr>
        <p:spPr>
          <a:xfrm>
            <a:off x="602223" y="1482232"/>
            <a:ext cx="11127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https://polygon.io/stocks?gclid=CjwKCAiAl-6PBhBCEiwAc2GOVJ_kEIIk8hJVVdiiSLZCXyfZVNIIA1tNJ2O4yXhezFqRARV6ElQSqxoC5qAQAvD_BwE#stocks-product-cards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6C59B-D013-40A9-BF93-A3E9AEB32C7E}"/>
              </a:ext>
            </a:extLst>
          </p:cNvPr>
          <p:cNvSpPr txBox="1"/>
          <p:nvPr/>
        </p:nvSpPr>
        <p:spPr>
          <a:xfrm>
            <a:off x="602223" y="36361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https://rapidapi.com/hub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98A102-56F6-43A2-80D7-B4E0E7D58031}"/>
              </a:ext>
            </a:extLst>
          </p:cNvPr>
          <p:cNvSpPr txBox="1"/>
          <p:nvPr/>
        </p:nvSpPr>
        <p:spPr>
          <a:xfrm>
            <a:off x="602223" y="41129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https://support.google.com/docs/answer/3093281?hl=en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CA98A-B0EC-4EF8-A70E-28C2F12D9A37}"/>
              </a:ext>
            </a:extLst>
          </p:cNvPr>
          <p:cNvSpPr txBox="1"/>
          <p:nvPr/>
        </p:nvSpPr>
        <p:spPr>
          <a:xfrm>
            <a:off x="602223" y="4588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https://iexcloud.io/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E31047-0655-4D4E-B8D6-92259EC01A6C}"/>
              </a:ext>
            </a:extLst>
          </p:cNvPr>
          <p:cNvSpPr txBox="1"/>
          <p:nvPr/>
        </p:nvSpPr>
        <p:spPr>
          <a:xfrm>
            <a:off x="602223" y="50595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https://www.alphavantage.co/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65001-042A-4CA6-8313-A66AD348C82D}"/>
              </a:ext>
            </a:extLst>
          </p:cNvPr>
          <p:cNvSpPr txBox="1"/>
          <p:nvPr/>
        </p:nvSpPr>
        <p:spPr>
          <a:xfrm>
            <a:off x="602223" y="55310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https://www.worldtradingdata.com/</a:t>
            </a:r>
          </a:p>
        </p:txBody>
      </p:sp>
    </p:spTree>
    <p:extLst>
      <p:ext uri="{BB962C8B-B14F-4D97-AF65-F5344CB8AC3E}">
        <p14:creationId xmlns:p14="http://schemas.microsoft.com/office/powerpoint/2010/main" val="358906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ML Questions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42B19-FC6D-4DA5-A0B1-482F2CFC19B0}"/>
              </a:ext>
            </a:extLst>
          </p:cNvPr>
          <p:cNvSpPr txBox="1"/>
          <p:nvPr/>
        </p:nvSpPr>
        <p:spPr>
          <a:xfrm>
            <a:off x="602223" y="1482232"/>
            <a:ext cx="111276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are we going to predict / classify: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trend?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price?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horizon?</a:t>
            </a:r>
          </a:p>
          <a:p>
            <a:endParaRPr lang="en-US" dirty="0"/>
          </a:p>
          <a:p>
            <a:r>
              <a:rPr lang="en-US" dirty="0"/>
              <a:t>Which features we can use: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history?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history?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fundamentals?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Macroeconomic metrics?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else?  </a:t>
            </a:r>
          </a:p>
        </p:txBody>
      </p:sp>
    </p:spTree>
    <p:extLst>
      <p:ext uri="{BB962C8B-B14F-4D97-AF65-F5344CB8AC3E}">
        <p14:creationId xmlns:p14="http://schemas.microsoft.com/office/powerpoint/2010/main" val="70212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High - Level Architecture Examples</a:t>
            </a:r>
          </a:p>
        </p:txBody>
      </p:sp>
      <p:pic>
        <p:nvPicPr>
          <p:cNvPr id="1026" name="Picture 2" descr="Web Application Architecture: A Guide Through the Intricate Process of  Building an App | LITSLINK Blog">
            <a:extLst>
              <a:ext uri="{FF2B5EF4-FFF2-40B4-BE49-F238E27FC236}">
                <a16:creationId xmlns:a16="http://schemas.microsoft.com/office/drawing/2014/main" id="{8BA50650-6CAD-494F-BB7E-C40613C3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5" y="1477739"/>
            <a:ext cx="6256424" cy="34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5AAB2F-3451-4E6E-967E-905FC6120251}"/>
              </a:ext>
            </a:extLst>
          </p:cNvPr>
          <p:cNvSpPr txBox="1"/>
          <p:nvPr/>
        </p:nvSpPr>
        <p:spPr>
          <a:xfrm>
            <a:off x="714115" y="51955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</a:p>
          <a:p>
            <a:r>
              <a:rPr lang="en-US" dirty="0"/>
              <a:t>https://litslink.com/blog/web-application-architecture</a:t>
            </a:r>
          </a:p>
        </p:txBody>
      </p:sp>
      <p:pic>
        <p:nvPicPr>
          <p:cNvPr id="1028" name="Picture 4" descr="Introduction to Micro Web Framework Flask | by Hemanthhari2000 |  featurepreneur | Medium">
            <a:extLst>
              <a:ext uri="{FF2B5EF4-FFF2-40B4-BE49-F238E27FC236}">
                <a16:creationId xmlns:a16="http://schemas.microsoft.com/office/drawing/2014/main" id="{A6E8DD3F-3775-4CEF-85EC-0AE82EA3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30" y="1807970"/>
            <a:ext cx="3884747" cy="191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E3CF58-BE6E-4731-9C22-9A7DD9B837CD}"/>
              </a:ext>
            </a:extLst>
          </p:cNvPr>
          <p:cNvSpPr txBox="1"/>
          <p:nvPr/>
        </p:nvSpPr>
        <p:spPr>
          <a:xfrm>
            <a:off x="7654404" y="5195595"/>
            <a:ext cx="37776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https://medium.com/featurepreneur/introduction-to-micro-web-framework-flask-78de9289270b</a:t>
            </a:r>
          </a:p>
        </p:txBody>
      </p:sp>
    </p:spTree>
    <p:extLst>
      <p:ext uri="{BB962C8B-B14F-4D97-AF65-F5344CB8AC3E}">
        <p14:creationId xmlns:p14="http://schemas.microsoft.com/office/powerpoint/2010/main" val="408104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392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</vt:lpstr>
      <vt:lpstr>High - Level Architecture Draft</vt:lpstr>
      <vt:lpstr>Back Up</vt:lpstr>
      <vt:lpstr>Technologies</vt:lpstr>
      <vt:lpstr>Datasets</vt:lpstr>
      <vt:lpstr>APIs</vt:lpstr>
      <vt:lpstr>ML Questions</vt:lpstr>
      <vt:lpstr>High - Level Architecture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Technology Selection</dc:title>
  <dc:creator>Lev levine</dc:creator>
  <cp:lastModifiedBy>Lev levine</cp:lastModifiedBy>
  <cp:revision>15</cp:revision>
  <dcterms:created xsi:type="dcterms:W3CDTF">2022-02-02T23:52:50Z</dcterms:created>
  <dcterms:modified xsi:type="dcterms:W3CDTF">2022-02-08T23:27:15Z</dcterms:modified>
</cp:coreProperties>
</file>