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0"/>
  </p:notesMasterIdLst>
  <p:handoutMasterIdLst>
    <p:handoutMasterId r:id="rId11"/>
  </p:handoutMasterIdLst>
  <p:sldIdLst>
    <p:sldId id="312" r:id="rId3"/>
    <p:sldId id="362" r:id="rId4"/>
    <p:sldId id="363" r:id="rId5"/>
    <p:sldId id="365" r:id="rId6"/>
    <p:sldId id="354" r:id="rId7"/>
    <p:sldId id="366" r:id="rId8"/>
    <p:sldId id="31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4660"/>
  </p:normalViewPr>
  <p:slideViewPr>
    <p:cSldViewPr>
      <p:cViewPr varScale="1">
        <p:scale>
          <a:sx n="70" d="100"/>
          <a:sy n="70" d="100"/>
        </p:scale>
        <p:origin x="136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7AF7FA-1E53-469A-92F7-6E3ACD807288}" type="datetimeFigureOut">
              <a:rPr lang="en-US" smtClean="0"/>
              <a:t>11/12/2018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92645F-929B-47CE-97ED-FB86886365FE}" type="slidenum">
              <a:rPr lang="en-US" smtClean="0"/>
              <a:t>‹#›</a:t>
            </a:fld>
            <a:endParaRPr lang="en-US"/>
          </a:p>
        </p:txBody>
      </p:sp>
    </p:spTree>
    <p:extLst>
      <p:ext uri="{BB962C8B-B14F-4D97-AF65-F5344CB8AC3E}">
        <p14:creationId xmlns:p14="http://schemas.microsoft.com/office/powerpoint/2010/main" val="3754714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B9A59E-00E5-406C-8B91-F2EAC2E7F641}" type="datetimeFigureOut">
              <a:rPr lang="en-US" smtClean="0"/>
              <a:t>11/12/2018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94768C-E51D-4204-9570-DD97406C5EB1}" type="slidenum">
              <a:rPr lang="en-US" smtClean="0"/>
              <a:t>‹#›</a:t>
            </a:fld>
            <a:endParaRPr lang="en-US"/>
          </a:p>
        </p:txBody>
      </p:sp>
    </p:spTree>
    <p:extLst>
      <p:ext uri="{BB962C8B-B14F-4D97-AF65-F5344CB8AC3E}">
        <p14:creationId xmlns:p14="http://schemas.microsoft.com/office/powerpoint/2010/main" val="388079627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4768C-E51D-4204-9570-DD97406C5EB1}" type="slidenum">
              <a:rPr lang="en-US" smtClean="0"/>
              <a:t>1</a:t>
            </a:fld>
            <a:endParaRPr lang="en-US"/>
          </a:p>
        </p:txBody>
      </p:sp>
    </p:spTree>
    <p:extLst>
      <p:ext uri="{BB962C8B-B14F-4D97-AF65-F5344CB8AC3E}">
        <p14:creationId xmlns:p14="http://schemas.microsoft.com/office/powerpoint/2010/main" val="1477982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4768C-E51D-4204-9570-DD97406C5EB1}" type="slidenum">
              <a:rPr lang="en-US" smtClean="0"/>
              <a:t>2</a:t>
            </a:fld>
            <a:endParaRPr lang="en-US"/>
          </a:p>
        </p:txBody>
      </p:sp>
    </p:spTree>
    <p:extLst>
      <p:ext uri="{BB962C8B-B14F-4D97-AF65-F5344CB8AC3E}">
        <p14:creationId xmlns:p14="http://schemas.microsoft.com/office/powerpoint/2010/main" val="3221002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4768C-E51D-4204-9570-DD97406C5EB1}" type="slidenum">
              <a:rPr lang="en-US" smtClean="0"/>
              <a:t>3</a:t>
            </a:fld>
            <a:endParaRPr lang="en-US"/>
          </a:p>
        </p:txBody>
      </p:sp>
    </p:spTree>
    <p:extLst>
      <p:ext uri="{BB962C8B-B14F-4D97-AF65-F5344CB8AC3E}">
        <p14:creationId xmlns:p14="http://schemas.microsoft.com/office/powerpoint/2010/main" val="3601303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4768C-E51D-4204-9570-DD97406C5EB1}" type="slidenum">
              <a:rPr lang="en-US" smtClean="0"/>
              <a:t>4</a:t>
            </a:fld>
            <a:endParaRPr lang="en-US"/>
          </a:p>
        </p:txBody>
      </p:sp>
    </p:spTree>
    <p:extLst>
      <p:ext uri="{BB962C8B-B14F-4D97-AF65-F5344CB8AC3E}">
        <p14:creationId xmlns:p14="http://schemas.microsoft.com/office/powerpoint/2010/main" val="3610851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4768C-E51D-4204-9570-DD97406C5EB1}" type="slidenum">
              <a:rPr lang="en-US" smtClean="0"/>
              <a:t>5</a:t>
            </a:fld>
            <a:endParaRPr lang="en-US"/>
          </a:p>
        </p:txBody>
      </p:sp>
    </p:spTree>
    <p:extLst>
      <p:ext uri="{BB962C8B-B14F-4D97-AF65-F5344CB8AC3E}">
        <p14:creationId xmlns:p14="http://schemas.microsoft.com/office/powerpoint/2010/main" val="2399579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4768C-E51D-4204-9570-DD97406C5EB1}" type="slidenum">
              <a:rPr lang="en-US" smtClean="0"/>
              <a:t>6</a:t>
            </a:fld>
            <a:endParaRPr lang="en-US"/>
          </a:p>
        </p:txBody>
      </p:sp>
    </p:spTree>
    <p:extLst>
      <p:ext uri="{BB962C8B-B14F-4D97-AF65-F5344CB8AC3E}">
        <p14:creationId xmlns:p14="http://schemas.microsoft.com/office/powerpoint/2010/main" val="3244518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94768C-E51D-4204-9570-DD97406C5EB1}" type="slidenum">
              <a:rPr lang="en-US" smtClean="0"/>
              <a:t>7</a:t>
            </a:fld>
            <a:endParaRPr lang="en-US"/>
          </a:p>
        </p:txBody>
      </p:sp>
    </p:spTree>
    <p:extLst>
      <p:ext uri="{BB962C8B-B14F-4D97-AF65-F5344CB8AC3E}">
        <p14:creationId xmlns:p14="http://schemas.microsoft.com/office/powerpoint/2010/main" val="3846272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SQOOP</a:t>
            </a:r>
          </a:p>
        </p:txBody>
      </p:sp>
      <p:sp>
        <p:nvSpPr>
          <p:cNvPr id="3" name="Content Placeholder 2"/>
          <p:cNvSpPr>
            <a:spLocks noGrp="1"/>
          </p:cNvSpPr>
          <p:nvPr>
            <p:ph idx="1"/>
          </p:nvPr>
        </p:nvSpPr>
        <p:spPr>
          <a:xfrm>
            <a:off x="457200" y="1447800"/>
            <a:ext cx="8229600" cy="4876800"/>
          </a:xfrm>
        </p:spPr>
        <p:txBody>
          <a:bodyPr>
            <a:noAutofit/>
          </a:bodyPr>
          <a:lstStyle/>
          <a:p>
            <a:pPr marL="342900" lvl="1" indent="-342900">
              <a:buFont typeface="Arial" pitchFamily="34" charset="0"/>
              <a:buChar char="•"/>
            </a:pPr>
            <a:r>
              <a:rPr lang="en-US" sz="1600" dirty="0">
                <a:solidFill>
                  <a:srgbClr val="000000"/>
                </a:solidFill>
              </a:rPr>
              <a:t>SQOOP is data ingestion tool needed to import/export data from RDBMS to Hadoop by launching a Map only Job with each mappers responsible for transferring  a slice of dataset.</a:t>
            </a:r>
          </a:p>
          <a:p>
            <a:r>
              <a:rPr lang="en-US" sz="1600" dirty="0">
                <a:solidFill>
                  <a:srgbClr val="000000"/>
                </a:solidFill>
              </a:rPr>
              <a:t>A basic import of a table</a:t>
            </a:r>
          </a:p>
          <a:p>
            <a:pPr lvl="1"/>
            <a:r>
              <a:rPr lang="en-US" sz="1600" dirty="0" err="1">
                <a:solidFill>
                  <a:srgbClr val="000000"/>
                </a:solidFill>
              </a:rPr>
              <a:t>sqoop</a:t>
            </a:r>
            <a:r>
              <a:rPr lang="en-US" sz="1600" dirty="0">
                <a:solidFill>
                  <a:srgbClr val="000000"/>
                </a:solidFill>
              </a:rPr>
              <a:t> import  --driver </a:t>
            </a:r>
            <a:r>
              <a:rPr lang="en-US" sz="1600" dirty="0" err="1">
                <a:solidFill>
                  <a:srgbClr val="000000"/>
                </a:solidFill>
              </a:rPr>
              <a:t>com.mysql.jdbc.Driver</a:t>
            </a:r>
            <a:r>
              <a:rPr lang="en-US" sz="1600" dirty="0">
                <a:solidFill>
                  <a:srgbClr val="000000"/>
                </a:solidFill>
              </a:rPr>
              <a:t> --connect </a:t>
            </a:r>
            <a:r>
              <a:rPr lang="en-US" sz="1600" dirty="0" err="1">
                <a:solidFill>
                  <a:srgbClr val="000000"/>
                </a:solidFill>
              </a:rPr>
              <a:t>jdbc:mysql</a:t>
            </a:r>
            <a:r>
              <a:rPr lang="en-US" sz="1600" dirty="0">
                <a:solidFill>
                  <a:srgbClr val="000000"/>
                </a:solidFill>
              </a:rPr>
              <a:t>://</a:t>
            </a:r>
            <a:r>
              <a:rPr lang="en-US" sz="1600" dirty="0" err="1">
                <a:solidFill>
                  <a:srgbClr val="000000"/>
                </a:solidFill>
              </a:rPr>
              <a:t>localhost</a:t>
            </a:r>
            <a:r>
              <a:rPr lang="en-US" sz="1600" dirty="0">
                <a:solidFill>
                  <a:srgbClr val="000000"/>
                </a:solidFill>
              </a:rPr>
              <a:t>/</a:t>
            </a:r>
            <a:r>
              <a:rPr lang="en-US" sz="1600" dirty="0" err="1">
                <a:solidFill>
                  <a:srgbClr val="000000"/>
                </a:solidFill>
              </a:rPr>
              <a:t>retail_db</a:t>
            </a:r>
            <a:r>
              <a:rPr lang="en-US" sz="1600" dirty="0">
                <a:solidFill>
                  <a:srgbClr val="000000"/>
                </a:solidFill>
              </a:rPr>
              <a:t> --table orders  --username root --password cloudera </a:t>
            </a:r>
          </a:p>
          <a:p>
            <a:r>
              <a:rPr lang="en-US" sz="1600" dirty="0">
                <a:solidFill>
                  <a:srgbClr val="000000"/>
                </a:solidFill>
              </a:rPr>
              <a:t>To fetch specific columns with where condition and save output in tab separated than comma</a:t>
            </a:r>
          </a:p>
          <a:p>
            <a:pPr lvl="1"/>
            <a:r>
              <a:rPr lang="en-US" sz="1600" dirty="0" err="1">
                <a:solidFill>
                  <a:srgbClr val="000000"/>
                </a:solidFill>
              </a:rPr>
              <a:t>sqoop</a:t>
            </a:r>
            <a:r>
              <a:rPr lang="en-US" sz="1600" dirty="0">
                <a:solidFill>
                  <a:srgbClr val="000000"/>
                </a:solidFill>
              </a:rPr>
              <a:t> import  --connect </a:t>
            </a:r>
            <a:r>
              <a:rPr lang="en-US" sz="1600" dirty="0" err="1">
                <a:solidFill>
                  <a:srgbClr val="000000"/>
                </a:solidFill>
              </a:rPr>
              <a:t>jdbc:mysql</a:t>
            </a:r>
            <a:r>
              <a:rPr lang="en-US" sz="1600" dirty="0">
                <a:solidFill>
                  <a:srgbClr val="000000"/>
                </a:solidFill>
              </a:rPr>
              <a:t>://</a:t>
            </a:r>
            <a:r>
              <a:rPr lang="en-US" sz="1600" dirty="0" err="1">
                <a:solidFill>
                  <a:srgbClr val="000000"/>
                </a:solidFill>
              </a:rPr>
              <a:t>localhost</a:t>
            </a:r>
            <a:r>
              <a:rPr lang="en-US" sz="1600" dirty="0">
                <a:solidFill>
                  <a:srgbClr val="000000"/>
                </a:solidFill>
              </a:rPr>
              <a:t>/</a:t>
            </a:r>
            <a:r>
              <a:rPr lang="en-US" sz="1600" dirty="0" err="1">
                <a:solidFill>
                  <a:srgbClr val="000000"/>
                </a:solidFill>
              </a:rPr>
              <a:t>retail_db</a:t>
            </a:r>
            <a:r>
              <a:rPr lang="en-US" sz="1600" dirty="0">
                <a:solidFill>
                  <a:srgbClr val="000000"/>
                </a:solidFill>
              </a:rPr>
              <a:t> -table orders  --username root --password cloudera --fields-terminated-by '\t' --columns '</a:t>
            </a:r>
            <a:r>
              <a:rPr lang="en-US" sz="1600" dirty="0" err="1">
                <a:solidFill>
                  <a:srgbClr val="000000"/>
                </a:solidFill>
              </a:rPr>
              <a:t>customer_fname</a:t>
            </a:r>
            <a:r>
              <a:rPr lang="en-US" sz="1600" dirty="0">
                <a:solidFill>
                  <a:srgbClr val="000000"/>
                </a:solidFill>
              </a:rPr>
              <a:t>, </a:t>
            </a:r>
            <a:r>
              <a:rPr lang="en-US" sz="1600" dirty="0" err="1">
                <a:solidFill>
                  <a:srgbClr val="000000"/>
                </a:solidFill>
              </a:rPr>
              <a:t>customer_email</a:t>
            </a:r>
            <a:r>
              <a:rPr lang="en-US" sz="1600" dirty="0">
                <a:solidFill>
                  <a:srgbClr val="000000"/>
                </a:solidFill>
              </a:rPr>
              <a:t>'  --where " </a:t>
            </a:r>
            <a:r>
              <a:rPr lang="en-US" sz="1600" dirty="0" err="1">
                <a:solidFill>
                  <a:srgbClr val="000000"/>
                </a:solidFill>
              </a:rPr>
              <a:t>order_status</a:t>
            </a:r>
            <a:r>
              <a:rPr lang="en-US" sz="1600" dirty="0">
                <a:solidFill>
                  <a:srgbClr val="000000"/>
                </a:solidFill>
              </a:rPr>
              <a:t> = 'CLOSED'" </a:t>
            </a:r>
          </a:p>
          <a:p>
            <a:r>
              <a:rPr lang="en-US" sz="1600" dirty="0">
                <a:solidFill>
                  <a:srgbClr val="000000"/>
                </a:solidFill>
              </a:rPr>
              <a:t>Import all tables</a:t>
            </a:r>
          </a:p>
          <a:p>
            <a:pPr lvl="1"/>
            <a:r>
              <a:rPr lang="en-US" sz="1600" dirty="0" err="1">
                <a:solidFill>
                  <a:srgbClr val="000000"/>
                </a:solidFill>
              </a:rPr>
              <a:t>sqoop</a:t>
            </a:r>
            <a:r>
              <a:rPr lang="en-US" sz="1600" dirty="0">
                <a:solidFill>
                  <a:srgbClr val="000000"/>
                </a:solidFill>
              </a:rPr>
              <a:t> import-all-tables --connect </a:t>
            </a:r>
            <a:r>
              <a:rPr lang="en-US" sz="1600" dirty="0" err="1"/>
              <a:t>jdbc:mysql</a:t>
            </a:r>
            <a:r>
              <a:rPr lang="en-US" sz="1600" dirty="0"/>
              <a:t>://</a:t>
            </a:r>
            <a:r>
              <a:rPr lang="en-US" sz="1600" dirty="0" err="1"/>
              <a:t>localhost</a:t>
            </a:r>
            <a:r>
              <a:rPr lang="en-US" sz="1600" dirty="0"/>
              <a:t>/</a:t>
            </a:r>
            <a:r>
              <a:rPr lang="en-US" sz="1600" dirty="0" err="1"/>
              <a:t>retail_db</a:t>
            </a:r>
            <a:r>
              <a:rPr lang="en-US" sz="1600" dirty="0">
                <a:solidFill>
                  <a:srgbClr val="000000"/>
                </a:solidFill>
              </a:rPr>
              <a:t> --username root--password cloudera </a:t>
            </a:r>
            <a:r>
              <a:rPr lang="en-IN" sz="1600" dirty="0">
                <a:solidFill>
                  <a:srgbClr val="000000"/>
                </a:solidFill>
              </a:rPr>
              <a:t>-- warehouse-</a:t>
            </a:r>
            <a:r>
              <a:rPr lang="en-IN" sz="1600" dirty="0" err="1">
                <a:solidFill>
                  <a:srgbClr val="000000"/>
                </a:solidFill>
              </a:rPr>
              <a:t>dir</a:t>
            </a:r>
            <a:r>
              <a:rPr lang="en-IN" sz="1600" dirty="0">
                <a:solidFill>
                  <a:srgbClr val="000000"/>
                </a:solidFill>
              </a:rPr>
              <a:t> </a:t>
            </a:r>
            <a:r>
              <a:rPr lang="en-US" sz="1600" dirty="0"/>
              <a:t>'</a:t>
            </a:r>
            <a:r>
              <a:rPr lang="en-IN" sz="1600" dirty="0">
                <a:solidFill>
                  <a:srgbClr val="000000"/>
                </a:solidFill>
              </a:rPr>
              <a:t> </a:t>
            </a:r>
            <a:r>
              <a:rPr lang="en-US" sz="1600" dirty="0"/>
              <a:t>/user/cloudera/retail/'</a:t>
            </a:r>
            <a:r>
              <a:rPr lang="en-IN" sz="1600" dirty="0">
                <a:solidFill>
                  <a:srgbClr val="000000"/>
                </a:solidFill>
              </a:rPr>
              <a:t> --exclude-tables orders, customers</a:t>
            </a:r>
            <a:endParaRPr lang="en-US" sz="1600" dirty="0">
              <a:solidFill>
                <a:srgbClr val="000000"/>
              </a:solidFill>
            </a:endParaRPr>
          </a:p>
          <a:p>
            <a:r>
              <a:rPr lang="en-US" sz="1600" dirty="0">
                <a:solidFill>
                  <a:srgbClr val="000000"/>
                </a:solidFill>
              </a:rPr>
              <a:t>Load sample data to a target directory</a:t>
            </a:r>
          </a:p>
          <a:p>
            <a:pPr lvl="1"/>
            <a:r>
              <a:rPr lang="en-US" sz="1600" dirty="0" err="1">
                <a:solidFill>
                  <a:srgbClr val="000000"/>
                </a:solidFill>
              </a:rPr>
              <a:t>sqoop</a:t>
            </a:r>
            <a:r>
              <a:rPr lang="en-US" sz="1600" dirty="0">
                <a:solidFill>
                  <a:srgbClr val="000000"/>
                </a:solidFill>
              </a:rPr>
              <a:t> import  --connect </a:t>
            </a:r>
            <a:r>
              <a:rPr lang="en-US" sz="1600" dirty="0" err="1">
                <a:solidFill>
                  <a:srgbClr val="000000"/>
                </a:solidFill>
              </a:rPr>
              <a:t>jdbc:mysql</a:t>
            </a:r>
            <a:r>
              <a:rPr lang="en-US" sz="1600" dirty="0">
                <a:solidFill>
                  <a:srgbClr val="000000"/>
                </a:solidFill>
              </a:rPr>
              <a:t>://</a:t>
            </a:r>
            <a:r>
              <a:rPr lang="en-US" sz="1600" dirty="0" err="1">
                <a:solidFill>
                  <a:srgbClr val="000000"/>
                </a:solidFill>
              </a:rPr>
              <a:t>localhost</a:t>
            </a:r>
            <a:r>
              <a:rPr lang="en-US" sz="1600" dirty="0">
                <a:solidFill>
                  <a:srgbClr val="000000"/>
                </a:solidFill>
              </a:rPr>
              <a:t>/</a:t>
            </a:r>
            <a:r>
              <a:rPr lang="en-US" sz="1600" dirty="0" err="1">
                <a:solidFill>
                  <a:srgbClr val="000000"/>
                </a:solidFill>
              </a:rPr>
              <a:t>retail_db</a:t>
            </a:r>
            <a:r>
              <a:rPr lang="en-US" sz="1600" dirty="0">
                <a:solidFill>
                  <a:srgbClr val="000000"/>
                </a:solidFill>
              </a:rPr>
              <a:t> -table orders  --username root --password cloudera --delete-target-</a:t>
            </a:r>
            <a:r>
              <a:rPr lang="en-US" sz="1600" dirty="0" err="1">
                <a:solidFill>
                  <a:srgbClr val="000000"/>
                </a:solidFill>
              </a:rPr>
              <a:t>dir</a:t>
            </a:r>
            <a:r>
              <a:rPr lang="en-US" sz="1600" dirty="0">
                <a:solidFill>
                  <a:srgbClr val="000000"/>
                </a:solidFill>
              </a:rPr>
              <a:t> --target-</a:t>
            </a:r>
            <a:r>
              <a:rPr lang="en-US" sz="1600" dirty="0" err="1">
                <a:solidFill>
                  <a:srgbClr val="000000"/>
                </a:solidFill>
              </a:rPr>
              <a:t>dir</a:t>
            </a:r>
            <a:r>
              <a:rPr lang="en-US" sz="1600" dirty="0">
                <a:solidFill>
                  <a:srgbClr val="000000"/>
                </a:solidFill>
              </a:rPr>
              <a:t> '/user/cloudera/retail/' </a:t>
            </a:r>
          </a:p>
          <a:p>
            <a:pPr lvl="1"/>
            <a:r>
              <a:rPr lang="en-US" sz="1600" dirty="0" err="1">
                <a:solidFill>
                  <a:srgbClr val="000000"/>
                </a:solidFill>
              </a:rPr>
              <a:t>sqoop</a:t>
            </a:r>
            <a:r>
              <a:rPr lang="en-US" sz="1600" dirty="0">
                <a:solidFill>
                  <a:srgbClr val="000000"/>
                </a:solidFill>
              </a:rPr>
              <a:t> import --connect </a:t>
            </a:r>
            <a:r>
              <a:rPr lang="en-US" sz="1600" dirty="0" err="1">
                <a:solidFill>
                  <a:srgbClr val="000000"/>
                </a:solidFill>
              </a:rPr>
              <a:t>jdbc:mysql</a:t>
            </a:r>
            <a:r>
              <a:rPr lang="en-US" sz="1600" dirty="0">
                <a:solidFill>
                  <a:srgbClr val="000000"/>
                </a:solidFill>
              </a:rPr>
              <a:t>://</a:t>
            </a:r>
            <a:r>
              <a:rPr lang="en-US" sz="1600" dirty="0" err="1">
                <a:solidFill>
                  <a:srgbClr val="000000"/>
                </a:solidFill>
              </a:rPr>
              <a:t>localhost</a:t>
            </a:r>
            <a:r>
              <a:rPr lang="en-US" sz="1600" dirty="0">
                <a:solidFill>
                  <a:srgbClr val="000000"/>
                </a:solidFill>
              </a:rPr>
              <a:t>/</a:t>
            </a:r>
            <a:r>
              <a:rPr lang="en-US" sz="1600" dirty="0" err="1">
                <a:solidFill>
                  <a:srgbClr val="000000"/>
                </a:solidFill>
              </a:rPr>
              <a:t>retail_db</a:t>
            </a:r>
            <a:r>
              <a:rPr lang="en-US" sz="1600" dirty="0">
                <a:solidFill>
                  <a:srgbClr val="000000"/>
                </a:solidFill>
              </a:rPr>
              <a:t> -table orders  --username root --password cloudera --delete-target-</a:t>
            </a:r>
            <a:r>
              <a:rPr lang="en-US" sz="1600" dirty="0" err="1">
                <a:solidFill>
                  <a:srgbClr val="000000"/>
                </a:solidFill>
              </a:rPr>
              <a:t>dir</a:t>
            </a:r>
            <a:r>
              <a:rPr lang="en-US" sz="1600" dirty="0">
                <a:solidFill>
                  <a:srgbClr val="000000"/>
                </a:solidFill>
              </a:rPr>
              <a:t> --</a:t>
            </a:r>
            <a:r>
              <a:rPr lang="en-IN" sz="1600" dirty="0">
                <a:solidFill>
                  <a:srgbClr val="000000"/>
                </a:solidFill>
              </a:rPr>
              <a:t>warehouse</a:t>
            </a:r>
            <a:r>
              <a:rPr lang="en-US" sz="1600" dirty="0">
                <a:solidFill>
                  <a:srgbClr val="000000"/>
                </a:solidFill>
              </a:rPr>
              <a:t>-</a:t>
            </a:r>
            <a:r>
              <a:rPr lang="en-US" sz="1600" dirty="0" err="1">
                <a:solidFill>
                  <a:srgbClr val="000000"/>
                </a:solidFill>
              </a:rPr>
              <a:t>dir</a:t>
            </a:r>
            <a:r>
              <a:rPr lang="en-US" sz="1600" dirty="0">
                <a:solidFill>
                  <a:srgbClr val="000000"/>
                </a:solidFill>
              </a:rPr>
              <a:t> '/user/cloudera/retail/'  	(used to store multiple tables in same base directory)</a:t>
            </a:r>
          </a:p>
        </p:txBody>
      </p:sp>
    </p:spTree>
    <p:extLst>
      <p:ext uri="{BB962C8B-B14F-4D97-AF65-F5344CB8AC3E}">
        <p14:creationId xmlns:p14="http://schemas.microsoft.com/office/powerpoint/2010/main" val="416384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SQOOP</a:t>
            </a:r>
            <a:r>
              <a:rPr lang="en-US" sz="1600" dirty="0"/>
              <a:t> </a:t>
            </a:r>
            <a:r>
              <a:rPr lang="en-US" sz="4000" dirty="0"/>
              <a:t>Commands</a:t>
            </a:r>
          </a:p>
        </p:txBody>
      </p:sp>
      <p:sp>
        <p:nvSpPr>
          <p:cNvPr id="3" name="Content Placeholder 2"/>
          <p:cNvSpPr>
            <a:spLocks noGrp="1"/>
          </p:cNvSpPr>
          <p:nvPr>
            <p:ph idx="1"/>
          </p:nvPr>
        </p:nvSpPr>
        <p:spPr>
          <a:xfrm>
            <a:off x="457200" y="1524000"/>
            <a:ext cx="8229600" cy="5105400"/>
          </a:xfrm>
        </p:spPr>
        <p:txBody>
          <a:bodyPr>
            <a:noAutofit/>
          </a:bodyPr>
          <a:lstStyle/>
          <a:p>
            <a:r>
              <a:rPr lang="en-US" sz="1600" dirty="0">
                <a:solidFill>
                  <a:srgbClr val="000000"/>
                </a:solidFill>
              </a:rPr>
              <a:t>Controlling the import parallelism (8 parallel tasks):</a:t>
            </a:r>
          </a:p>
          <a:p>
            <a:pPr lvl="1"/>
            <a:r>
              <a:rPr lang="en-US" sz="1600" dirty="0" err="1">
                <a:solidFill>
                  <a:srgbClr val="000000"/>
                </a:solidFill>
              </a:rPr>
              <a:t>sqoop</a:t>
            </a:r>
            <a:r>
              <a:rPr lang="en-US" sz="1600" dirty="0">
                <a:solidFill>
                  <a:srgbClr val="000000"/>
                </a:solidFill>
              </a:rPr>
              <a:t> import  --connect </a:t>
            </a:r>
            <a:r>
              <a:rPr lang="en-US" sz="1600" dirty="0" err="1">
                <a:solidFill>
                  <a:srgbClr val="000000"/>
                </a:solidFill>
              </a:rPr>
              <a:t>jdbc:mysql</a:t>
            </a:r>
            <a:r>
              <a:rPr lang="en-US" sz="1600" dirty="0">
                <a:solidFill>
                  <a:srgbClr val="000000"/>
                </a:solidFill>
              </a:rPr>
              <a:t>://</a:t>
            </a:r>
            <a:r>
              <a:rPr lang="en-US" sz="1600" dirty="0" err="1">
                <a:solidFill>
                  <a:srgbClr val="000000"/>
                </a:solidFill>
              </a:rPr>
              <a:t>localhost</a:t>
            </a:r>
            <a:r>
              <a:rPr lang="en-US" sz="1600" dirty="0">
                <a:solidFill>
                  <a:srgbClr val="000000"/>
                </a:solidFill>
              </a:rPr>
              <a:t>/</a:t>
            </a:r>
            <a:r>
              <a:rPr lang="en-US" sz="1600" dirty="0" err="1">
                <a:solidFill>
                  <a:srgbClr val="000000"/>
                </a:solidFill>
              </a:rPr>
              <a:t>retail_db</a:t>
            </a:r>
            <a:r>
              <a:rPr lang="en-US" sz="1600" dirty="0">
                <a:solidFill>
                  <a:srgbClr val="000000"/>
                </a:solidFill>
              </a:rPr>
              <a:t> -table orders --delete-target-</a:t>
            </a:r>
            <a:r>
              <a:rPr lang="en-US" sz="1600" dirty="0" err="1">
                <a:solidFill>
                  <a:srgbClr val="000000"/>
                </a:solidFill>
              </a:rPr>
              <a:t>dir</a:t>
            </a:r>
            <a:r>
              <a:rPr lang="en-US" sz="1600" dirty="0">
                <a:solidFill>
                  <a:srgbClr val="000000"/>
                </a:solidFill>
              </a:rPr>
              <a:t>  --username root --password cloudera --</a:t>
            </a:r>
            <a:r>
              <a:rPr lang="en-IN" sz="1600" dirty="0">
                <a:solidFill>
                  <a:srgbClr val="000000"/>
                </a:solidFill>
              </a:rPr>
              <a:t>target</a:t>
            </a:r>
            <a:r>
              <a:rPr lang="en-US" sz="1600" dirty="0">
                <a:solidFill>
                  <a:srgbClr val="000000"/>
                </a:solidFill>
              </a:rPr>
              <a:t>-</a:t>
            </a:r>
            <a:r>
              <a:rPr lang="en-US" sz="1600" dirty="0" err="1">
                <a:solidFill>
                  <a:srgbClr val="000000"/>
                </a:solidFill>
              </a:rPr>
              <a:t>dir</a:t>
            </a:r>
            <a:r>
              <a:rPr lang="en-US" sz="1600" dirty="0">
                <a:solidFill>
                  <a:srgbClr val="000000"/>
                </a:solidFill>
              </a:rPr>
              <a:t> '/user/cloudera/retail/orders' -m 8</a:t>
            </a:r>
          </a:p>
          <a:p>
            <a:r>
              <a:rPr lang="en-US" sz="1600" dirty="0">
                <a:solidFill>
                  <a:srgbClr val="000000"/>
                </a:solidFill>
              </a:rPr>
              <a:t>Storing data in other than text format</a:t>
            </a:r>
          </a:p>
          <a:p>
            <a:pPr lvl="1"/>
            <a:r>
              <a:rPr lang="en-US" sz="1600" dirty="0" err="1">
                <a:solidFill>
                  <a:srgbClr val="000000"/>
                </a:solidFill>
              </a:rPr>
              <a:t>sqoop</a:t>
            </a:r>
            <a:r>
              <a:rPr lang="en-US" sz="1600" dirty="0">
                <a:solidFill>
                  <a:srgbClr val="000000"/>
                </a:solidFill>
              </a:rPr>
              <a:t> import  --connect </a:t>
            </a:r>
            <a:r>
              <a:rPr lang="en-US" sz="1600" dirty="0" err="1">
                <a:solidFill>
                  <a:srgbClr val="000000"/>
                </a:solidFill>
              </a:rPr>
              <a:t>jdbc:mysql</a:t>
            </a:r>
            <a:r>
              <a:rPr lang="en-US" sz="1600" dirty="0">
                <a:solidFill>
                  <a:srgbClr val="000000"/>
                </a:solidFill>
              </a:rPr>
              <a:t>://</a:t>
            </a:r>
            <a:r>
              <a:rPr lang="en-US" sz="1600" dirty="0" err="1">
                <a:solidFill>
                  <a:srgbClr val="000000"/>
                </a:solidFill>
              </a:rPr>
              <a:t>localhost</a:t>
            </a:r>
            <a:r>
              <a:rPr lang="en-US" sz="1600" dirty="0">
                <a:solidFill>
                  <a:srgbClr val="000000"/>
                </a:solidFill>
              </a:rPr>
              <a:t>/</a:t>
            </a:r>
            <a:r>
              <a:rPr lang="en-US" sz="1600" dirty="0" err="1">
                <a:solidFill>
                  <a:srgbClr val="000000"/>
                </a:solidFill>
              </a:rPr>
              <a:t>retail_db</a:t>
            </a:r>
            <a:r>
              <a:rPr lang="en-US" sz="1600" dirty="0">
                <a:solidFill>
                  <a:srgbClr val="000000"/>
                </a:solidFill>
              </a:rPr>
              <a:t> --table orders --username root --password cloudera --</a:t>
            </a:r>
            <a:r>
              <a:rPr lang="en-IN" sz="1600" dirty="0">
                <a:solidFill>
                  <a:srgbClr val="000000"/>
                </a:solidFill>
              </a:rPr>
              <a:t>target</a:t>
            </a:r>
            <a:r>
              <a:rPr lang="en-US" sz="1600" dirty="0">
                <a:solidFill>
                  <a:srgbClr val="000000"/>
                </a:solidFill>
              </a:rPr>
              <a:t>-</a:t>
            </a:r>
            <a:r>
              <a:rPr lang="en-US" sz="1600" dirty="0" err="1">
                <a:solidFill>
                  <a:srgbClr val="000000"/>
                </a:solidFill>
              </a:rPr>
              <a:t>dir</a:t>
            </a:r>
            <a:r>
              <a:rPr lang="en-US" sz="1600" dirty="0">
                <a:solidFill>
                  <a:srgbClr val="000000"/>
                </a:solidFill>
              </a:rPr>
              <a:t> '/user/cloudera/retail/</a:t>
            </a:r>
            <a:r>
              <a:rPr lang="en-US" sz="1600" dirty="0" err="1">
                <a:solidFill>
                  <a:srgbClr val="000000"/>
                </a:solidFill>
              </a:rPr>
              <a:t>orders_seq</a:t>
            </a:r>
            <a:r>
              <a:rPr lang="en-US" sz="1600" dirty="0">
                <a:solidFill>
                  <a:srgbClr val="000000"/>
                </a:solidFill>
              </a:rPr>
              <a:t>' --as-</a:t>
            </a:r>
            <a:r>
              <a:rPr lang="en-US" sz="1600" dirty="0" err="1">
                <a:solidFill>
                  <a:srgbClr val="000000"/>
                </a:solidFill>
              </a:rPr>
              <a:t>sequencefile</a:t>
            </a:r>
            <a:r>
              <a:rPr lang="en-US" sz="1600" dirty="0">
                <a:solidFill>
                  <a:srgbClr val="000000"/>
                </a:solidFill>
              </a:rPr>
              <a:t> </a:t>
            </a:r>
          </a:p>
          <a:p>
            <a:pPr marL="457200" lvl="1" indent="0">
              <a:buNone/>
            </a:pPr>
            <a:r>
              <a:rPr lang="en-US" sz="1600" dirty="0">
                <a:solidFill>
                  <a:srgbClr val="000000"/>
                </a:solidFill>
              </a:rPr>
              <a:t>	(Similarly can use </a:t>
            </a:r>
            <a:r>
              <a:rPr lang="en-US" sz="1600" b="1" dirty="0">
                <a:solidFill>
                  <a:srgbClr val="000000"/>
                </a:solidFill>
              </a:rPr>
              <a:t>--</a:t>
            </a:r>
            <a:r>
              <a:rPr lang="en-IN" sz="1600" b="1" dirty="0">
                <a:solidFill>
                  <a:srgbClr val="000000"/>
                </a:solidFill>
              </a:rPr>
              <a:t>as-</a:t>
            </a:r>
            <a:r>
              <a:rPr lang="en-IN" sz="1600" b="1" dirty="0" err="1">
                <a:solidFill>
                  <a:srgbClr val="000000"/>
                </a:solidFill>
              </a:rPr>
              <a:t>avrodatafile</a:t>
            </a:r>
            <a:r>
              <a:rPr lang="en-IN" sz="1600" b="1" dirty="0">
                <a:solidFill>
                  <a:srgbClr val="000000"/>
                </a:solidFill>
              </a:rPr>
              <a:t> and </a:t>
            </a:r>
            <a:r>
              <a:rPr lang="en-US" sz="1600" b="1" dirty="0">
                <a:solidFill>
                  <a:srgbClr val="000000"/>
                </a:solidFill>
              </a:rPr>
              <a:t>--</a:t>
            </a:r>
            <a:r>
              <a:rPr lang="en-IN" sz="1600" b="1" dirty="0">
                <a:solidFill>
                  <a:srgbClr val="000000"/>
                </a:solidFill>
              </a:rPr>
              <a:t>as-</a:t>
            </a:r>
            <a:r>
              <a:rPr lang="en-IN" sz="1600" b="1" dirty="0" err="1">
                <a:solidFill>
                  <a:srgbClr val="000000"/>
                </a:solidFill>
              </a:rPr>
              <a:t>parquetfile</a:t>
            </a:r>
            <a:r>
              <a:rPr lang="en-IN" sz="1600" b="1" dirty="0">
                <a:solidFill>
                  <a:srgbClr val="000000"/>
                </a:solidFill>
              </a:rPr>
              <a:t> </a:t>
            </a:r>
            <a:r>
              <a:rPr lang="en-IN" sz="1600" dirty="0">
                <a:solidFill>
                  <a:srgbClr val="000000"/>
                </a:solidFill>
              </a:rPr>
              <a:t>also)</a:t>
            </a:r>
          </a:p>
          <a:p>
            <a:pPr lvl="0"/>
            <a:r>
              <a:rPr lang="en-IN" sz="1600" dirty="0">
                <a:solidFill>
                  <a:srgbClr val="000000"/>
                </a:solidFill>
              </a:rPr>
              <a:t>Compressing Imported Data</a:t>
            </a:r>
            <a:endParaRPr lang="en-US" sz="1600" dirty="0">
              <a:solidFill>
                <a:srgbClr val="000000"/>
              </a:solidFill>
            </a:endParaRPr>
          </a:p>
          <a:p>
            <a:pPr lvl="1"/>
            <a:r>
              <a:rPr lang="en-US" sz="1600" dirty="0" err="1">
                <a:solidFill>
                  <a:srgbClr val="000000"/>
                </a:solidFill>
              </a:rPr>
              <a:t>sqoop</a:t>
            </a:r>
            <a:r>
              <a:rPr lang="en-US" sz="1600" dirty="0">
                <a:solidFill>
                  <a:srgbClr val="000000"/>
                </a:solidFill>
              </a:rPr>
              <a:t> import --connect </a:t>
            </a:r>
            <a:r>
              <a:rPr lang="en-US" sz="1600" dirty="0" err="1">
                <a:solidFill>
                  <a:srgbClr val="000000"/>
                </a:solidFill>
              </a:rPr>
              <a:t>jdbc:mysql</a:t>
            </a:r>
            <a:r>
              <a:rPr lang="en-US" sz="1600" dirty="0">
                <a:solidFill>
                  <a:srgbClr val="000000"/>
                </a:solidFill>
              </a:rPr>
              <a:t>://</a:t>
            </a:r>
            <a:r>
              <a:rPr lang="en-US" sz="1600" dirty="0" err="1">
                <a:solidFill>
                  <a:srgbClr val="000000"/>
                </a:solidFill>
              </a:rPr>
              <a:t>localhost</a:t>
            </a:r>
            <a:r>
              <a:rPr lang="en-US" sz="1600" dirty="0">
                <a:solidFill>
                  <a:srgbClr val="000000"/>
                </a:solidFill>
              </a:rPr>
              <a:t>/</a:t>
            </a:r>
            <a:r>
              <a:rPr lang="en-US" sz="1600" dirty="0" err="1">
                <a:solidFill>
                  <a:srgbClr val="000000"/>
                </a:solidFill>
              </a:rPr>
              <a:t>retail_db</a:t>
            </a:r>
            <a:r>
              <a:rPr lang="en-US" sz="1600" dirty="0">
                <a:solidFill>
                  <a:srgbClr val="000000"/>
                </a:solidFill>
              </a:rPr>
              <a:t> --table orders --username root --password cloudera --compress //</a:t>
            </a:r>
            <a:r>
              <a:rPr lang="en-IN" sz="1600" dirty="0">
                <a:solidFill>
                  <a:srgbClr val="000000"/>
                </a:solidFill>
              </a:rPr>
              <a:t>default-compress files to </a:t>
            </a:r>
            <a:r>
              <a:rPr lang="en-IN" sz="1600" dirty="0" err="1">
                <a:solidFill>
                  <a:srgbClr val="000000"/>
                </a:solidFill>
              </a:rPr>
              <a:t>GZip</a:t>
            </a:r>
            <a:r>
              <a:rPr lang="en-IN" sz="1600" dirty="0">
                <a:solidFill>
                  <a:srgbClr val="000000"/>
                </a:solidFill>
              </a:rPr>
              <a:t> (.gz ) </a:t>
            </a:r>
          </a:p>
          <a:p>
            <a:pPr lvl="1"/>
            <a:r>
              <a:rPr lang="en-US" sz="1600" dirty="0" err="1">
                <a:solidFill>
                  <a:srgbClr val="000000"/>
                </a:solidFill>
              </a:rPr>
              <a:t>sqoop</a:t>
            </a:r>
            <a:r>
              <a:rPr lang="en-US" sz="1600" dirty="0">
                <a:solidFill>
                  <a:srgbClr val="000000"/>
                </a:solidFill>
              </a:rPr>
              <a:t> import --connect </a:t>
            </a:r>
            <a:r>
              <a:rPr lang="en-US" sz="1600" dirty="0" err="1">
                <a:solidFill>
                  <a:srgbClr val="000000"/>
                </a:solidFill>
              </a:rPr>
              <a:t>jdbc:mysql</a:t>
            </a:r>
            <a:r>
              <a:rPr lang="en-US" sz="1600" dirty="0">
                <a:solidFill>
                  <a:srgbClr val="000000"/>
                </a:solidFill>
              </a:rPr>
              <a:t>://</a:t>
            </a:r>
            <a:r>
              <a:rPr lang="en-US" sz="1600" dirty="0" err="1">
                <a:solidFill>
                  <a:srgbClr val="000000"/>
                </a:solidFill>
              </a:rPr>
              <a:t>localhost</a:t>
            </a:r>
            <a:r>
              <a:rPr lang="en-US" sz="1600" dirty="0">
                <a:solidFill>
                  <a:srgbClr val="000000"/>
                </a:solidFill>
              </a:rPr>
              <a:t>/</a:t>
            </a:r>
            <a:r>
              <a:rPr lang="en-US" sz="1600" dirty="0" err="1">
                <a:solidFill>
                  <a:srgbClr val="000000"/>
                </a:solidFill>
              </a:rPr>
              <a:t>retail_db</a:t>
            </a:r>
            <a:r>
              <a:rPr lang="en-US" sz="1600" dirty="0">
                <a:solidFill>
                  <a:srgbClr val="000000"/>
                </a:solidFill>
              </a:rPr>
              <a:t> --table orders --username root --password cloudera </a:t>
            </a:r>
            <a:r>
              <a:rPr lang="en-IN" sz="1600" dirty="0">
                <a:solidFill>
                  <a:srgbClr val="000000"/>
                </a:solidFill>
              </a:rPr>
              <a:t>--compress --compression-codec org.apache.hadoop.io.compress.BZip2Codec  //</a:t>
            </a:r>
            <a:r>
              <a:rPr lang="en-US" sz="1600" dirty="0">
                <a:solidFill>
                  <a:srgbClr val="000000"/>
                </a:solidFill>
              </a:rPr>
              <a:t>choose any other codec .</a:t>
            </a:r>
          </a:p>
          <a:p>
            <a:pPr>
              <a:spcAft>
                <a:spcPts val="200"/>
              </a:spcAft>
            </a:pPr>
            <a:r>
              <a:rPr lang="en-US" sz="1600" dirty="0" err="1">
                <a:solidFill>
                  <a:srgbClr val="000000"/>
                </a:solidFill>
              </a:rPr>
              <a:t>sqoop</a:t>
            </a:r>
            <a:r>
              <a:rPr lang="en-US" sz="1600" dirty="0">
                <a:solidFill>
                  <a:srgbClr val="000000"/>
                </a:solidFill>
              </a:rPr>
              <a:t> list-databases --connect </a:t>
            </a:r>
            <a:r>
              <a:rPr lang="en-US" sz="1600" dirty="0" err="1">
                <a:solidFill>
                  <a:srgbClr val="000000"/>
                </a:solidFill>
              </a:rPr>
              <a:t>jdbc:mysql</a:t>
            </a:r>
            <a:r>
              <a:rPr lang="en-US" sz="1600" dirty="0">
                <a:solidFill>
                  <a:srgbClr val="000000"/>
                </a:solidFill>
              </a:rPr>
              <a:t>://</a:t>
            </a:r>
            <a:r>
              <a:rPr lang="en-US" sz="1600" dirty="0" err="1">
                <a:solidFill>
                  <a:srgbClr val="000000"/>
                </a:solidFill>
              </a:rPr>
              <a:t>localhost</a:t>
            </a:r>
            <a:r>
              <a:rPr lang="en-US" sz="1600" dirty="0">
                <a:solidFill>
                  <a:srgbClr val="000000"/>
                </a:solidFill>
              </a:rPr>
              <a:t>  --username root--P //list databases</a:t>
            </a:r>
          </a:p>
          <a:p>
            <a:pPr>
              <a:spcAft>
                <a:spcPts val="200"/>
              </a:spcAft>
            </a:pPr>
            <a:r>
              <a:rPr lang="en-US" sz="1600" dirty="0" err="1">
                <a:solidFill>
                  <a:srgbClr val="000000"/>
                </a:solidFill>
              </a:rPr>
              <a:t>sqoop</a:t>
            </a:r>
            <a:r>
              <a:rPr lang="en-US" sz="1600" dirty="0">
                <a:solidFill>
                  <a:srgbClr val="000000"/>
                </a:solidFill>
              </a:rPr>
              <a:t> list-tables --connect </a:t>
            </a:r>
            <a:r>
              <a:rPr lang="en-US" sz="1600" dirty="0" err="1">
                <a:solidFill>
                  <a:srgbClr val="000000"/>
                </a:solidFill>
              </a:rPr>
              <a:t>jdbc:mysql</a:t>
            </a:r>
            <a:r>
              <a:rPr lang="en-US" sz="1600" dirty="0">
                <a:solidFill>
                  <a:srgbClr val="000000"/>
                </a:solidFill>
              </a:rPr>
              <a:t>://</a:t>
            </a:r>
            <a:r>
              <a:rPr lang="en-US" sz="1600" dirty="0" err="1">
                <a:solidFill>
                  <a:srgbClr val="000000"/>
                </a:solidFill>
              </a:rPr>
              <a:t>localhost</a:t>
            </a:r>
            <a:r>
              <a:rPr lang="en-US" sz="1600" dirty="0">
                <a:solidFill>
                  <a:srgbClr val="000000"/>
                </a:solidFill>
              </a:rPr>
              <a:t>/</a:t>
            </a:r>
            <a:r>
              <a:rPr lang="en-US" sz="1600" dirty="0" err="1">
                <a:solidFill>
                  <a:srgbClr val="000000"/>
                </a:solidFill>
              </a:rPr>
              <a:t>retail_db</a:t>
            </a:r>
            <a:r>
              <a:rPr lang="en-US" sz="1600" dirty="0">
                <a:solidFill>
                  <a:srgbClr val="000000"/>
                </a:solidFill>
              </a:rPr>
              <a:t> --username root -P //list tables</a:t>
            </a:r>
          </a:p>
          <a:p>
            <a:r>
              <a:rPr lang="en-US" sz="1600" dirty="0" err="1">
                <a:solidFill>
                  <a:srgbClr val="000000"/>
                </a:solidFill>
              </a:rPr>
              <a:t>sqoop</a:t>
            </a:r>
            <a:r>
              <a:rPr lang="en-US" sz="1600" dirty="0">
                <a:solidFill>
                  <a:srgbClr val="000000"/>
                </a:solidFill>
              </a:rPr>
              <a:t> eval --connect </a:t>
            </a:r>
            <a:r>
              <a:rPr lang="en-US" sz="1600" dirty="0" err="1">
                <a:solidFill>
                  <a:srgbClr val="000000"/>
                </a:solidFill>
              </a:rPr>
              <a:t>jdbc:mysql</a:t>
            </a:r>
            <a:r>
              <a:rPr lang="en-US" sz="1600" dirty="0">
                <a:solidFill>
                  <a:srgbClr val="000000"/>
                </a:solidFill>
              </a:rPr>
              <a:t>://</a:t>
            </a:r>
            <a:r>
              <a:rPr lang="en-US" sz="1600" dirty="0" err="1">
                <a:solidFill>
                  <a:srgbClr val="000000"/>
                </a:solidFill>
              </a:rPr>
              <a:t>localhost</a:t>
            </a:r>
            <a:r>
              <a:rPr lang="en-US" sz="1600" dirty="0">
                <a:solidFill>
                  <a:srgbClr val="000000"/>
                </a:solidFill>
              </a:rPr>
              <a:t>/</a:t>
            </a:r>
            <a:r>
              <a:rPr lang="en-US" sz="1600" dirty="0" err="1">
                <a:solidFill>
                  <a:srgbClr val="000000"/>
                </a:solidFill>
              </a:rPr>
              <a:t>retail_db</a:t>
            </a:r>
            <a:r>
              <a:rPr lang="en-US" sz="1600" dirty="0">
                <a:solidFill>
                  <a:srgbClr val="000000"/>
                </a:solidFill>
              </a:rPr>
              <a:t> --query 'select * from orders limit 10'  --username root --password cloudera  //Eval tool allows users to run SQL queries against a database; results printed on console. </a:t>
            </a:r>
          </a:p>
          <a:p>
            <a:pPr lvl="1"/>
            <a:endParaRPr lang="en-US" sz="1600" dirty="0">
              <a:solidFill>
                <a:srgbClr val="000000"/>
              </a:solidFill>
            </a:endParaRPr>
          </a:p>
        </p:txBody>
      </p:sp>
    </p:spTree>
    <p:extLst>
      <p:ext uri="{BB962C8B-B14F-4D97-AF65-F5344CB8AC3E}">
        <p14:creationId xmlns:p14="http://schemas.microsoft.com/office/powerpoint/2010/main" val="35393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Imports</a:t>
            </a:r>
          </a:p>
        </p:txBody>
      </p:sp>
      <p:sp>
        <p:nvSpPr>
          <p:cNvPr id="3" name="Content Placeholder 2"/>
          <p:cNvSpPr>
            <a:spLocks noGrp="1"/>
          </p:cNvSpPr>
          <p:nvPr>
            <p:ph idx="1"/>
          </p:nvPr>
        </p:nvSpPr>
        <p:spPr>
          <a:xfrm>
            <a:off x="457200" y="1447800"/>
            <a:ext cx="8229600" cy="5029200"/>
          </a:xfrm>
        </p:spPr>
        <p:txBody>
          <a:bodyPr>
            <a:noAutofit/>
          </a:bodyPr>
          <a:lstStyle/>
          <a:p>
            <a:r>
              <a:rPr lang="en-US" sz="1600" dirty="0">
                <a:solidFill>
                  <a:srgbClr val="000000"/>
                </a:solidFill>
              </a:rPr>
              <a:t>Sqoop supports two types of incremental imports: </a:t>
            </a:r>
          </a:p>
          <a:p>
            <a:r>
              <a:rPr lang="en-US" sz="1600" dirty="0">
                <a:solidFill>
                  <a:srgbClr val="000000"/>
                </a:solidFill>
              </a:rPr>
              <a:t>Append mode: when importing a table where new data rows are continually being added with increasing row id values but no updated to existing data.</a:t>
            </a:r>
          </a:p>
          <a:p>
            <a:pPr lvl="1"/>
            <a:r>
              <a:rPr lang="en-US" sz="1600" dirty="0" err="1">
                <a:solidFill>
                  <a:srgbClr val="000000"/>
                </a:solidFill>
              </a:rPr>
              <a:t>sqoop</a:t>
            </a:r>
            <a:r>
              <a:rPr lang="en-US" sz="1600" dirty="0">
                <a:solidFill>
                  <a:srgbClr val="000000"/>
                </a:solidFill>
              </a:rPr>
              <a:t> import --connect </a:t>
            </a:r>
            <a:r>
              <a:rPr lang="en-US" sz="1600" dirty="0" err="1">
                <a:solidFill>
                  <a:srgbClr val="000000"/>
                </a:solidFill>
              </a:rPr>
              <a:t>jdbc:mysql</a:t>
            </a:r>
            <a:r>
              <a:rPr lang="en-US" sz="1600" dirty="0">
                <a:solidFill>
                  <a:srgbClr val="000000"/>
                </a:solidFill>
              </a:rPr>
              <a:t>://</a:t>
            </a:r>
            <a:r>
              <a:rPr lang="en-US" sz="1600" dirty="0" err="1">
                <a:solidFill>
                  <a:srgbClr val="000000"/>
                </a:solidFill>
              </a:rPr>
              <a:t>localhost</a:t>
            </a:r>
            <a:r>
              <a:rPr lang="en-US" sz="1600" dirty="0">
                <a:solidFill>
                  <a:srgbClr val="000000"/>
                </a:solidFill>
              </a:rPr>
              <a:t>/</a:t>
            </a:r>
            <a:r>
              <a:rPr lang="en-US" sz="1600" dirty="0" err="1">
                <a:solidFill>
                  <a:srgbClr val="000000"/>
                </a:solidFill>
              </a:rPr>
              <a:t>retail_db</a:t>
            </a:r>
            <a:r>
              <a:rPr lang="en-US" sz="1600" dirty="0">
                <a:solidFill>
                  <a:srgbClr val="000000"/>
                </a:solidFill>
              </a:rPr>
              <a:t> --table orders -</a:t>
            </a:r>
            <a:r>
              <a:rPr lang="en-US" sz="1600" dirty="0"/>
              <a:t>-username root --password cloudera </a:t>
            </a:r>
            <a:r>
              <a:rPr lang="en-US" sz="1600" dirty="0">
                <a:solidFill>
                  <a:srgbClr val="000000"/>
                </a:solidFill>
              </a:rPr>
              <a:t>--check-column </a:t>
            </a:r>
            <a:r>
              <a:rPr lang="en-US" sz="1600" dirty="0" err="1">
                <a:solidFill>
                  <a:srgbClr val="000000"/>
                </a:solidFill>
              </a:rPr>
              <a:t>order_id</a:t>
            </a:r>
            <a:r>
              <a:rPr lang="en-US" sz="1600" dirty="0">
                <a:solidFill>
                  <a:srgbClr val="000000"/>
                </a:solidFill>
              </a:rPr>
              <a:t> --incremental append --last-value 180 --target-</a:t>
            </a:r>
            <a:r>
              <a:rPr lang="en-US" sz="1600" dirty="0" err="1">
                <a:solidFill>
                  <a:srgbClr val="000000"/>
                </a:solidFill>
              </a:rPr>
              <a:t>dir</a:t>
            </a:r>
            <a:r>
              <a:rPr lang="en-US" sz="1600" dirty="0">
                <a:solidFill>
                  <a:srgbClr val="000000"/>
                </a:solidFill>
              </a:rPr>
              <a:t> '/user/cloudera/</a:t>
            </a:r>
            <a:r>
              <a:rPr lang="en-US" sz="1600" dirty="0" err="1">
                <a:solidFill>
                  <a:srgbClr val="000000"/>
                </a:solidFill>
              </a:rPr>
              <a:t>orders_append</a:t>
            </a:r>
            <a:r>
              <a:rPr lang="en-US" sz="1600" dirty="0">
                <a:solidFill>
                  <a:srgbClr val="000000"/>
                </a:solidFill>
              </a:rPr>
              <a:t>' -m 1 </a:t>
            </a:r>
          </a:p>
          <a:p>
            <a:pPr lvl="2"/>
            <a:r>
              <a:rPr lang="en-US" sz="1600" dirty="0">
                <a:solidFill>
                  <a:srgbClr val="000000"/>
                </a:solidFill>
              </a:rPr>
              <a:t>specify the column containing incremental value with --check-column and then Sqoop imports rows where the check column has a value greater than --last-value.</a:t>
            </a:r>
          </a:p>
          <a:p>
            <a:r>
              <a:rPr lang="en-US" sz="1600" dirty="0" err="1">
                <a:solidFill>
                  <a:srgbClr val="000000"/>
                </a:solidFill>
              </a:rPr>
              <a:t>Lastmodified</a:t>
            </a:r>
            <a:r>
              <a:rPr lang="en-US" sz="1600" dirty="0">
                <a:solidFill>
                  <a:srgbClr val="000000"/>
                </a:solidFill>
              </a:rPr>
              <a:t> mode: should be used when rows of the source table may be updated.</a:t>
            </a:r>
          </a:p>
          <a:p>
            <a:pPr lvl="1"/>
            <a:r>
              <a:rPr lang="en-US" sz="1600" dirty="0" err="1">
                <a:solidFill>
                  <a:srgbClr val="000000"/>
                </a:solidFill>
              </a:rPr>
              <a:t>sqoop</a:t>
            </a:r>
            <a:r>
              <a:rPr lang="en-US" sz="1600" dirty="0">
                <a:solidFill>
                  <a:srgbClr val="000000"/>
                </a:solidFill>
              </a:rPr>
              <a:t> import --connect </a:t>
            </a:r>
            <a:r>
              <a:rPr lang="en-US" sz="1600" dirty="0" err="1">
                <a:solidFill>
                  <a:srgbClr val="000000"/>
                </a:solidFill>
              </a:rPr>
              <a:t>jdbc:mysql</a:t>
            </a:r>
            <a:r>
              <a:rPr lang="en-US" sz="1600" dirty="0">
                <a:solidFill>
                  <a:srgbClr val="000000"/>
                </a:solidFill>
              </a:rPr>
              <a:t>://</a:t>
            </a:r>
            <a:r>
              <a:rPr lang="en-US" sz="1600" dirty="0" err="1">
                <a:solidFill>
                  <a:srgbClr val="000000"/>
                </a:solidFill>
              </a:rPr>
              <a:t>localhost</a:t>
            </a:r>
            <a:r>
              <a:rPr lang="en-US" sz="1600" dirty="0">
                <a:solidFill>
                  <a:srgbClr val="000000"/>
                </a:solidFill>
              </a:rPr>
              <a:t>/</a:t>
            </a:r>
            <a:r>
              <a:rPr lang="en-US" sz="1600" dirty="0" err="1">
                <a:solidFill>
                  <a:srgbClr val="000000"/>
                </a:solidFill>
              </a:rPr>
              <a:t>retail_db</a:t>
            </a:r>
            <a:r>
              <a:rPr lang="en-US" sz="1600" dirty="0">
                <a:solidFill>
                  <a:srgbClr val="000000"/>
                </a:solidFill>
              </a:rPr>
              <a:t> --table orders -</a:t>
            </a:r>
            <a:r>
              <a:rPr lang="en-US" sz="1600" dirty="0"/>
              <a:t>-username root --password cloudera</a:t>
            </a:r>
            <a:r>
              <a:rPr lang="en-IN" sz="1600" dirty="0">
                <a:solidFill>
                  <a:srgbClr val="000000"/>
                </a:solidFill>
              </a:rPr>
              <a:t> --incremental  lastmodified --check-column  </a:t>
            </a:r>
            <a:r>
              <a:rPr lang="en-IN" sz="1600" dirty="0" err="1">
                <a:solidFill>
                  <a:srgbClr val="000000"/>
                </a:solidFill>
              </a:rPr>
              <a:t>order_date</a:t>
            </a:r>
            <a:r>
              <a:rPr lang="en-IN" sz="1600" dirty="0">
                <a:solidFill>
                  <a:srgbClr val="000000"/>
                </a:solidFill>
              </a:rPr>
              <a:t> --last-value "2013-05-22 01:01:01"</a:t>
            </a:r>
            <a:endParaRPr lang="en-US" sz="1600" dirty="0">
              <a:solidFill>
                <a:srgbClr val="000000"/>
              </a:solidFill>
            </a:endParaRPr>
          </a:p>
          <a:p>
            <a:pPr lvl="1"/>
            <a:r>
              <a:rPr lang="en-IN" sz="1600" dirty="0">
                <a:solidFill>
                  <a:srgbClr val="000000"/>
                </a:solidFill>
              </a:rPr>
              <a:t>Internally, the lastmodified incremental import consists of two standalone MapReduce jobs. The first job will import the delta of changed data similarly to normal import. This import job will save data in a temporary directory on HDFS. The second job will take both the old and new data and will merge them together into the final output, preserving only the last updated value for each row.</a:t>
            </a:r>
            <a:endParaRPr lang="en-US" sz="1600" dirty="0">
              <a:solidFill>
                <a:srgbClr val="000000"/>
              </a:solidFill>
            </a:endParaRPr>
          </a:p>
        </p:txBody>
      </p:sp>
    </p:spTree>
    <p:extLst>
      <p:ext uri="{BB962C8B-B14F-4D97-AF65-F5344CB8AC3E}">
        <p14:creationId xmlns:p14="http://schemas.microsoft.com/office/powerpoint/2010/main" val="3377977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SQOOP</a:t>
            </a:r>
            <a:r>
              <a:rPr lang="en-US" dirty="0"/>
              <a:t> Commands</a:t>
            </a:r>
          </a:p>
        </p:txBody>
      </p:sp>
      <p:sp>
        <p:nvSpPr>
          <p:cNvPr id="3" name="Content Placeholder 2"/>
          <p:cNvSpPr>
            <a:spLocks noGrp="1"/>
          </p:cNvSpPr>
          <p:nvPr>
            <p:ph idx="1"/>
          </p:nvPr>
        </p:nvSpPr>
        <p:spPr>
          <a:xfrm>
            <a:off x="457200" y="1447800"/>
            <a:ext cx="8229600" cy="5029200"/>
          </a:xfrm>
        </p:spPr>
        <p:txBody>
          <a:bodyPr>
            <a:noAutofit/>
          </a:bodyPr>
          <a:lstStyle/>
          <a:p>
            <a:r>
              <a:rPr lang="en-US" sz="1600" dirty="0">
                <a:solidFill>
                  <a:srgbClr val="000000"/>
                </a:solidFill>
              </a:rPr>
              <a:t>Query usage to import with condition</a:t>
            </a:r>
          </a:p>
          <a:p>
            <a:pPr lvl="1"/>
            <a:r>
              <a:rPr lang="en-IN" sz="1600" dirty="0" err="1">
                <a:solidFill>
                  <a:srgbClr val="000000"/>
                </a:solidFill>
              </a:rPr>
              <a:t>sqoop</a:t>
            </a:r>
            <a:r>
              <a:rPr lang="en-IN" sz="1600" dirty="0">
                <a:solidFill>
                  <a:srgbClr val="000000"/>
                </a:solidFill>
              </a:rPr>
              <a:t> import --connect </a:t>
            </a:r>
            <a:r>
              <a:rPr lang="en-IN" sz="1600" dirty="0" err="1">
                <a:solidFill>
                  <a:srgbClr val="000000"/>
                </a:solidFill>
              </a:rPr>
              <a:t>jdbc:mysql</a:t>
            </a:r>
            <a:r>
              <a:rPr lang="en-IN" sz="1600" dirty="0">
                <a:solidFill>
                  <a:srgbClr val="000000"/>
                </a:solidFill>
              </a:rPr>
              <a:t>://</a:t>
            </a:r>
            <a:r>
              <a:rPr lang="en-IN" sz="1600" dirty="0" err="1">
                <a:solidFill>
                  <a:srgbClr val="000000"/>
                </a:solidFill>
              </a:rPr>
              <a:t>localhost</a:t>
            </a:r>
            <a:r>
              <a:rPr lang="en-IN" sz="1600" dirty="0">
                <a:solidFill>
                  <a:srgbClr val="000000"/>
                </a:solidFill>
              </a:rPr>
              <a:t>/</a:t>
            </a:r>
            <a:r>
              <a:rPr lang="en-IN" sz="1600" dirty="0" err="1">
                <a:solidFill>
                  <a:srgbClr val="000000"/>
                </a:solidFill>
              </a:rPr>
              <a:t>retail_db</a:t>
            </a:r>
            <a:r>
              <a:rPr lang="en-IN" sz="1600" dirty="0">
                <a:solidFill>
                  <a:srgbClr val="000000"/>
                </a:solidFill>
              </a:rPr>
              <a:t> --query 'select * from customers where </a:t>
            </a:r>
            <a:r>
              <a:rPr lang="en-IN" sz="1600" dirty="0" err="1">
                <a:solidFill>
                  <a:srgbClr val="000000"/>
                </a:solidFill>
              </a:rPr>
              <a:t>customer_state</a:t>
            </a:r>
            <a:r>
              <a:rPr lang="en-IN" sz="1600" dirty="0">
                <a:solidFill>
                  <a:srgbClr val="000000"/>
                </a:solidFill>
              </a:rPr>
              <a:t> = "PR" and $CONDITIONS'  --username root --password cloudera --target-</a:t>
            </a:r>
            <a:r>
              <a:rPr lang="en-IN" sz="1600" dirty="0" err="1">
                <a:solidFill>
                  <a:srgbClr val="000000"/>
                </a:solidFill>
              </a:rPr>
              <a:t>dir</a:t>
            </a:r>
            <a:r>
              <a:rPr lang="en-IN" sz="1600" dirty="0">
                <a:solidFill>
                  <a:srgbClr val="000000"/>
                </a:solidFill>
              </a:rPr>
              <a:t> '/user/cloudera/retail/customers' --split-by </a:t>
            </a:r>
            <a:r>
              <a:rPr lang="en-IN" sz="1600" dirty="0" err="1">
                <a:solidFill>
                  <a:srgbClr val="000000"/>
                </a:solidFill>
              </a:rPr>
              <a:t>customer_id</a:t>
            </a:r>
            <a:r>
              <a:rPr lang="en-IN" sz="1600" dirty="0">
                <a:solidFill>
                  <a:srgbClr val="000000"/>
                </a:solidFill>
              </a:rPr>
              <a:t> -m 2 --boundary-query  "select min(</a:t>
            </a:r>
            <a:r>
              <a:rPr lang="en-IN" sz="1600" dirty="0" err="1">
                <a:solidFill>
                  <a:srgbClr val="000000"/>
                </a:solidFill>
              </a:rPr>
              <a:t>customer_id</a:t>
            </a:r>
            <a:r>
              <a:rPr lang="en-IN" sz="1600" dirty="0">
                <a:solidFill>
                  <a:srgbClr val="000000"/>
                </a:solidFill>
              </a:rPr>
              <a:t> ), max(</a:t>
            </a:r>
            <a:r>
              <a:rPr lang="en-IN" sz="1600" dirty="0" err="1">
                <a:solidFill>
                  <a:srgbClr val="000000"/>
                </a:solidFill>
              </a:rPr>
              <a:t>customer_id</a:t>
            </a:r>
            <a:r>
              <a:rPr lang="en-IN" sz="1600" dirty="0">
                <a:solidFill>
                  <a:srgbClr val="000000"/>
                </a:solidFill>
              </a:rPr>
              <a:t> ) from customers " </a:t>
            </a:r>
            <a:endParaRPr lang="en-US" sz="1600" dirty="0">
              <a:solidFill>
                <a:srgbClr val="000000"/>
              </a:solidFill>
            </a:endParaRPr>
          </a:p>
          <a:p>
            <a:pPr lvl="2"/>
            <a:r>
              <a:rPr lang="en-IN" sz="1600" dirty="0">
                <a:solidFill>
                  <a:srgbClr val="000000"/>
                </a:solidFill>
              </a:rPr>
              <a:t>If you run a parallel import, the map tasks will execute your query with different boundary values substituted in for $CONDITIONS.</a:t>
            </a:r>
            <a:endParaRPr lang="en-US" sz="1600" dirty="0">
              <a:solidFill>
                <a:srgbClr val="000000"/>
              </a:solidFill>
            </a:endParaRPr>
          </a:p>
          <a:p>
            <a:pPr lvl="2"/>
            <a:r>
              <a:rPr lang="en-IN" sz="1600" dirty="0">
                <a:solidFill>
                  <a:srgbClr val="000000"/>
                </a:solidFill>
              </a:rPr>
              <a:t>By using query imports, Sqoop can’t use the database catalogue to fetch the metadata. This is one of the reasons why using table import might be faster than the equivalent free-form query Import.</a:t>
            </a:r>
          </a:p>
          <a:p>
            <a:pPr lvl="2"/>
            <a:r>
              <a:rPr lang="en-IN" sz="1600" dirty="0">
                <a:solidFill>
                  <a:srgbClr val="000000"/>
                </a:solidFill>
              </a:rPr>
              <a:t>Note: While joining more than one table  in query, Sqoop import may fail with error message about duplicate columns. Use SQL projection (AS) rename columns in the query so that each column in the output result has a unique name. </a:t>
            </a:r>
          </a:p>
          <a:p>
            <a:pPr lvl="2"/>
            <a:r>
              <a:rPr lang="en-IN" sz="1600" dirty="0">
                <a:solidFill>
                  <a:srgbClr val="000000"/>
                </a:solidFill>
              </a:rPr>
              <a:t>In the case of the query Sqoop will use the entire query in place of the table name to generate boundary values, resulting in a query like select min(split-by-col), max(split-by-col) from ($YOUR_QUERY) which is highly inefficient, as it requires store the output result set prior to moving any data. Hence Sqoop does offer the parameter --boundary-query which can be used as custom boundary values.</a:t>
            </a:r>
          </a:p>
          <a:p>
            <a:pPr lvl="1"/>
            <a:endParaRPr lang="en-IN" sz="1600" dirty="0">
              <a:solidFill>
                <a:srgbClr val="000000"/>
              </a:solidFill>
            </a:endParaRPr>
          </a:p>
          <a:p>
            <a:pPr lvl="2"/>
            <a:endParaRPr lang="en-IN" sz="1600" dirty="0">
              <a:solidFill>
                <a:srgbClr val="000000"/>
              </a:solidFill>
            </a:endParaRPr>
          </a:p>
        </p:txBody>
      </p:sp>
    </p:spTree>
    <p:extLst>
      <p:ext uri="{BB962C8B-B14F-4D97-AF65-F5344CB8AC3E}">
        <p14:creationId xmlns:p14="http://schemas.microsoft.com/office/powerpoint/2010/main" val="171454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Importing</a:t>
            </a:r>
            <a:r>
              <a:rPr lang="en-US" dirty="0"/>
              <a:t> Data into Hive</a:t>
            </a:r>
          </a:p>
        </p:txBody>
      </p:sp>
      <p:sp>
        <p:nvSpPr>
          <p:cNvPr id="3" name="Content Placeholder 2"/>
          <p:cNvSpPr>
            <a:spLocks noGrp="1"/>
          </p:cNvSpPr>
          <p:nvPr>
            <p:ph idx="1"/>
          </p:nvPr>
        </p:nvSpPr>
        <p:spPr>
          <a:xfrm>
            <a:off x="457200" y="1447800"/>
            <a:ext cx="8229600" cy="5257800"/>
          </a:xfrm>
        </p:spPr>
        <p:txBody>
          <a:bodyPr>
            <a:noAutofit/>
          </a:bodyPr>
          <a:lstStyle/>
          <a:p>
            <a:r>
              <a:rPr lang="en-US" sz="1600" dirty="0" err="1">
                <a:solidFill>
                  <a:srgbClr val="000000"/>
                </a:solidFill>
              </a:rPr>
              <a:t>sqoop</a:t>
            </a:r>
            <a:r>
              <a:rPr lang="en-US" sz="1600" dirty="0">
                <a:solidFill>
                  <a:srgbClr val="000000"/>
                </a:solidFill>
              </a:rPr>
              <a:t> import  --connect </a:t>
            </a:r>
            <a:r>
              <a:rPr lang="en-US" sz="1600" dirty="0" err="1">
                <a:solidFill>
                  <a:srgbClr val="000000"/>
                </a:solidFill>
              </a:rPr>
              <a:t>jdbc:mysql</a:t>
            </a:r>
            <a:r>
              <a:rPr lang="en-US" sz="1600" dirty="0">
                <a:solidFill>
                  <a:srgbClr val="000000"/>
                </a:solidFill>
              </a:rPr>
              <a:t>://</a:t>
            </a:r>
            <a:r>
              <a:rPr lang="en-US" sz="1600" dirty="0" err="1">
                <a:solidFill>
                  <a:srgbClr val="000000"/>
                </a:solidFill>
              </a:rPr>
              <a:t>localhost</a:t>
            </a:r>
            <a:r>
              <a:rPr lang="en-US" sz="1600" dirty="0">
                <a:solidFill>
                  <a:srgbClr val="000000"/>
                </a:solidFill>
              </a:rPr>
              <a:t>/</a:t>
            </a:r>
            <a:r>
              <a:rPr lang="en-US" sz="1600" dirty="0" err="1">
                <a:solidFill>
                  <a:srgbClr val="000000"/>
                </a:solidFill>
              </a:rPr>
              <a:t>retail_db</a:t>
            </a:r>
            <a:r>
              <a:rPr lang="en-US" sz="1600" dirty="0">
                <a:solidFill>
                  <a:srgbClr val="000000"/>
                </a:solidFill>
              </a:rPr>
              <a:t>  --username root --table orders --password cloudera -m 2 --hive-import --hive-database </a:t>
            </a:r>
            <a:r>
              <a:rPr lang="en-US" sz="1600" dirty="0" err="1">
                <a:solidFill>
                  <a:srgbClr val="000000"/>
                </a:solidFill>
              </a:rPr>
              <a:t>retail_db</a:t>
            </a:r>
            <a:r>
              <a:rPr lang="en-US" sz="1600" dirty="0">
                <a:solidFill>
                  <a:srgbClr val="000000"/>
                </a:solidFill>
              </a:rPr>
              <a:t>--hive-table orders --delete-target-</a:t>
            </a:r>
            <a:r>
              <a:rPr lang="en-US" sz="1600" dirty="0" err="1">
                <a:solidFill>
                  <a:srgbClr val="000000"/>
                </a:solidFill>
              </a:rPr>
              <a:t>dir</a:t>
            </a:r>
            <a:r>
              <a:rPr lang="en-US" sz="1600" dirty="0">
                <a:solidFill>
                  <a:srgbClr val="000000"/>
                </a:solidFill>
              </a:rPr>
              <a:t> --map-column-hive </a:t>
            </a:r>
            <a:r>
              <a:rPr lang="en-US" sz="1600" dirty="0" err="1">
                <a:solidFill>
                  <a:srgbClr val="000000"/>
                </a:solidFill>
              </a:rPr>
              <a:t>order_status</a:t>
            </a:r>
            <a:r>
              <a:rPr lang="en-US" sz="1600" dirty="0">
                <a:solidFill>
                  <a:srgbClr val="000000"/>
                </a:solidFill>
              </a:rPr>
              <a:t>='</a:t>
            </a:r>
            <a:r>
              <a:rPr lang="en-US" sz="1600" dirty="0" err="1">
                <a:solidFill>
                  <a:srgbClr val="000000"/>
                </a:solidFill>
              </a:rPr>
              <a:t>varchar</a:t>
            </a:r>
            <a:r>
              <a:rPr lang="en-US" sz="1600" dirty="0">
                <a:solidFill>
                  <a:srgbClr val="000000"/>
                </a:solidFill>
              </a:rPr>
              <a:t>(20)'</a:t>
            </a:r>
          </a:p>
          <a:p>
            <a:pPr lvl="1"/>
            <a:r>
              <a:rPr lang="en-IN" sz="1600" dirty="0">
                <a:solidFill>
                  <a:srgbClr val="000000"/>
                </a:solidFill>
              </a:rPr>
              <a:t>use the parameter --map-column-hive to override  default mapping column </a:t>
            </a:r>
            <a:r>
              <a:rPr lang="en-IN" sz="1600" dirty="0" err="1">
                <a:solidFill>
                  <a:srgbClr val="000000"/>
                </a:solidFill>
              </a:rPr>
              <a:t>datatypes</a:t>
            </a:r>
            <a:r>
              <a:rPr lang="en-IN" sz="1600" dirty="0">
                <a:solidFill>
                  <a:srgbClr val="000000"/>
                </a:solidFill>
              </a:rPr>
              <a:t>.</a:t>
            </a:r>
            <a:endParaRPr lang="en-US" sz="1600" dirty="0">
              <a:solidFill>
                <a:srgbClr val="000000"/>
              </a:solidFill>
            </a:endParaRPr>
          </a:p>
          <a:p>
            <a:pPr lvl="1"/>
            <a:r>
              <a:rPr lang="en-US" sz="1600" dirty="0" err="1">
                <a:solidFill>
                  <a:srgbClr val="000000"/>
                </a:solidFill>
              </a:rPr>
              <a:t>sqoop</a:t>
            </a:r>
            <a:r>
              <a:rPr lang="en-US" sz="1600" dirty="0">
                <a:solidFill>
                  <a:srgbClr val="000000"/>
                </a:solidFill>
              </a:rPr>
              <a:t> create-hive-table --connect </a:t>
            </a:r>
            <a:r>
              <a:rPr lang="en-US" sz="1600" dirty="0" err="1">
                <a:solidFill>
                  <a:srgbClr val="000000"/>
                </a:solidFill>
              </a:rPr>
              <a:t>jdbc:mysql</a:t>
            </a:r>
            <a:r>
              <a:rPr lang="en-US" sz="1600" dirty="0">
                <a:solidFill>
                  <a:srgbClr val="000000"/>
                </a:solidFill>
              </a:rPr>
              <a:t>://</a:t>
            </a:r>
            <a:r>
              <a:rPr lang="en-US" sz="1600" dirty="0" err="1">
                <a:solidFill>
                  <a:srgbClr val="000000"/>
                </a:solidFill>
              </a:rPr>
              <a:t>localhost</a:t>
            </a:r>
            <a:r>
              <a:rPr lang="en-US" sz="1600" dirty="0">
                <a:solidFill>
                  <a:srgbClr val="000000"/>
                </a:solidFill>
              </a:rPr>
              <a:t>/</a:t>
            </a:r>
            <a:r>
              <a:rPr lang="en-US" sz="1600" dirty="0" err="1">
                <a:solidFill>
                  <a:srgbClr val="000000"/>
                </a:solidFill>
              </a:rPr>
              <a:t>retail_db</a:t>
            </a:r>
            <a:r>
              <a:rPr lang="en-US" sz="1600" dirty="0">
                <a:solidFill>
                  <a:srgbClr val="000000"/>
                </a:solidFill>
              </a:rPr>
              <a:t> --table orders  --username root --password cloudera --fields-terminated-by ','; //Imports only schema </a:t>
            </a:r>
          </a:p>
          <a:p>
            <a:r>
              <a:rPr lang="en-IN" sz="1600" dirty="0">
                <a:solidFill>
                  <a:srgbClr val="000000"/>
                </a:solidFill>
              </a:rPr>
              <a:t>Using Partitioned Hive Tables:</a:t>
            </a:r>
            <a:endParaRPr lang="en-US" sz="1600" dirty="0">
              <a:solidFill>
                <a:srgbClr val="000000"/>
              </a:solidFill>
            </a:endParaRPr>
          </a:p>
          <a:p>
            <a:pPr lvl="1"/>
            <a:r>
              <a:rPr lang="en-IN" sz="1600" dirty="0" err="1">
                <a:solidFill>
                  <a:srgbClr val="000000"/>
                </a:solidFill>
              </a:rPr>
              <a:t>sqoop</a:t>
            </a:r>
            <a:r>
              <a:rPr lang="en-IN" sz="1600" dirty="0">
                <a:solidFill>
                  <a:srgbClr val="000000"/>
                </a:solidFill>
              </a:rPr>
              <a:t> import --connect </a:t>
            </a:r>
            <a:r>
              <a:rPr lang="en-IN" sz="1600" dirty="0" err="1">
                <a:solidFill>
                  <a:srgbClr val="000000"/>
                </a:solidFill>
              </a:rPr>
              <a:t>jdbc:mysql</a:t>
            </a:r>
            <a:r>
              <a:rPr lang="en-IN" sz="1600" dirty="0">
                <a:solidFill>
                  <a:srgbClr val="000000"/>
                </a:solidFill>
              </a:rPr>
              <a:t>://mysql.example.com/</a:t>
            </a:r>
            <a:r>
              <a:rPr lang="en-IN" sz="1600" dirty="0" err="1">
                <a:solidFill>
                  <a:srgbClr val="000000"/>
                </a:solidFill>
              </a:rPr>
              <a:t>sqoop</a:t>
            </a:r>
            <a:r>
              <a:rPr lang="en-IN" sz="1600" dirty="0">
                <a:solidFill>
                  <a:srgbClr val="000000"/>
                </a:solidFill>
              </a:rPr>
              <a:t> --username </a:t>
            </a:r>
            <a:r>
              <a:rPr lang="en-IN" sz="1600" dirty="0" err="1">
                <a:solidFill>
                  <a:srgbClr val="000000"/>
                </a:solidFill>
              </a:rPr>
              <a:t>sqoop</a:t>
            </a:r>
            <a:r>
              <a:rPr lang="en-IN" sz="1600" dirty="0">
                <a:solidFill>
                  <a:srgbClr val="000000"/>
                </a:solidFill>
              </a:rPr>
              <a:t> --password </a:t>
            </a:r>
            <a:r>
              <a:rPr lang="en-IN" sz="1600" dirty="0" err="1">
                <a:solidFill>
                  <a:srgbClr val="000000"/>
                </a:solidFill>
              </a:rPr>
              <a:t>sqoop</a:t>
            </a:r>
            <a:r>
              <a:rPr lang="en-IN" sz="1600" dirty="0">
                <a:solidFill>
                  <a:srgbClr val="000000"/>
                </a:solidFill>
              </a:rPr>
              <a:t> --table cities --hive-import --hive-partition-key  day --hive-partition-value  "2013-05-22" </a:t>
            </a:r>
          </a:p>
          <a:p>
            <a:pPr lvl="1"/>
            <a:r>
              <a:rPr lang="en-IN" sz="1600" dirty="0">
                <a:solidFill>
                  <a:srgbClr val="000000"/>
                </a:solidFill>
              </a:rPr>
              <a:t>Sqoop currently does not support loading data to hive using dynamic partition</a:t>
            </a:r>
          </a:p>
          <a:p>
            <a:r>
              <a:rPr lang="en-IN" sz="1600" dirty="0">
                <a:solidFill>
                  <a:srgbClr val="000000"/>
                </a:solidFill>
              </a:rPr>
              <a:t>when the data contains characters that are used as Hives delimiters. You can instruct Sqoop to automatically clean your data using --hive-drop-import-</a:t>
            </a:r>
            <a:r>
              <a:rPr lang="en-IN" sz="1600" dirty="0" err="1">
                <a:solidFill>
                  <a:srgbClr val="000000"/>
                </a:solidFill>
              </a:rPr>
              <a:t>delims</a:t>
            </a:r>
            <a:r>
              <a:rPr lang="en-IN" sz="1600" dirty="0">
                <a:solidFill>
                  <a:srgbClr val="000000"/>
                </a:solidFill>
              </a:rPr>
              <a:t>, which will remove all \n, \t, and \01 characters from all string-based columns:</a:t>
            </a:r>
            <a:endParaRPr lang="en-US" sz="1600" dirty="0">
              <a:solidFill>
                <a:srgbClr val="000000"/>
              </a:solidFill>
            </a:endParaRPr>
          </a:p>
          <a:p>
            <a:pPr lvl="1"/>
            <a:r>
              <a:rPr lang="en-IN" sz="1600" dirty="0" err="1">
                <a:solidFill>
                  <a:srgbClr val="000000"/>
                </a:solidFill>
              </a:rPr>
              <a:t>sqoop</a:t>
            </a:r>
            <a:r>
              <a:rPr lang="en-IN" sz="1600" dirty="0">
                <a:solidFill>
                  <a:srgbClr val="000000"/>
                </a:solidFill>
              </a:rPr>
              <a:t> import --connect </a:t>
            </a:r>
            <a:r>
              <a:rPr lang="en-IN" sz="1600" dirty="0" err="1">
                <a:solidFill>
                  <a:srgbClr val="000000"/>
                </a:solidFill>
              </a:rPr>
              <a:t>jdbc:mysql</a:t>
            </a:r>
            <a:r>
              <a:rPr lang="en-IN" sz="1600" dirty="0">
                <a:solidFill>
                  <a:srgbClr val="000000"/>
                </a:solidFill>
              </a:rPr>
              <a:t>://mysql.example.com/</a:t>
            </a:r>
            <a:r>
              <a:rPr lang="en-IN" sz="1600" dirty="0" err="1">
                <a:solidFill>
                  <a:srgbClr val="000000"/>
                </a:solidFill>
              </a:rPr>
              <a:t>sqoop</a:t>
            </a:r>
            <a:r>
              <a:rPr lang="en-IN" sz="1600" dirty="0">
                <a:solidFill>
                  <a:srgbClr val="000000"/>
                </a:solidFill>
              </a:rPr>
              <a:t> --username </a:t>
            </a:r>
            <a:r>
              <a:rPr lang="en-IN" sz="1600" dirty="0" err="1">
                <a:solidFill>
                  <a:srgbClr val="000000"/>
                </a:solidFill>
              </a:rPr>
              <a:t>sqoop</a:t>
            </a:r>
            <a:r>
              <a:rPr lang="en-IN" sz="1600" dirty="0">
                <a:solidFill>
                  <a:srgbClr val="000000"/>
                </a:solidFill>
              </a:rPr>
              <a:t> --password </a:t>
            </a:r>
            <a:r>
              <a:rPr lang="en-IN" sz="1600" dirty="0" err="1">
                <a:solidFill>
                  <a:srgbClr val="000000"/>
                </a:solidFill>
              </a:rPr>
              <a:t>sqoop</a:t>
            </a:r>
            <a:r>
              <a:rPr lang="en-IN" sz="1600" dirty="0">
                <a:solidFill>
                  <a:srgbClr val="000000"/>
                </a:solidFill>
              </a:rPr>
              <a:t> --table cities --hive-import --hive-drop-import-</a:t>
            </a:r>
            <a:r>
              <a:rPr lang="en-IN" sz="1600" dirty="0" err="1">
                <a:solidFill>
                  <a:srgbClr val="000000"/>
                </a:solidFill>
              </a:rPr>
              <a:t>delims</a:t>
            </a:r>
            <a:endParaRPr lang="en-US" sz="1600" dirty="0">
              <a:solidFill>
                <a:srgbClr val="000000"/>
              </a:solidFill>
            </a:endParaRPr>
          </a:p>
          <a:p>
            <a:r>
              <a:rPr lang="en-IN" sz="1600" dirty="0">
                <a:solidFill>
                  <a:srgbClr val="000000"/>
                </a:solidFill>
              </a:rPr>
              <a:t>The following example will replace all \n, \t, and \01 characters with the string REP: </a:t>
            </a:r>
            <a:endParaRPr lang="en-US" sz="1600" dirty="0">
              <a:solidFill>
                <a:srgbClr val="000000"/>
              </a:solidFill>
            </a:endParaRPr>
          </a:p>
          <a:p>
            <a:pPr lvl="1"/>
            <a:r>
              <a:rPr lang="en-IN" sz="1600" dirty="0" err="1">
                <a:solidFill>
                  <a:srgbClr val="000000"/>
                </a:solidFill>
              </a:rPr>
              <a:t>sqoop</a:t>
            </a:r>
            <a:r>
              <a:rPr lang="en-IN" sz="1600" dirty="0">
                <a:solidFill>
                  <a:srgbClr val="000000"/>
                </a:solidFill>
              </a:rPr>
              <a:t> import --connect </a:t>
            </a:r>
            <a:r>
              <a:rPr lang="en-IN" sz="1600" dirty="0" err="1">
                <a:solidFill>
                  <a:srgbClr val="000000"/>
                </a:solidFill>
              </a:rPr>
              <a:t>jdbc:mysql</a:t>
            </a:r>
            <a:r>
              <a:rPr lang="en-IN" sz="1600" dirty="0">
                <a:solidFill>
                  <a:srgbClr val="000000"/>
                </a:solidFill>
              </a:rPr>
              <a:t>://mysql.example.com/</a:t>
            </a:r>
            <a:r>
              <a:rPr lang="en-IN" sz="1600" dirty="0" err="1">
                <a:solidFill>
                  <a:srgbClr val="000000"/>
                </a:solidFill>
              </a:rPr>
              <a:t>sqoop</a:t>
            </a:r>
            <a:r>
              <a:rPr lang="en-IN" sz="1600" dirty="0">
                <a:solidFill>
                  <a:srgbClr val="000000"/>
                </a:solidFill>
              </a:rPr>
              <a:t> --username </a:t>
            </a:r>
            <a:r>
              <a:rPr lang="en-IN" sz="1600" dirty="0" err="1">
                <a:solidFill>
                  <a:srgbClr val="000000"/>
                </a:solidFill>
              </a:rPr>
              <a:t>sqoop</a:t>
            </a:r>
            <a:r>
              <a:rPr lang="en-IN" sz="1600" dirty="0">
                <a:solidFill>
                  <a:srgbClr val="000000"/>
                </a:solidFill>
              </a:rPr>
              <a:t> --password </a:t>
            </a:r>
            <a:r>
              <a:rPr lang="en-IN" sz="1600" dirty="0" err="1">
                <a:solidFill>
                  <a:srgbClr val="000000"/>
                </a:solidFill>
              </a:rPr>
              <a:t>sqoop</a:t>
            </a:r>
            <a:r>
              <a:rPr lang="en-IN" sz="1600" dirty="0">
                <a:solidFill>
                  <a:srgbClr val="000000"/>
                </a:solidFill>
              </a:rPr>
              <a:t> --table cities --hive-import --hive-</a:t>
            </a:r>
            <a:r>
              <a:rPr lang="en-IN" sz="1600" dirty="0" err="1">
                <a:solidFill>
                  <a:srgbClr val="000000"/>
                </a:solidFill>
              </a:rPr>
              <a:t>delims</a:t>
            </a:r>
            <a:r>
              <a:rPr lang="en-IN" sz="1600" dirty="0">
                <a:solidFill>
                  <a:srgbClr val="000000"/>
                </a:solidFill>
              </a:rPr>
              <a:t>-replacement "REP"</a:t>
            </a:r>
          </a:p>
        </p:txBody>
      </p:sp>
    </p:spTree>
    <p:extLst>
      <p:ext uri="{BB962C8B-B14F-4D97-AF65-F5344CB8AC3E}">
        <p14:creationId xmlns:p14="http://schemas.microsoft.com/office/powerpoint/2010/main" val="408874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Sqoop importing to HBase</a:t>
            </a:r>
          </a:p>
        </p:txBody>
      </p:sp>
      <p:sp>
        <p:nvSpPr>
          <p:cNvPr id="3" name="Content Placeholder 2"/>
          <p:cNvSpPr>
            <a:spLocks noGrp="1"/>
          </p:cNvSpPr>
          <p:nvPr>
            <p:ph idx="1"/>
          </p:nvPr>
        </p:nvSpPr>
        <p:spPr>
          <a:xfrm>
            <a:off x="457200" y="1524000"/>
            <a:ext cx="8229600" cy="5029200"/>
          </a:xfrm>
        </p:spPr>
        <p:txBody>
          <a:bodyPr>
            <a:noAutofit/>
          </a:bodyPr>
          <a:lstStyle/>
          <a:p>
            <a:r>
              <a:rPr lang="en-US" sz="1600" dirty="0">
                <a:solidFill>
                  <a:srgbClr val="000000"/>
                </a:solidFill>
              </a:rPr>
              <a:t>Importing data to Hbase:</a:t>
            </a:r>
          </a:p>
          <a:p>
            <a:pPr lvl="1"/>
            <a:r>
              <a:rPr lang="en-US" sz="1600" dirty="0">
                <a:solidFill>
                  <a:srgbClr val="000000"/>
                </a:solidFill>
              </a:rPr>
              <a:t>SQOOP can populate data in specific column family in Hbase table. </a:t>
            </a:r>
          </a:p>
          <a:p>
            <a:pPr lvl="1"/>
            <a:r>
              <a:rPr lang="en-US" sz="1600" dirty="0" err="1">
                <a:solidFill>
                  <a:srgbClr val="000000"/>
                </a:solidFill>
              </a:rPr>
              <a:t>sqoop</a:t>
            </a:r>
            <a:r>
              <a:rPr lang="en-US" sz="1600" dirty="0">
                <a:solidFill>
                  <a:srgbClr val="000000"/>
                </a:solidFill>
              </a:rPr>
              <a:t> import --connect </a:t>
            </a:r>
            <a:r>
              <a:rPr lang="en-US" sz="1600" dirty="0" err="1">
                <a:solidFill>
                  <a:srgbClr val="000000"/>
                </a:solidFill>
              </a:rPr>
              <a:t>jdbc:mysql</a:t>
            </a:r>
            <a:r>
              <a:rPr lang="en-US" sz="1600" dirty="0">
                <a:solidFill>
                  <a:srgbClr val="000000"/>
                </a:solidFill>
              </a:rPr>
              <a:t>://</a:t>
            </a:r>
            <a:r>
              <a:rPr lang="en-US" sz="1600" dirty="0" err="1">
                <a:solidFill>
                  <a:srgbClr val="000000"/>
                </a:solidFill>
              </a:rPr>
              <a:t>localhost</a:t>
            </a:r>
            <a:r>
              <a:rPr lang="en-US" sz="1600" dirty="0">
                <a:solidFill>
                  <a:srgbClr val="000000"/>
                </a:solidFill>
              </a:rPr>
              <a:t>/</a:t>
            </a:r>
            <a:r>
              <a:rPr lang="en-US" sz="1600" dirty="0" err="1">
                <a:solidFill>
                  <a:srgbClr val="000000"/>
                </a:solidFill>
              </a:rPr>
              <a:t>retail_db</a:t>
            </a:r>
            <a:r>
              <a:rPr lang="en-US" sz="1600" dirty="0">
                <a:solidFill>
                  <a:srgbClr val="000000"/>
                </a:solidFill>
              </a:rPr>
              <a:t> --username </a:t>
            </a:r>
            <a:r>
              <a:rPr lang="en-US" sz="1600" dirty="0" err="1">
                <a:solidFill>
                  <a:srgbClr val="000000"/>
                </a:solidFill>
              </a:rPr>
              <a:t>sqoop</a:t>
            </a:r>
            <a:r>
              <a:rPr lang="en-US" sz="1600" dirty="0">
                <a:solidFill>
                  <a:srgbClr val="000000"/>
                </a:solidFill>
              </a:rPr>
              <a:t> --password </a:t>
            </a:r>
            <a:r>
              <a:rPr lang="en-US" sz="1600" dirty="0" err="1">
                <a:solidFill>
                  <a:srgbClr val="000000"/>
                </a:solidFill>
              </a:rPr>
              <a:t>sqoop</a:t>
            </a:r>
            <a:r>
              <a:rPr lang="en-US" sz="1600" dirty="0">
                <a:solidFill>
                  <a:srgbClr val="000000"/>
                </a:solidFill>
              </a:rPr>
              <a:t> --table actor --columns '</a:t>
            </a:r>
            <a:r>
              <a:rPr lang="en-US" sz="1600" dirty="0" err="1">
                <a:solidFill>
                  <a:srgbClr val="000000"/>
                </a:solidFill>
              </a:rPr>
              <a:t>actor_id,first_name,last_name</a:t>
            </a:r>
            <a:r>
              <a:rPr lang="en-US" sz="1600" dirty="0">
                <a:solidFill>
                  <a:srgbClr val="000000"/>
                </a:solidFill>
              </a:rPr>
              <a:t>' --hbase-table </a:t>
            </a:r>
            <a:r>
              <a:rPr lang="en-US" sz="1600" dirty="0" err="1">
                <a:solidFill>
                  <a:srgbClr val="000000"/>
                </a:solidFill>
              </a:rPr>
              <a:t>ActorInfo</a:t>
            </a:r>
            <a:r>
              <a:rPr lang="en-US" sz="1600" dirty="0">
                <a:solidFill>
                  <a:srgbClr val="000000"/>
                </a:solidFill>
              </a:rPr>
              <a:t> --column-family </a:t>
            </a:r>
            <a:r>
              <a:rPr lang="en-US" sz="1600" dirty="0" err="1">
                <a:solidFill>
                  <a:srgbClr val="000000"/>
                </a:solidFill>
              </a:rPr>
              <a:t>ActorName</a:t>
            </a:r>
            <a:r>
              <a:rPr lang="en-US" sz="1600" dirty="0">
                <a:solidFill>
                  <a:srgbClr val="000000"/>
                </a:solidFill>
              </a:rPr>
              <a:t> --hbase-row-key </a:t>
            </a:r>
            <a:r>
              <a:rPr lang="en-US" sz="1600" dirty="0" err="1">
                <a:solidFill>
                  <a:srgbClr val="000000"/>
                </a:solidFill>
              </a:rPr>
              <a:t>actor_id</a:t>
            </a:r>
            <a:r>
              <a:rPr lang="en-US" sz="1600" dirty="0">
                <a:solidFill>
                  <a:srgbClr val="000000"/>
                </a:solidFill>
              </a:rPr>
              <a:t> -m 1</a:t>
            </a:r>
          </a:p>
          <a:p>
            <a:pPr lvl="0"/>
            <a:r>
              <a:rPr lang="en-IN" sz="1600" dirty="0">
                <a:solidFill>
                  <a:srgbClr val="000000"/>
                </a:solidFill>
              </a:rPr>
              <a:t>SQOOP JOB</a:t>
            </a:r>
            <a:endParaRPr lang="en-US" sz="1600" dirty="0">
              <a:solidFill>
                <a:srgbClr val="000000"/>
              </a:solidFill>
            </a:endParaRPr>
          </a:p>
          <a:p>
            <a:pPr lvl="1"/>
            <a:r>
              <a:rPr lang="en-IN" sz="1600" dirty="0" err="1">
                <a:solidFill>
                  <a:srgbClr val="000000"/>
                </a:solidFill>
              </a:rPr>
              <a:t>sqoop</a:t>
            </a:r>
            <a:r>
              <a:rPr lang="en-IN" sz="1600" dirty="0">
                <a:solidFill>
                  <a:srgbClr val="000000"/>
                </a:solidFill>
              </a:rPr>
              <a:t> job --create job1 -- import --connect </a:t>
            </a:r>
            <a:r>
              <a:rPr lang="en-IN" sz="1600" dirty="0" err="1">
                <a:solidFill>
                  <a:srgbClr val="000000"/>
                </a:solidFill>
              </a:rPr>
              <a:t>jdbc:mysql</a:t>
            </a:r>
            <a:r>
              <a:rPr lang="en-IN" sz="1600" dirty="0">
                <a:solidFill>
                  <a:srgbClr val="000000"/>
                </a:solidFill>
              </a:rPr>
              <a:t>://mysql.example.com/</a:t>
            </a:r>
            <a:r>
              <a:rPr lang="en-IN" sz="1600" dirty="0" err="1">
                <a:solidFill>
                  <a:srgbClr val="000000"/>
                </a:solidFill>
              </a:rPr>
              <a:t>sqoop</a:t>
            </a:r>
            <a:r>
              <a:rPr lang="en-IN" sz="1600" dirty="0">
                <a:solidFill>
                  <a:srgbClr val="000000"/>
                </a:solidFill>
              </a:rPr>
              <a:t> --username </a:t>
            </a:r>
            <a:r>
              <a:rPr lang="en-IN" sz="1600" dirty="0" err="1">
                <a:solidFill>
                  <a:srgbClr val="000000"/>
                </a:solidFill>
              </a:rPr>
              <a:t>sqoop</a:t>
            </a:r>
            <a:r>
              <a:rPr lang="en-IN" sz="1600" dirty="0">
                <a:solidFill>
                  <a:srgbClr val="000000"/>
                </a:solidFill>
              </a:rPr>
              <a:t> --password </a:t>
            </a:r>
            <a:r>
              <a:rPr lang="en-IN" sz="1600" dirty="0" err="1">
                <a:solidFill>
                  <a:srgbClr val="000000"/>
                </a:solidFill>
              </a:rPr>
              <a:t>sqoop</a:t>
            </a:r>
            <a:r>
              <a:rPr lang="en-IN" sz="1600" dirty="0">
                <a:solidFill>
                  <a:srgbClr val="000000"/>
                </a:solidFill>
              </a:rPr>
              <a:t> --table orders </a:t>
            </a:r>
            <a:r>
              <a:rPr lang="en-IN" sz="1600" dirty="0">
                <a:solidFill>
                  <a:srgbClr val="002060"/>
                </a:solidFill>
              </a:rPr>
              <a:t>(Note- There is a space between -- &amp; import)</a:t>
            </a:r>
            <a:endParaRPr lang="en-IN" sz="1600" dirty="0">
              <a:solidFill>
                <a:srgbClr val="000000"/>
              </a:solidFill>
            </a:endParaRPr>
          </a:p>
          <a:p>
            <a:pPr lvl="1"/>
            <a:r>
              <a:rPr lang="en-IN" sz="1600" dirty="0" err="1">
                <a:solidFill>
                  <a:srgbClr val="000000"/>
                </a:solidFill>
              </a:rPr>
              <a:t>sqoop</a:t>
            </a:r>
            <a:r>
              <a:rPr lang="en-IN" sz="1600" dirty="0">
                <a:solidFill>
                  <a:srgbClr val="000000"/>
                </a:solidFill>
              </a:rPr>
              <a:t> job --create job2 -- import --connect </a:t>
            </a:r>
            <a:r>
              <a:rPr lang="en-IN" sz="1600" dirty="0" err="1">
                <a:solidFill>
                  <a:srgbClr val="000000"/>
                </a:solidFill>
              </a:rPr>
              <a:t>jdbc:mysql</a:t>
            </a:r>
            <a:r>
              <a:rPr lang="en-IN" sz="1600" dirty="0">
                <a:solidFill>
                  <a:srgbClr val="000000"/>
                </a:solidFill>
              </a:rPr>
              <a:t>://mysql.example.com/</a:t>
            </a:r>
            <a:r>
              <a:rPr lang="en-IN" sz="1600" dirty="0" err="1">
                <a:solidFill>
                  <a:srgbClr val="000000"/>
                </a:solidFill>
              </a:rPr>
              <a:t>sqoop</a:t>
            </a:r>
            <a:r>
              <a:rPr lang="en-IN" sz="1600" dirty="0">
                <a:solidFill>
                  <a:srgbClr val="000000"/>
                </a:solidFill>
              </a:rPr>
              <a:t> --username </a:t>
            </a:r>
            <a:r>
              <a:rPr lang="en-IN" sz="1600" dirty="0" err="1">
                <a:solidFill>
                  <a:srgbClr val="000000"/>
                </a:solidFill>
              </a:rPr>
              <a:t>sqoop</a:t>
            </a:r>
            <a:r>
              <a:rPr lang="en-IN" sz="1600" dirty="0">
                <a:solidFill>
                  <a:srgbClr val="000000"/>
                </a:solidFill>
              </a:rPr>
              <a:t> --password </a:t>
            </a:r>
            <a:r>
              <a:rPr lang="en-IN" sz="1600" dirty="0" err="1">
                <a:solidFill>
                  <a:srgbClr val="000000"/>
                </a:solidFill>
              </a:rPr>
              <a:t>sqoop</a:t>
            </a:r>
            <a:r>
              <a:rPr lang="en-IN" sz="1600" dirty="0">
                <a:solidFill>
                  <a:srgbClr val="000000"/>
                </a:solidFill>
              </a:rPr>
              <a:t> --table visits --incremental append --check-column id --last-value 0 //Preserving the Last Imported Value By SQOOP JOB </a:t>
            </a:r>
            <a:endParaRPr lang="en-US" sz="1600" dirty="0">
              <a:solidFill>
                <a:srgbClr val="000000"/>
              </a:solidFill>
            </a:endParaRPr>
          </a:p>
          <a:p>
            <a:pPr lvl="1"/>
            <a:r>
              <a:rPr lang="en-IN" sz="1600" dirty="0" err="1">
                <a:solidFill>
                  <a:srgbClr val="000000"/>
                </a:solidFill>
              </a:rPr>
              <a:t>sqoop</a:t>
            </a:r>
            <a:r>
              <a:rPr lang="en-IN" sz="1600" dirty="0">
                <a:solidFill>
                  <a:srgbClr val="000000"/>
                </a:solidFill>
              </a:rPr>
              <a:t> job --exec job1 //start it with the --exec parameter:-</a:t>
            </a:r>
            <a:endParaRPr lang="en-US" sz="1600" dirty="0">
              <a:solidFill>
                <a:srgbClr val="000000"/>
              </a:solidFill>
            </a:endParaRPr>
          </a:p>
          <a:p>
            <a:pPr lvl="1"/>
            <a:r>
              <a:rPr lang="en-IN" sz="1600" dirty="0" err="1">
                <a:solidFill>
                  <a:srgbClr val="000000"/>
                </a:solidFill>
              </a:rPr>
              <a:t>sqoop</a:t>
            </a:r>
            <a:r>
              <a:rPr lang="en-IN" sz="1600" dirty="0">
                <a:solidFill>
                  <a:srgbClr val="000000"/>
                </a:solidFill>
              </a:rPr>
              <a:t> job --list //To see list of JOB</a:t>
            </a:r>
            <a:endParaRPr lang="en-US" sz="1600" dirty="0">
              <a:solidFill>
                <a:srgbClr val="000000"/>
              </a:solidFill>
            </a:endParaRPr>
          </a:p>
          <a:p>
            <a:pPr lvl="1"/>
            <a:r>
              <a:rPr lang="en-IN" sz="1600" dirty="0" err="1">
                <a:solidFill>
                  <a:srgbClr val="000000"/>
                </a:solidFill>
              </a:rPr>
              <a:t>sqoop</a:t>
            </a:r>
            <a:r>
              <a:rPr lang="en-IN" sz="1600" dirty="0">
                <a:solidFill>
                  <a:srgbClr val="000000"/>
                </a:solidFill>
              </a:rPr>
              <a:t> job --delete job1 //To Delete JOB</a:t>
            </a:r>
            <a:endParaRPr lang="en-US" sz="1600" dirty="0">
              <a:solidFill>
                <a:srgbClr val="000000"/>
              </a:solidFill>
            </a:endParaRPr>
          </a:p>
          <a:p>
            <a:pPr lvl="1"/>
            <a:r>
              <a:rPr lang="en-IN" sz="1600" dirty="0" err="1">
                <a:solidFill>
                  <a:srgbClr val="000000"/>
                </a:solidFill>
              </a:rPr>
              <a:t>sqoop</a:t>
            </a:r>
            <a:r>
              <a:rPr lang="en-IN" sz="1600" dirty="0">
                <a:solidFill>
                  <a:srgbClr val="000000"/>
                </a:solidFill>
              </a:rPr>
              <a:t> job --show job1 //to view content of the saved job</a:t>
            </a:r>
            <a:endParaRPr lang="en-US" sz="1600" dirty="0">
              <a:solidFill>
                <a:srgbClr val="000000"/>
              </a:solidFill>
            </a:endParaRPr>
          </a:p>
        </p:txBody>
      </p:sp>
    </p:spTree>
    <p:extLst>
      <p:ext uri="{BB962C8B-B14F-4D97-AF65-F5344CB8AC3E}">
        <p14:creationId xmlns:p14="http://schemas.microsoft.com/office/powerpoint/2010/main" val="75065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sz="4000" dirty="0"/>
              <a:t>Thank</a:t>
            </a:r>
            <a:r>
              <a:rPr lang="en-US" dirty="0"/>
              <a:t> You</a:t>
            </a:r>
          </a:p>
        </p:txBody>
      </p:sp>
    </p:spTree>
    <p:extLst>
      <p:ext uri="{BB962C8B-B14F-4D97-AF65-F5344CB8AC3E}">
        <p14:creationId xmlns:p14="http://schemas.microsoft.com/office/powerpoint/2010/main" val="246692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4DCAFF8B-77C6-4079-A19D-65B2E80157C2}">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16706</TotalTime>
  <Words>1000</Words>
  <Application>Microsoft Office PowerPoint</Application>
  <PresentationFormat>On-screen Show (4:3)</PresentationFormat>
  <Paragraphs>68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Theme</vt:lpstr>
      <vt:lpstr>SQOOP</vt:lpstr>
      <vt:lpstr>SQOOP Commands</vt:lpstr>
      <vt:lpstr>Incremental Imports</vt:lpstr>
      <vt:lpstr>SQOOP Commands</vt:lpstr>
      <vt:lpstr>Importing Data into Hive</vt:lpstr>
      <vt:lpstr>Sqoop importing to HBase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boss</cp:lastModifiedBy>
  <cp:revision>770</cp:revision>
  <dcterms:created xsi:type="dcterms:W3CDTF">2006-08-16T00:00:00Z</dcterms:created>
  <dcterms:modified xsi:type="dcterms:W3CDTF">2018-11-12T04:06:06Z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1dd6099f-faa2-4ad4-ad37-0891d6c53ba2</vt:lpwstr>
  </property>
  <property fmtid="{D5CDD505-2E9C-101B-9397-08002B2CF9AE}" pid="3" name="bjSaver">
    <vt:lpwstr>mN9WyE0ADLGZoBjebBZmryqnNQNq1yeq</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BarclaysDC">
    <vt:lpwstr>Unrestricted</vt:lpwstr>
  </property>
  <property fmtid="{D5CDD505-2E9C-101B-9397-08002B2CF9AE}" pid="8" name="_AdHocReviewCycleID">
    <vt:i4>-65177526</vt:i4>
  </property>
  <property fmtid="{D5CDD505-2E9C-101B-9397-08002B2CF9AE}" pid="9" name="_NewReviewCycle">
    <vt:lpwstr/>
  </property>
  <property fmtid="{D5CDD505-2E9C-101B-9397-08002B2CF9AE}" pid="10" name="_EmailSubject">
    <vt:lpwstr>MR PPT</vt:lpwstr>
  </property>
  <property fmtid="{D5CDD505-2E9C-101B-9397-08002B2CF9AE}" pid="11" name="_AuthorEmail">
    <vt:lpwstr>SANDEEPTA.MOHANTY@barclayscorp.com</vt:lpwstr>
  </property>
  <property fmtid="{D5CDD505-2E9C-101B-9397-08002B2CF9AE}" pid="12" name="_AuthorEmailDisplayName">
    <vt:lpwstr>MOHANTY, SANDEEPTA : Group Centre</vt:lpwstr>
  </property>
</Properties>
</file>